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6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416E592-72AA-4991-BE84-485D4721A9B7}" type="datetimeFigureOut">
              <a:rPr lang="fa-IR" smtClean="0"/>
              <a:t>1441/09/10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5FF6EDB-2E35-46E5-BDC0-54ACA536E6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6763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D0758A-6230-4E1A-A960-6DDBB7BDBD9E}" type="datetime8">
              <a:rPr lang="fa-IR" smtClean="0"/>
              <a:t>20/مه/2</a:t>
            </a:fld>
            <a:endParaRPr lang="fa-IR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B2422-9707-489F-AEC4-1378D7A02275}" type="slidenum">
              <a:rPr lang="fa-IR" smtClean="0"/>
              <a:t>‹#›</a:t>
            </a:fld>
            <a:endParaRPr lang="fa-IR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9CDCAAC-F4E5-4AB6-A94B-083868EED9C6}" type="datetime8">
              <a:rPr lang="fa-IR" smtClean="0"/>
              <a:t>20/مه/2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B2422-9707-489F-AEC4-1378D7A0227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2E1C9F-E3A4-442F-9BD9-955775ABA572}" type="datetime8">
              <a:rPr lang="fa-IR" smtClean="0"/>
              <a:t>20/مه/2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B2422-9707-489F-AEC4-1378D7A0227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009C9A-277B-4B77-BBF2-64EC68304F00}" type="datetime8">
              <a:rPr lang="fa-IR" smtClean="0"/>
              <a:t>20/مه/2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B2422-9707-489F-AEC4-1378D7A0227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75819A-CA46-49FD-86CC-38345CE4B05A}" type="datetime8">
              <a:rPr lang="fa-IR" smtClean="0"/>
              <a:t>20/مه/2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B2422-9707-489F-AEC4-1378D7A02275}" type="slidenum">
              <a:rPr lang="fa-IR" smtClean="0"/>
              <a:t>‹#›</a:t>
            </a:fld>
            <a:endParaRPr lang="fa-I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C37E1D-0EFC-42BB-8999-AD22330E25EF}" type="datetime8">
              <a:rPr lang="fa-IR" smtClean="0"/>
              <a:t>20/مه/2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B2422-9707-489F-AEC4-1378D7A0227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18425E-25A0-4A04-A795-CE031A550817}" type="datetime8">
              <a:rPr lang="fa-IR" smtClean="0"/>
              <a:t>20/مه/2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B2422-9707-489F-AEC4-1378D7A0227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354BC-24ED-4B76-91EB-C5CD0AEFD277}" type="datetime8">
              <a:rPr lang="fa-IR" smtClean="0"/>
              <a:t>20/مه/2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B2422-9707-489F-AEC4-1378D7A0227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D6118-CE6F-41BF-8439-D83F8CACDF4E}" type="datetime8">
              <a:rPr lang="fa-IR" smtClean="0"/>
              <a:t>20/مه/2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B2422-9707-489F-AEC4-1378D7A02275}" type="slidenum">
              <a:rPr lang="fa-IR" smtClean="0"/>
              <a:t>‹#›</a:t>
            </a:fld>
            <a:endParaRPr lang="fa-I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2AFC6D-2176-4282-9154-1867A40B6097}" type="datetime8">
              <a:rPr lang="fa-IR" smtClean="0"/>
              <a:t>20/مه/2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B2422-9707-489F-AEC4-1378D7A0227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9C4613-63F5-4FA0-B0B9-837418E15A5B}" type="datetime8">
              <a:rPr lang="fa-IR" smtClean="0"/>
              <a:t>20/مه/2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B2422-9707-489F-AEC4-1378D7A02275}" type="slidenum">
              <a:rPr lang="fa-IR" smtClean="0"/>
              <a:t>‹#›</a:t>
            </a:fld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675BE2B-8917-40EA-A811-8E1914C1E921}" type="datetime8">
              <a:rPr lang="fa-IR" smtClean="0"/>
              <a:t>20/مه/2</a:t>
            </a:fld>
            <a:endParaRPr lang="fa-I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a-I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90B2422-9707-489F-AEC4-1378D7A02275}" type="slidenum">
              <a:rPr lang="fa-IR" smtClean="0"/>
              <a:t>‹#›</a:t>
            </a:fld>
            <a:endParaRPr lang="fa-I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hf hdr="0" ftr="0" dt="0"/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8.wav"/><Relationship Id="rId7" Type="http://schemas.openxmlformats.org/officeDocument/2006/relationships/image" Target="../media/image3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microsoft.com/office/2007/relationships/media" Target="../media/media20.wav"/><Relationship Id="rId7" Type="http://schemas.openxmlformats.org/officeDocument/2006/relationships/image" Target="../media/image3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wav"/><Relationship Id="rId9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microsoft.com/office/2007/relationships/media" Target="../media/media22.wav"/><Relationship Id="rId7" Type="http://schemas.openxmlformats.org/officeDocument/2006/relationships/image" Target="../media/image3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wav"/><Relationship Id="rId9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4.wav"/><Relationship Id="rId7" Type="http://schemas.openxmlformats.org/officeDocument/2006/relationships/image" Target="../media/image3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23.png"/><Relationship Id="rId11" Type="http://schemas.openxmlformats.org/officeDocument/2006/relationships/image" Target="../media/image27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24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6.wav"/><Relationship Id="rId7" Type="http://schemas.openxmlformats.org/officeDocument/2006/relationships/image" Target="../media/image29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wa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8.wav"/><Relationship Id="rId7" Type="http://schemas.openxmlformats.org/officeDocument/2006/relationships/image" Target="../media/image3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wa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0.wav"/><Relationship Id="rId7" Type="http://schemas.openxmlformats.org/officeDocument/2006/relationships/image" Target="../media/image3.png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2.wav"/><Relationship Id="rId7" Type="http://schemas.openxmlformats.org/officeDocument/2006/relationships/image" Target="../media/image3.png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4.wav"/><Relationship Id="rId7" Type="http://schemas.openxmlformats.org/officeDocument/2006/relationships/image" Target="../media/image35.png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3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wav"/><Relationship Id="rId7" Type="http://schemas.openxmlformats.org/officeDocument/2006/relationships/image" Target="../media/image7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7" Type="http://schemas.openxmlformats.org/officeDocument/2006/relationships/image" Target="../media/image3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7" Type="http://schemas.openxmlformats.org/officeDocument/2006/relationships/image" Target="../media/image3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3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6.wav"/><Relationship Id="rId7" Type="http://schemas.openxmlformats.org/officeDocument/2006/relationships/image" Target="../media/image12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16.wav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404664"/>
            <a:ext cx="7992888" cy="6120680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</a:t>
            </a:r>
            <a:r>
              <a:rPr lang="en-US" sz="52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IN THE NAME OF GOD</a:t>
            </a:r>
            <a:r>
              <a:rPr lang="en-US" sz="39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9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 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fa-IR" sz="2800" dirty="0" smtClean="0"/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fa-IR" sz="2800" dirty="0" smtClean="0"/>
              <a:t>    </a:t>
            </a:r>
            <a:r>
              <a:rPr lang="fa-IR" sz="3000" dirty="0" smtClean="0"/>
              <a:t> </a:t>
            </a:r>
            <a:r>
              <a:rPr lang="en-US" sz="38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en-US" sz="56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laser spectroscopy</a:t>
            </a:r>
            <a:r>
              <a:rPr lang="en-US" sz="32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32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endParaRPr lang="fa-IR" sz="320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  <a:p>
            <a:r>
              <a:rPr lang="fa-IR" sz="32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/>
            </a:r>
            <a:br>
              <a:rPr lang="fa-IR" sz="32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r>
              <a:rPr lang="fa-IR" sz="32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</a:t>
            </a:r>
            <a:r>
              <a:rPr lang="en-US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</a:t>
            </a:r>
            <a:r>
              <a:rPr lang="en-US" sz="35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Dr.ghalambor</a:t>
            </a:r>
            <a:r>
              <a:rPr lang="fa-IR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/>
            </a:r>
            <a:br>
              <a:rPr lang="fa-IR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endParaRPr lang="fa-IR" sz="2800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  <a:p>
            <a:pPr rtl="0"/>
            <a:r>
              <a:rPr lang="en-US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PART 2 / </a:t>
            </a:r>
            <a:r>
              <a:rPr lang="en-US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From pages  80 to </a:t>
            </a:r>
            <a:r>
              <a:rPr lang="en-US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95</a:t>
            </a:r>
          </a:p>
          <a:p>
            <a:pPr algn="r" rtl="0"/>
            <a:r>
              <a:rPr lang="en-US" sz="28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</a:t>
            </a:r>
            <a: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</a:t>
            </a:r>
            <a: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               </a:t>
            </a:r>
            <a:r>
              <a:rPr lang="fa-IR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</a:t>
            </a:r>
            <a:r>
              <a:rPr lang="en-US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                                                                  </a:t>
            </a:r>
          </a:p>
          <a:p>
            <a:pPr algn="r" rtl="0"/>
            <a:r>
              <a:rPr lang="en-US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Mahin Asakereh             </a:t>
            </a:r>
            <a:r>
              <a:rPr lang="en-US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r>
              <a:rPr lang="fa-IR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</a:t>
            </a:r>
            <a:r>
              <a:rPr lang="en-US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                                9848805</a:t>
            </a:r>
            <a:r>
              <a:rPr lang="en-US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  <a:r>
              <a:rPr lang="fa-IR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fa-IR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                            </a:t>
            </a:r>
          </a:p>
          <a:p>
            <a:r>
              <a:rPr lang="en-US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                                     </a:t>
            </a:r>
            <a:r>
              <a:rPr lang="en-US" sz="20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1399/1/27</a:t>
            </a:r>
            <a:r>
              <a:rPr lang="fa-IR" sz="28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fa-IR" dirty="0"/>
          </a:p>
        </p:txBody>
      </p:sp>
      <p:pic>
        <p:nvPicPr>
          <p:cNvPr id="4" name="Picture 3" descr="C:\Users\XP\Desktop\Logo chamra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68760"/>
            <a:ext cx="2016224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1</a:t>
            </a:fld>
            <a:endParaRPr lang="fa-IR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251520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58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10</a:t>
            </a:fld>
            <a:endParaRPr lang="fa-IR"/>
          </a:p>
        </p:txBody>
      </p:sp>
      <p:pic>
        <p:nvPicPr>
          <p:cNvPr id="9218" name="Picture 2" descr="F:\physic\spectroscopy\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769892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58366" y="5517232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49" y="1556792"/>
            <a:ext cx="2219325" cy="11049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3347864" y="1556792"/>
            <a:ext cx="3242585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220072" y="1556792"/>
            <a:ext cx="1370377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9129" y="3458308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TextBox 10"/>
          <p:cNvSpPr txBox="1"/>
          <p:nvPr/>
        </p:nvSpPr>
        <p:spPr>
          <a:xfrm>
            <a:off x="6794094" y="3563724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3256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11</a:t>
            </a:fld>
            <a:endParaRPr lang="fa-IR"/>
          </a:p>
        </p:txBody>
      </p:sp>
      <p:pic>
        <p:nvPicPr>
          <p:cNvPr id="10242" name="Picture 2" descr="F:\physic\spectroscopy\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64" y="260648"/>
            <a:ext cx="773283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51520" y="5101637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82" y="2121024"/>
            <a:ext cx="1700213" cy="863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979399"/>
            <a:ext cx="1620837" cy="146367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flipH="1">
            <a:off x="3203848" y="2552824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203848" y="4005064"/>
            <a:ext cx="2448272" cy="17061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5949280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2" name="TextBox 11"/>
          <p:cNvSpPr txBox="1"/>
          <p:nvPr/>
        </p:nvSpPr>
        <p:spPr>
          <a:xfrm>
            <a:off x="610354" y="625408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62461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99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94122"/>
          </a:xfrm>
        </p:spPr>
        <p:txBody>
          <a:bodyPr>
            <a:noAutofit/>
          </a:bodyPr>
          <a:lstStyle/>
          <a:p>
            <a:r>
              <a:rPr lang="en-US" sz="3600" dirty="0"/>
              <a:t>3.6.2 Saturation Broadening of Homogeneous Line Proﬁles</a:t>
            </a:r>
            <a:endParaRPr lang="fa-I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12</a:t>
            </a:fld>
            <a:endParaRPr lang="fa-IR"/>
          </a:p>
        </p:txBody>
      </p:sp>
      <p:pic>
        <p:nvPicPr>
          <p:cNvPr id="11266" name="Picture 2" descr="F:\physic\spectroscopy\10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346411"/>
            <a:ext cx="7704855" cy="493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68734" y="5481598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31394"/>
            <a:ext cx="1485900" cy="563563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347864" y="3298614"/>
            <a:ext cx="2304256" cy="514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148064" y="2924944"/>
            <a:ext cx="504056" cy="747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32" y="5877272"/>
            <a:ext cx="2733675" cy="3143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4067944" y="6034434"/>
            <a:ext cx="792088" cy="157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6226766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3" name="TextBox 12"/>
          <p:cNvSpPr txBox="1"/>
          <p:nvPr/>
        </p:nvSpPr>
        <p:spPr>
          <a:xfrm>
            <a:off x="610354" y="653156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447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20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13</a:t>
            </a:fld>
            <a:endParaRPr lang="fa-IR"/>
          </a:p>
        </p:txBody>
      </p:sp>
      <p:pic>
        <p:nvPicPr>
          <p:cNvPr id="12290" name="Picture 2" descr="F:\physic\spectroscopy\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60648"/>
            <a:ext cx="7704856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51520" y="5229200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31" y="1041008"/>
            <a:ext cx="2430585" cy="7997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26" y="1315704"/>
            <a:ext cx="773807" cy="25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029" y="1271282"/>
            <a:ext cx="1964067" cy="24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endCxn id="5123" idx="3"/>
          </p:cNvCxnSpPr>
          <p:nvPr/>
        </p:nvCxnSpPr>
        <p:spPr>
          <a:xfrm flipH="1">
            <a:off x="5518033" y="1315704"/>
            <a:ext cx="1142199" cy="125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149096" y="1440879"/>
            <a:ext cx="59513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149096" y="1566053"/>
            <a:ext cx="2511136" cy="230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825" y="2793205"/>
            <a:ext cx="1600200" cy="3857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cxnSp>
        <p:nvCxnSpPr>
          <p:cNvPr id="13" name="Straight Arrow Connector 12"/>
          <p:cNvCxnSpPr>
            <a:stCxn id="5125" idx="1"/>
          </p:cNvCxnSpPr>
          <p:nvPr/>
        </p:nvCxnSpPr>
        <p:spPr>
          <a:xfrm flipH="1" flipV="1">
            <a:off x="4149096" y="2564904"/>
            <a:ext cx="3206729" cy="4211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915816" y="1681190"/>
            <a:ext cx="4608512" cy="22518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653" y="6284320"/>
            <a:ext cx="6096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54370" y="6404454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33967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75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14</a:t>
            </a:fld>
            <a:endParaRPr lang="fa-IR"/>
          </a:p>
        </p:txBody>
      </p:sp>
      <p:pic>
        <p:nvPicPr>
          <p:cNvPr id="13314" name="Picture 2" descr="F:\physic\spectroscopy\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7632848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physic\spectroscopy\1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770485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367573" y="299695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6773" y="6076528"/>
            <a:ext cx="6096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5887" y="638132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6115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5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15</a:t>
            </a:fld>
            <a:endParaRPr lang="fa-IR"/>
          </a:p>
        </p:txBody>
      </p:sp>
      <p:pic>
        <p:nvPicPr>
          <p:cNvPr id="14338" name="Picture 2" descr="F:\physic\spectroscopy\N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748883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79512" y="5157192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6021288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TextBox 5"/>
          <p:cNvSpPr txBox="1"/>
          <p:nvPr/>
        </p:nvSpPr>
        <p:spPr>
          <a:xfrm>
            <a:off x="924018" y="61371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3991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548680"/>
            <a:ext cx="7498080" cy="792088"/>
          </a:xfrm>
        </p:spPr>
        <p:txBody>
          <a:bodyPr>
            <a:noAutofit/>
          </a:bodyPr>
          <a:lstStyle/>
          <a:p>
            <a:r>
              <a:rPr lang="en-US" sz="3600" dirty="0"/>
              <a:t>3.6.3 Power Broadening</a:t>
            </a:r>
            <a:br>
              <a:rPr lang="en-US" sz="3600" dirty="0"/>
            </a:br>
            <a:endParaRPr lang="fa-I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16</a:t>
            </a:fld>
            <a:endParaRPr lang="fa-IR"/>
          </a:p>
        </p:txBody>
      </p:sp>
      <p:pic>
        <p:nvPicPr>
          <p:cNvPr id="15362" name="Picture 2" descr="F:\physic\spectroscopy\14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8488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51520" y="5229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6093296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TextBox 5"/>
          <p:cNvSpPr txBox="1"/>
          <p:nvPr/>
        </p:nvSpPr>
        <p:spPr>
          <a:xfrm>
            <a:off x="754370" y="639809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4926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17</a:t>
            </a:fld>
            <a:endParaRPr lang="fa-IR"/>
          </a:p>
        </p:txBody>
      </p:sp>
      <p:pic>
        <p:nvPicPr>
          <p:cNvPr id="16386" name="Picture 2" descr="F:\physic\spectroscopy\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27384"/>
            <a:ext cx="78488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51520" y="277416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624840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TextBox 6"/>
          <p:cNvSpPr txBox="1"/>
          <p:nvPr/>
        </p:nvSpPr>
        <p:spPr>
          <a:xfrm>
            <a:off x="610354" y="655320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2"/>
            <a:ext cx="2257425" cy="3714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34234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260648"/>
            <a:ext cx="7776864" cy="2911499"/>
          </a:xfrm>
        </p:spPr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18</a:t>
            </a:fld>
            <a:endParaRPr lang="fa-IR"/>
          </a:p>
        </p:txBody>
      </p:sp>
      <p:pic>
        <p:nvPicPr>
          <p:cNvPr id="17410" name="Picture 2" descr="F:\physic\spectroscopy\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777686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physic\spectroscopy\Captur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39" y="2996952"/>
            <a:ext cx="7488831" cy="37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79512" y="4355194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020" y="5517232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TextBox 6"/>
          <p:cNvSpPr txBox="1"/>
          <p:nvPr/>
        </p:nvSpPr>
        <p:spPr>
          <a:xfrm>
            <a:off x="466338" y="602128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1045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35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916832"/>
            <a:ext cx="7498080" cy="2232248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algn="ctr"/>
            <a:r>
              <a:rPr lang="en-US" sz="7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THE END</a:t>
            </a:r>
            <a:endParaRPr lang="fa-IR" sz="7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19</a:t>
            </a:fld>
            <a:endParaRPr lang="fa-I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251520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86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850106"/>
          </a:xfrm>
        </p:spPr>
        <p:txBody>
          <a:bodyPr>
            <a:normAutofit/>
          </a:bodyPr>
          <a:lstStyle/>
          <a:p>
            <a:r>
              <a:rPr lang="en-US" sz="4400" dirty="0"/>
              <a:t>Contents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268760"/>
            <a:ext cx="8100392" cy="5472608"/>
          </a:xfrm>
        </p:spPr>
        <p:txBody>
          <a:bodyPr>
            <a:normAutofit fontScale="77500" lnSpcReduction="20000"/>
          </a:bodyPr>
          <a:lstStyle/>
          <a:p>
            <a:pPr marL="82296" indent="0" algn="l">
              <a:buNone/>
            </a:pPr>
            <a:endParaRPr lang="en-US" dirty="0" smtClean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Homogeneous </a:t>
            </a:r>
            <a:r>
              <a:rPr lang="en-US" dirty="0">
                <a:effectLst>
                  <a:reflection blurRad="6350" stA="55000" endA="300" endPos="45500" dir="5400000" sy="-100000" algn="bl" rotWithShape="0"/>
                </a:effectLst>
              </a:rPr>
              <a:t>and Inhomogeneous Line </a:t>
            </a: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Broadening…………………………………………….…….3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>
              <a:buNone/>
            </a:pP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 rtl="0">
              <a:buNone/>
            </a:pP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Saturation </a:t>
            </a:r>
            <a:r>
              <a:rPr lang="en-US" dirty="0">
                <a:effectLst>
                  <a:reflection blurRad="6350" stA="55000" endA="300" endPos="45500" dir="5400000" sy="-100000" algn="bl" rotWithShape="0"/>
                </a:effectLst>
              </a:rPr>
              <a:t>and Power Broadening</a:t>
            </a: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………………….……….7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>
              <a:buNone/>
            </a:pP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 rtl="0">
              <a:buNone/>
            </a:pPr>
            <a:r>
              <a:rPr lang="en-US" dirty="0">
                <a:effectLst>
                  <a:reflection blurRad="6350" stA="55000" endA="300" endPos="45500" dir="5400000" sy="-100000" algn="bl" rotWithShape="0"/>
                </a:effectLst>
              </a:rPr>
              <a:t> Saturation of Level Population by Optical </a:t>
            </a: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Pumping…………………………………………………..…8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>
              <a:buNone/>
            </a:pP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 rtl="0">
              <a:buNone/>
            </a:pPr>
            <a:r>
              <a:rPr lang="en-US" dirty="0">
                <a:effectLst>
                  <a:reflection blurRad="6350" stA="55000" endA="300" endPos="45500" dir="5400000" sy="-100000" algn="bl" rotWithShape="0"/>
                </a:effectLst>
              </a:rPr>
              <a:t>Saturation Broadening of Homogeneous Line </a:t>
            </a: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Proﬁles……………………………………………………..13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>
              <a:buNone/>
            </a:pP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 rtl="0">
              <a:buNone/>
            </a:pPr>
            <a:r>
              <a:rPr lang="en-US" dirty="0">
                <a:effectLst>
                  <a:reflection blurRad="6350" stA="55000" endA="300" endPos="45500" dir="5400000" sy="-100000" algn="bl" rotWithShape="0"/>
                </a:effectLst>
              </a:rPr>
              <a:t>Power Broadening</a:t>
            </a:r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……………………………………...…..17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 rtl="0">
              <a:buNone/>
            </a:pPr>
            <a:endParaRPr lang="fa-IR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2</a:t>
            </a:fld>
            <a:endParaRPr lang="fa-IR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251520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889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920880" cy="922114"/>
          </a:xfrm>
        </p:spPr>
        <p:txBody>
          <a:bodyPr>
            <a:noAutofit/>
          </a:bodyPr>
          <a:lstStyle/>
          <a:p>
            <a:r>
              <a:rPr lang="en-US" sz="3600" dirty="0"/>
              <a:t>3.5 Homogeneous and Inhomogeneous Line Broadening</a:t>
            </a:r>
            <a:endParaRPr lang="fa-IR" sz="3600" dirty="0"/>
          </a:p>
        </p:txBody>
      </p:sp>
      <p:pic>
        <p:nvPicPr>
          <p:cNvPr id="1026" name="Picture 2" descr="F:\physic\spectroscopy\1.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810039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3</a:t>
            </a:fld>
            <a:endParaRPr lang="fa-I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66635" y="5085184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1969" y="4968551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TextBox 5"/>
          <p:cNvSpPr txBox="1"/>
          <p:nvPr/>
        </p:nvSpPr>
        <p:spPr>
          <a:xfrm>
            <a:off x="6952652" y="4700063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 smtClean="0"/>
              <a:t>تکمیلی</a:t>
            </a:r>
            <a:endParaRPr lang="en-CA" sz="1400" b="1" dirty="0"/>
          </a:p>
        </p:txBody>
      </p:sp>
    </p:spTree>
    <p:extLst>
      <p:ext uri="{BB962C8B-B14F-4D97-AF65-F5344CB8AC3E}">
        <p14:creationId xmlns:p14="http://schemas.microsoft.com/office/powerpoint/2010/main" val="3030792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069432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2050" name="Picture 2" descr="F:\physic\spectroscopy\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99288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4</a:t>
            </a:fld>
            <a:endParaRPr lang="fa-IR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331640" y="6179533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0192" y="6248400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TextBox 6"/>
          <p:cNvSpPr txBox="1"/>
          <p:nvPr/>
        </p:nvSpPr>
        <p:spPr>
          <a:xfrm>
            <a:off x="6667040" y="6350467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 smtClean="0"/>
              <a:t>تکمیلی</a:t>
            </a:r>
            <a:endParaRPr lang="en-CA" sz="1600" b="1" dirty="0"/>
          </a:p>
        </p:txBody>
      </p:sp>
    </p:spTree>
    <p:extLst>
      <p:ext uri="{BB962C8B-B14F-4D97-AF65-F5344CB8AC3E}">
        <p14:creationId xmlns:p14="http://schemas.microsoft.com/office/powerpoint/2010/main" val="2819743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5</a:t>
            </a:fld>
            <a:endParaRPr lang="fa-IR"/>
          </a:p>
        </p:txBody>
      </p:sp>
      <p:pic>
        <p:nvPicPr>
          <p:cNvPr id="3074" name="Picture 2" descr="F:\physic\spectroscopy\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9695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physic\spectroscopy\N2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33" y="3284985"/>
            <a:ext cx="763284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280302" y="459352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7527" y="5538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02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6</a:t>
            </a:fld>
            <a:endParaRPr lang="fa-IR"/>
          </a:p>
        </p:txBody>
      </p:sp>
      <p:pic>
        <p:nvPicPr>
          <p:cNvPr id="4098" name="Picture 2" descr="F:\physic\spectroscopy\4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920879" cy="59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51520" y="5352917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6093296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TextBox 5"/>
          <p:cNvSpPr txBox="1"/>
          <p:nvPr/>
        </p:nvSpPr>
        <p:spPr>
          <a:xfrm>
            <a:off x="-166747" y="6304946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 smtClean="0">
                <a:cs typeface="B Nazanin" panose="00000400000000000000" pitchFamily="2" charset="-78"/>
              </a:rPr>
              <a:t>تکمیلی</a:t>
            </a:r>
            <a:endParaRPr lang="en-CA" sz="16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3865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7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en-US" sz="3600" dirty="0"/>
              <a:t>3.6 Saturation and Power Broadening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7</a:t>
            </a:fld>
            <a:endParaRPr lang="fa-IR"/>
          </a:p>
        </p:txBody>
      </p:sp>
      <p:pic>
        <p:nvPicPr>
          <p:cNvPr id="5122" name="Picture 2" descr="F:\physic\spectroscopy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979097" cy="33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51520" y="5301208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0272" y="4996408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TextBox 6"/>
          <p:cNvSpPr txBox="1"/>
          <p:nvPr/>
        </p:nvSpPr>
        <p:spPr>
          <a:xfrm>
            <a:off x="7740285" y="4997483"/>
            <a:ext cx="898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 smtClean="0"/>
              <a:t>تکمیلی</a:t>
            </a:r>
            <a:endParaRPr lang="en-CA" sz="1600" b="1" dirty="0"/>
          </a:p>
        </p:txBody>
      </p:sp>
    </p:spTree>
    <p:extLst>
      <p:ext uri="{BB962C8B-B14F-4D97-AF65-F5344CB8AC3E}">
        <p14:creationId xmlns:p14="http://schemas.microsoft.com/office/powerpoint/2010/main" val="1590684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0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Autofit/>
          </a:bodyPr>
          <a:lstStyle/>
          <a:p>
            <a:r>
              <a:rPr lang="en-US" sz="3600" dirty="0"/>
              <a:t>3.6.1 Saturation of Level Population by Optical Pumping</a:t>
            </a:r>
            <a:endParaRPr lang="fa-I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8</a:t>
            </a:fld>
            <a:endParaRPr lang="fa-IR"/>
          </a:p>
        </p:txBody>
      </p:sp>
      <p:pic>
        <p:nvPicPr>
          <p:cNvPr id="6146" name="Picture 2" descr="F:\physic\spectroscopy\6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848872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79512" y="530120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6248400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TextBox 5"/>
          <p:cNvSpPr txBox="1"/>
          <p:nvPr/>
        </p:nvSpPr>
        <p:spPr>
          <a:xfrm>
            <a:off x="466338" y="655320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7614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2422-9707-489F-AEC4-1378D7A02275}" type="slidenum">
              <a:rPr lang="fa-IR" smtClean="0"/>
              <a:t>9</a:t>
            </a:fld>
            <a:endParaRPr lang="fa-IR"/>
          </a:p>
        </p:txBody>
      </p:sp>
      <p:pic>
        <p:nvPicPr>
          <p:cNvPr id="7170" name="Picture 2" descr="F:\physic\spectroscopy\N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84076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physic\spectroscopy\7.PN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9624"/>
            <a:ext cx="7848872" cy="171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physic\spectroscopy\N2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40"/>
            <a:ext cx="748883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433819" y="317944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69667"/>
            <a:ext cx="2247900" cy="714375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019" y="5877272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extBox 7"/>
          <p:cNvSpPr txBox="1"/>
          <p:nvPr/>
        </p:nvSpPr>
        <p:spPr>
          <a:xfrm>
            <a:off x="17333" y="648687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0908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891</TotalTime>
  <Words>107</Words>
  <Application>Microsoft Office PowerPoint</Application>
  <PresentationFormat>On-screen Show (4:3)</PresentationFormat>
  <Paragraphs>58</Paragraphs>
  <Slides>19</Slides>
  <Notes>0</Notes>
  <HiddenSlides>0</HiddenSlides>
  <MMClips>35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Solstice</vt:lpstr>
      <vt:lpstr>PowerPoint Presentation</vt:lpstr>
      <vt:lpstr>Contents</vt:lpstr>
      <vt:lpstr>3.5 Homogeneous and Inhomogeneous Line Broadening</vt:lpstr>
      <vt:lpstr>PowerPoint Presentation</vt:lpstr>
      <vt:lpstr>PowerPoint Presentation</vt:lpstr>
      <vt:lpstr>PowerPoint Presentation</vt:lpstr>
      <vt:lpstr>3.6 Saturation and Power Broadening</vt:lpstr>
      <vt:lpstr>3.6.1 Saturation of Level Population by Optical Pumping</vt:lpstr>
      <vt:lpstr>PowerPoint Presentation</vt:lpstr>
      <vt:lpstr>PowerPoint Presentation</vt:lpstr>
      <vt:lpstr>PowerPoint Presentation</vt:lpstr>
      <vt:lpstr>3.6.2 Saturation Broadening of Homogeneous Line Proﬁles</vt:lpstr>
      <vt:lpstr>PowerPoint Presentation</vt:lpstr>
      <vt:lpstr>PowerPoint Presentation</vt:lpstr>
      <vt:lpstr>PowerPoint Presentation</vt:lpstr>
      <vt:lpstr>3.6.3 Power Broadening </vt:lpstr>
      <vt:lpstr>PowerPoint Presentation</vt:lpstr>
      <vt:lpstr>PowerPoint Presentation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PC-DRAFSH</dc:creator>
  <cp:lastModifiedBy>mohammad</cp:lastModifiedBy>
  <cp:revision>54</cp:revision>
  <dcterms:created xsi:type="dcterms:W3CDTF">2020-04-15T11:50:49Z</dcterms:created>
  <dcterms:modified xsi:type="dcterms:W3CDTF">2020-05-03T11:42:01Z</dcterms:modified>
</cp:coreProperties>
</file>