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4" r:id="rId11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48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9ECB2FE-5E8D-4C82-A3FE-CFB1408051D1}" type="datetimeFigureOut">
              <a:rPr lang="fa-IR" smtClean="0"/>
              <a:t>1441/09/09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2AF64EC-87C8-4167-AC3C-2F1987BA7F2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75740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F64EC-87C8-4167-AC3C-2F1987BA7F26}" type="slidenum">
              <a:rPr lang="fa-IR" smtClean="0"/>
              <a:t>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93890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52A005-AFB2-468B-ABBF-7B5BB5555394}" type="datetime8">
              <a:rPr lang="fa-IR" smtClean="0"/>
              <a:t>20/مه/1</a:t>
            </a:fld>
            <a:endParaRPr lang="fa-IR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FF59F8-39D6-4DC0-B277-166A7B404354}" type="slidenum">
              <a:rPr lang="fa-IR" smtClean="0"/>
              <a:t>‹#›</a:t>
            </a:fld>
            <a:endParaRPr lang="fa-IR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C882A1-5647-4864-9F4E-D578FD20A376}" type="datetime8">
              <a:rPr lang="fa-IR" smtClean="0"/>
              <a:t>20/مه/1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FF59F8-39D6-4DC0-B277-166A7B404354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5476B9-2807-4288-BB36-EC7815E27E2F}" type="datetime8">
              <a:rPr lang="fa-IR" smtClean="0"/>
              <a:t>20/مه/1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FF59F8-39D6-4DC0-B277-166A7B404354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0011A89-3BA7-45F9-840D-0FE4ECBAE9A1}" type="datetime8">
              <a:rPr lang="fa-IR" smtClean="0"/>
              <a:t>20/مه/1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FF59F8-39D6-4DC0-B277-166A7B404354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767AA4-79F2-4A7B-985F-A9371D4C6933}" type="datetime8">
              <a:rPr lang="fa-IR" smtClean="0"/>
              <a:t>20/مه/1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FF59F8-39D6-4DC0-B277-166A7B404354}" type="slidenum">
              <a:rPr lang="fa-IR" smtClean="0"/>
              <a:t>‹#›</a:t>
            </a:fld>
            <a:endParaRPr lang="fa-IR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C6AAA57-259A-47DB-B099-B269408002DD}" type="datetime8">
              <a:rPr lang="fa-IR" smtClean="0"/>
              <a:t>20/مه/1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FF59F8-39D6-4DC0-B277-166A7B404354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29B257-FDCA-4BC8-BF7F-5AAF9A6515A1}" type="datetime8">
              <a:rPr lang="fa-IR" smtClean="0"/>
              <a:t>20/مه/1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FF59F8-39D6-4DC0-B277-166A7B404354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DDDDB89-899B-4ED5-9F21-6E8B60B9CD39}" type="datetime8">
              <a:rPr lang="fa-IR" smtClean="0"/>
              <a:t>20/مه/1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FF59F8-39D6-4DC0-B277-166A7B404354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B346847-1791-4998-9665-A3F39B877E84}" type="datetime8">
              <a:rPr lang="fa-IR" smtClean="0"/>
              <a:t>20/مه/1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FF59F8-39D6-4DC0-B277-166A7B404354}" type="slidenum">
              <a:rPr lang="fa-IR" smtClean="0"/>
              <a:t>‹#›</a:t>
            </a:fld>
            <a:endParaRPr lang="fa-IR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F1F5192-989A-470D-8451-E7311B4042D7}" type="datetime8">
              <a:rPr lang="fa-IR" smtClean="0"/>
              <a:t>20/مه/1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FF59F8-39D6-4DC0-B277-166A7B404354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CC8EBE3-B3E6-4990-9949-DEBE691F982F}" type="datetime8">
              <a:rPr lang="fa-IR" smtClean="0"/>
              <a:t>20/مه/1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FF59F8-39D6-4DC0-B277-166A7B404354}" type="slidenum">
              <a:rPr lang="fa-IR" smtClean="0"/>
              <a:t>‹#›</a:t>
            </a:fld>
            <a:endParaRPr lang="fa-IR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7C280037-FF5D-4AC3-8C6E-E2CFF5919D0B}" type="datetime8">
              <a:rPr lang="fa-IR" smtClean="0"/>
              <a:t>20/مه/1</a:t>
            </a:fld>
            <a:endParaRPr lang="fa-I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fa-IR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D4FF59F8-39D6-4DC0-B277-166A7B404354}" type="slidenum">
              <a:rPr lang="fa-IR" smtClean="0"/>
              <a:t>‹#›</a:t>
            </a:fld>
            <a:endParaRPr lang="fa-IR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rtl="1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r" rtl="1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r" rtl="1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r" rtl="1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r" rtl="1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r" rtl="1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r" rtl="1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wav"/><Relationship Id="rId7" Type="http://schemas.openxmlformats.org/officeDocument/2006/relationships/image" Target="../media/image3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wav"/><Relationship Id="rId7" Type="http://schemas.openxmlformats.org/officeDocument/2006/relationships/image" Target="../media/image3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6.wav"/><Relationship Id="rId7" Type="http://schemas.openxmlformats.org/officeDocument/2006/relationships/image" Target="../media/image5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wav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8.wav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0.wav"/><Relationship Id="rId7" Type="http://schemas.openxmlformats.org/officeDocument/2006/relationships/image" Target="../media/image8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wav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2.wav"/><Relationship Id="rId7" Type="http://schemas.openxmlformats.org/officeDocument/2006/relationships/image" Target="../media/image10.png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wav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4.wav"/><Relationship Id="rId7" Type="http://schemas.openxmlformats.org/officeDocument/2006/relationships/image" Target="../media/image12.png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av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6.wav"/><Relationship Id="rId7" Type="http://schemas.openxmlformats.org/officeDocument/2006/relationships/image" Target="../media/image14.png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wav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8.wav"/><Relationship Id="rId7" Type="http://schemas.openxmlformats.org/officeDocument/2006/relationships/image" Target="../media/image5.png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188641"/>
            <a:ext cx="8208912" cy="6408711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        </a:t>
            </a:r>
            <a:r>
              <a:rPr lang="en-US" sz="49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IN THE NAME OF GOD</a:t>
            </a:r>
            <a:r>
              <a:rPr lang="en-US" sz="4000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  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4000" dirty="0" smtClean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     </a:t>
            </a:r>
            <a:r>
              <a:rPr lang="en-US" sz="49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laser spectroscopy</a:t>
            </a:r>
            <a:r>
              <a:rPr lang="en-US" sz="40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/>
            </a:r>
            <a:br>
              <a:rPr lang="en-US" sz="40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</a:br>
            <a:r>
              <a:rPr lang="en-US" sz="400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/>
            </a:r>
            <a:br>
              <a:rPr lang="en-US" sz="400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</a:br>
            <a:r>
              <a:rPr lang="en-US" sz="40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    </a:t>
            </a:r>
            <a:r>
              <a:rPr lang="en-US" sz="36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Dr.ghalambor</a:t>
            </a:r>
            <a:r>
              <a:rPr lang="fa-IR" sz="36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/>
            </a:r>
            <a:br>
              <a:rPr lang="fa-IR" sz="36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</a:br>
            <a:r>
              <a:rPr lang="en-US" sz="36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    </a:t>
            </a:r>
            <a:r>
              <a:rPr lang="en-US" sz="27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PART 1/</a:t>
            </a:r>
            <a:r>
              <a:rPr lang="en-US" sz="36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7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From pages  80 to 95</a:t>
            </a:r>
            <a:r>
              <a:rPr lang="en-US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/>
            </a:r>
            <a:br>
              <a:rPr lang="en-US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</a:br>
            <a:r>
              <a:rPr lang="en-US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fa-IR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                 </a:t>
            </a:r>
            <a:r>
              <a:rPr lang="en-US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                                </a:t>
            </a:r>
            <a:r>
              <a:rPr lang="fa-IR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                                       </a:t>
            </a:r>
            <a:r>
              <a:rPr lang="en-US" sz="3100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Mahin</a:t>
            </a:r>
            <a:r>
              <a:rPr lang="en-US" sz="31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Asakereh</a:t>
            </a:r>
            <a:br>
              <a:rPr lang="en-US" sz="31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</a:br>
            <a:r>
              <a:rPr lang="fa-IR" sz="31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      </a:t>
            </a:r>
            <a:r>
              <a:rPr lang="en-US" sz="31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                                                            9848805</a:t>
            </a:r>
            <a:r>
              <a:rPr lang="fa-IR" sz="36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fa-IR" sz="36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en-US" sz="28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1399/1/27</a:t>
            </a:r>
            <a:r>
              <a:rPr lang="fa-IR" sz="36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                 </a:t>
            </a:r>
            <a:r>
              <a:rPr lang="fa-IR" sz="36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              </a:t>
            </a:r>
            <a:r>
              <a:rPr lang="en-US" sz="36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                   </a:t>
            </a:r>
            <a:endParaRPr lang="fa-IR" dirty="0"/>
          </a:p>
        </p:txBody>
      </p:sp>
      <p:pic>
        <p:nvPicPr>
          <p:cNvPr id="4" name="Picture 3" descr="C:\Users\XP\Desktop\Logo chamran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028" y="1340768"/>
            <a:ext cx="2016224" cy="28803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59F8-39D6-4DC0-B277-166A7B404354}" type="slidenum">
              <a:rPr lang="fa-IR" smtClean="0"/>
              <a:t>1</a:t>
            </a:fld>
            <a:endParaRPr lang="fa-IR" dirty="0"/>
          </a:p>
        </p:txBody>
      </p:sp>
      <p:pic>
        <p:nvPicPr>
          <p:cNvPr id="8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210940" y="3284984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4440" y="4962624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5" name="TextBox 4"/>
          <p:cNvSpPr txBox="1"/>
          <p:nvPr/>
        </p:nvSpPr>
        <p:spPr>
          <a:xfrm>
            <a:off x="-142046" y="5373216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552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96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59F8-39D6-4DC0-B277-166A7B404354}" type="slidenum">
              <a:rPr lang="fa-IR" smtClean="0"/>
              <a:t>10</a:t>
            </a:fld>
            <a:endParaRPr lang="fa-IR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0" y="2132856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53087" y="1340768"/>
            <a:ext cx="46474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3200" b="1" dirty="0" smtClean="0"/>
              <a:t>تـــــــــــــوجـــــــــــــــــه</a:t>
            </a:r>
            <a:endParaRPr lang="en-CA" sz="3200" b="1" dirty="0"/>
          </a:p>
        </p:txBody>
      </p:sp>
    </p:spTree>
    <p:extLst>
      <p:ext uri="{BB962C8B-B14F-4D97-AF65-F5344CB8AC3E}">
        <p14:creationId xmlns:p14="http://schemas.microsoft.com/office/powerpoint/2010/main" val="111444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850106"/>
          </a:xfrm>
        </p:spPr>
        <p:txBody>
          <a:bodyPr>
            <a:normAutofit/>
          </a:bodyPr>
          <a:lstStyle/>
          <a:p>
            <a:r>
              <a:rPr lang="en-US" sz="3600" dirty="0"/>
              <a:t>Contents</a:t>
            </a:r>
            <a:endParaRPr lang="fa-I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624" y="1196752"/>
            <a:ext cx="7746064" cy="5472608"/>
          </a:xfrm>
        </p:spPr>
        <p:txBody>
          <a:bodyPr>
            <a:noAutofit/>
          </a:bodyPr>
          <a:lstStyle/>
          <a:p>
            <a:pPr marL="82296" indent="0" algn="l">
              <a:buNone/>
            </a:pPr>
            <a:r>
              <a:rPr lang="en-US" sz="2400" dirty="0"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endParaRPr lang="en-US" sz="2400" dirty="0" smtClean="0">
              <a:effectLst>
                <a:reflection blurRad="6350" stA="55000" endA="300" endPos="45500" dir="5400000" sy="-100000" algn="bl" rotWithShape="0"/>
              </a:effectLst>
            </a:endParaRPr>
          </a:p>
          <a:p>
            <a:pPr marL="82296" indent="0" algn="l">
              <a:buNone/>
            </a:pPr>
            <a:r>
              <a:rPr lang="en-US" sz="2400" dirty="0" smtClean="0">
                <a:effectLst>
                  <a:reflection blurRad="6350" stA="55000" endA="300" endPos="45500" dir="5400000" sy="-100000" algn="bl" rotWithShape="0"/>
                </a:effectLst>
              </a:rPr>
              <a:t>Relations </a:t>
            </a:r>
            <a:r>
              <a:rPr lang="en-US" sz="2400" dirty="0">
                <a:effectLst>
                  <a:reflection blurRad="6350" stA="55000" endA="300" endPos="45500" dir="5400000" sy="-100000" algn="bl" rotWithShape="0"/>
                </a:effectLst>
              </a:rPr>
              <a:t>Between Interaction Potential, Line Broadening, and Shifts………………………………………………….3</a:t>
            </a:r>
          </a:p>
          <a:p>
            <a:pPr marL="82296" indent="0" algn="l">
              <a:buNone/>
            </a:pPr>
            <a:endParaRPr lang="en-US" sz="2400" dirty="0">
              <a:effectLst>
                <a:reflection blurRad="6350" stA="55000" endA="300" endPos="45500" dir="5400000" sy="-100000" algn="bl" rotWithShape="0"/>
              </a:effectLst>
            </a:endParaRPr>
          </a:p>
          <a:p>
            <a:pPr marL="82296" indent="0" algn="l" rtl="0">
              <a:buNone/>
            </a:pPr>
            <a:r>
              <a:rPr lang="en-US" sz="2400" dirty="0">
                <a:effectLst>
                  <a:reflection blurRad="6350" stA="55000" endA="300" endPos="45500" dir="5400000" sy="-100000" algn="bl" rotWithShape="0"/>
                </a:effectLst>
              </a:rPr>
              <a:t>Collisional Narrowing of Lines…………………………...10</a:t>
            </a:r>
          </a:p>
          <a:p>
            <a:pPr marL="82296" indent="0" algn="l">
              <a:buNone/>
            </a:pPr>
            <a:endParaRPr lang="en-US" sz="2400" dirty="0">
              <a:effectLst>
                <a:reflection blurRad="6350" stA="55000" endA="300" endPos="45500" dir="5400000" sy="-100000" algn="bl" rotWithShape="0"/>
              </a:effectLst>
            </a:endParaRPr>
          </a:p>
          <a:p>
            <a:pPr marL="82296" indent="0" algn="l" rtl="0">
              <a:buNone/>
            </a:pPr>
            <a:r>
              <a:rPr lang="en-US" sz="2400" dirty="0">
                <a:effectLst>
                  <a:reflection blurRad="6350" stA="55000" endA="300" endPos="45500" dir="5400000" sy="-100000" algn="bl" rotWithShape="0"/>
                </a:effectLst>
              </a:rPr>
              <a:t>Transit-Time Broadening…………………………………13</a:t>
            </a:r>
          </a:p>
          <a:p>
            <a:pPr marL="82296" indent="0" algn="l">
              <a:buNone/>
            </a:pPr>
            <a:endParaRPr lang="en-US" sz="2400" dirty="0">
              <a:effectLst>
                <a:reflection blurRad="6350" stA="55000" endA="300" endPos="45500" dir="5400000" sy="-100000" algn="bl" rotWithShape="0"/>
              </a:effectLst>
            </a:endParaRPr>
          </a:p>
          <a:p>
            <a:pPr marL="82296" indent="0" algn="l">
              <a:buNone/>
            </a:pPr>
            <a:r>
              <a:rPr lang="en-US" sz="2400" dirty="0">
                <a:effectLst>
                  <a:reflection blurRad="6350" stA="55000" endA="300" endPos="45500" dir="5400000" sy="-100000" algn="bl" rotWithShape="0"/>
                </a:effectLst>
              </a:rPr>
              <a:t>  </a:t>
            </a:r>
          </a:p>
          <a:p>
            <a:pPr marL="82296" indent="0" algn="l">
              <a:buNone/>
            </a:pPr>
            <a:r>
              <a:rPr lang="en-US" sz="2400" dirty="0">
                <a:effectLst>
                  <a:reflection blurRad="6350" stA="55000" endA="300" endPos="45500" dir="5400000" sy="-100000" algn="bl" rotWithShape="0"/>
                </a:effectLst>
              </a:rPr>
              <a:t>  </a:t>
            </a:r>
            <a:endParaRPr lang="fa-IR" sz="2400" dirty="0">
              <a:effectLst>
                <a:reflection blurRad="6350" stA="55000" endA="300" endPos="45500" dir="5400000" sy="-100000" algn="bl" rotWithShape="0"/>
              </a:effectLst>
            </a:endParaRPr>
          </a:p>
          <a:p>
            <a:pPr marL="82296" indent="0" algn="l">
              <a:buNone/>
            </a:pPr>
            <a:endParaRPr lang="fa-IR" sz="2400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59F8-39D6-4DC0-B277-166A7B404354}" type="slidenum">
              <a:rPr lang="fa-IR" smtClean="0"/>
              <a:t>2</a:t>
            </a:fld>
            <a:endParaRPr lang="fa-IR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323528" y="4005064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3528" y="5157192"/>
            <a:ext cx="6096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-92958" y="5877272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5483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2452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282154"/>
          </a:xfrm>
        </p:spPr>
        <p:txBody>
          <a:bodyPr>
            <a:noAutofit/>
          </a:bodyPr>
          <a:lstStyle/>
          <a:p>
            <a:r>
              <a:rPr lang="en-US" sz="3600" dirty="0"/>
              <a:t>3.3.2 Relations Between Interaction Potential, Line Broadening, and Shifts </a:t>
            </a:r>
            <a:endParaRPr lang="fa-IR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59F8-39D6-4DC0-B277-166A7B404354}" type="slidenum">
              <a:rPr lang="fa-IR" smtClean="0"/>
              <a:t>3</a:t>
            </a:fld>
            <a:endParaRPr lang="fa-IR"/>
          </a:p>
        </p:txBody>
      </p:sp>
      <p:pic>
        <p:nvPicPr>
          <p:cNvPr id="1026" name="Picture 2" descr="F:\physic\spectroscopy\1.PN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77616"/>
            <a:ext cx="792088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251520" y="3573016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1520" y="5301208"/>
            <a:ext cx="6096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39834" y="6093296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1510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490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44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692696"/>
            <a:ext cx="7498080" cy="5555704"/>
          </a:xfrm>
        </p:spPr>
        <p:txBody>
          <a:bodyPr>
            <a:normAutofit/>
          </a:bodyPr>
          <a:lstStyle/>
          <a:p>
            <a:pPr marL="82296" indent="0" algn="l">
              <a:buNone/>
            </a:pPr>
            <a:r>
              <a:rPr lang="en-US" sz="2400" dirty="0"/>
              <a:t>The line broadening comes from two contributions</a:t>
            </a:r>
            <a:r>
              <a:rPr lang="en-US" sz="2400" dirty="0" smtClean="0"/>
              <a:t>: </a:t>
            </a:r>
          </a:p>
          <a:p>
            <a:pPr marL="82296" indent="0" algn="l">
              <a:buNone/>
            </a:pPr>
            <a:r>
              <a:rPr lang="en-US" sz="2400" dirty="0" smtClean="0"/>
              <a:t> </a:t>
            </a:r>
          </a:p>
          <a:p>
            <a:pPr marL="82296" indent="0" algn="l">
              <a:buNone/>
            </a:pPr>
            <a:r>
              <a:rPr lang="en-US" sz="2400" dirty="0" smtClean="0"/>
              <a:t>(a) The </a:t>
            </a:r>
            <a:r>
              <a:rPr lang="en-US" sz="2400" dirty="0"/>
              <a:t>phase shift, due to the frequency shift of the </a:t>
            </a:r>
            <a:endParaRPr lang="fa-IR" sz="2400" dirty="0" smtClean="0"/>
          </a:p>
          <a:p>
            <a:pPr marL="82296" indent="0" algn="l">
              <a:buNone/>
            </a:pPr>
            <a:r>
              <a:rPr lang="en-US" sz="2400" dirty="0" smtClean="0"/>
              <a:t>oscillator </a:t>
            </a:r>
            <a:r>
              <a:rPr lang="en-US" sz="2400" dirty="0"/>
              <a:t>during the </a:t>
            </a:r>
            <a:r>
              <a:rPr lang="en-US" sz="2400" dirty="0" smtClean="0"/>
              <a:t>collision </a:t>
            </a:r>
          </a:p>
          <a:p>
            <a:pPr marL="82296" indent="0" algn="l">
              <a:buNone/>
            </a:pPr>
            <a:r>
              <a:rPr lang="en-US" sz="2400" dirty="0"/>
              <a:t>(b)the quenching collisions which shorten the effective </a:t>
            </a:r>
            <a:endParaRPr lang="fa-IR" sz="2400" dirty="0" smtClean="0"/>
          </a:p>
          <a:p>
            <a:pPr marL="82296" indent="0" algn="l">
              <a:buNone/>
            </a:pPr>
            <a:r>
              <a:rPr lang="en-US" sz="2400" dirty="0" smtClean="0"/>
              <a:t>lifetime </a:t>
            </a:r>
            <a:r>
              <a:rPr lang="en-US" sz="2400" dirty="0"/>
              <a:t>of the upper level of A. </a:t>
            </a:r>
            <a:endParaRPr lang="fa-IR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59F8-39D6-4DC0-B277-166A7B404354}" type="slidenum">
              <a:rPr lang="fa-IR" smtClean="0"/>
              <a:t>4</a:t>
            </a:fld>
            <a:endParaRPr lang="fa-IR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251520" y="3717032"/>
            <a:ext cx="609600" cy="6096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8817" y="5157192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5" name="TextBox 4"/>
          <p:cNvSpPr txBox="1"/>
          <p:nvPr/>
        </p:nvSpPr>
        <p:spPr>
          <a:xfrm>
            <a:off x="103311" y="5772153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8735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56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972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59F8-39D6-4DC0-B277-166A7B404354}" type="slidenum">
              <a:rPr lang="fa-IR" smtClean="0"/>
              <a:t>5</a:t>
            </a:fld>
            <a:endParaRPr lang="fa-IR"/>
          </a:p>
        </p:txBody>
      </p:sp>
      <p:pic>
        <p:nvPicPr>
          <p:cNvPr id="3074" name="Picture 2" descr="F:\physic\spectroscopy\2.PN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648"/>
            <a:ext cx="784887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physic\spectroscopy\N1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645024"/>
            <a:ext cx="8102732" cy="2819400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  <a:extLst/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251520" y="1628800"/>
            <a:ext cx="792088" cy="79208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1907704" y="3140968"/>
            <a:ext cx="648072" cy="9361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2764" y="4528455"/>
            <a:ext cx="609600" cy="609600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94555" y="5356484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0232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48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59F8-39D6-4DC0-B277-166A7B404354}" type="slidenum">
              <a:rPr lang="fa-IR" smtClean="0"/>
              <a:t>6</a:t>
            </a:fld>
            <a:endParaRPr lang="fa-IR"/>
          </a:p>
        </p:txBody>
      </p:sp>
      <p:pic>
        <p:nvPicPr>
          <p:cNvPr id="4098" name="Picture 2" descr="F:\physic\spectroscopy\3.PN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4"/>
            <a:ext cx="792088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physic\spectroscopy\N1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173" y="1710224"/>
            <a:ext cx="6716227" cy="511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323528" y="3627052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1520" y="4725144"/>
            <a:ext cx="609600" cy="609600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5" name="TextBox 4"/>
          <p:cNvSpPr txBox="1"/>
          <p:nvPr/>
        </p:nvSpPr>
        <p:spPr>
          <a:xfrm>
            <a:off x="250314" y="5373216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3336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8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34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59F8-39D6-4DC0-B277-166A7B404354}" type="slidenum">
              <a:rPr lang="fa-IR" smtClean="0"/>
              <a:t>7</a:t>
            </a:fld>
            <a:endParaRPr lang="fa-I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6" y="260648"/>
            <a:ext cx="7934529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F:\physic\spectroscopy\N16.PNG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996952"/>
            <a:ext cx="7357424" cy="292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370216" y="2315280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3837" y="5392000"/>
            <a:ext cx="609600" cy="609600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55629" y="6001600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1143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78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59F8-39D6-4DC0-B277-166A7B404354}" type="slidenum">
              <a:rPr lang="fa-IR" smtClean="0"/>
              <a:t>8</a:t>
            </a:fld>
            <a:endParaRPr lang="fa-IR"/>
          </a:p>
        </p:txBody>
      </p:sp>
      <p:pic>
        <p:nvPicPr>
          <p:cNvPr id="6147" name="Picture 3" descr="F:\physic\spectroscopy\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4"/>
            <a:ext cx="7704856" cy="104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physic\spectroscopy\N17.PNG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65343"/>
            <a:ext cx="7488832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337154" y="1772816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7154" y="2420888"/>
            <a:ext cx="609600" cy="609600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6" name="TextBox 5"/>
          <p:cNvSpPr txBox="1"/>
          <p:nvPr/>
        </p:nvSpPr>
        <p:spPr>
          <a:xfrm>
            <a:off x="188945" y="3030488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0245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7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9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59F8-39D6-4DC0-B277-166A7B404354}" type="slidenum">
              <a:rPr lang="fa-IR" smtClean="0"/>
              <a:t>9</a:t>
            </a:fld>
            <a:endParaRPr lang="fa-IR"/>
          </a:p>
        </p:txBody>
      </p:sp>
      <p:pic>
        <p:nvPicPr>
          <p:cNvPr id="7170" name="Picture 2" descr="F:\physic\spectroscopy\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2656"/>
            <a:ext cx="7704856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530440" y="0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2578" y="3069021"/>
            <a:ext cx="609600" cy="609600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7" name="TextBox 6"/>
          <p:cNvSpPr txBox="1"/>
          <p:nvPr/>
        </p:nvSpPr>
        <p:spPr>
          <a:xfrm>
            <a:off x="65583" y="3717032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تکمیلی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2737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10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1504</TotalTime>
  <Words>107</Words>
  <Application>Microsoft Office PowerPoint</Application>
  <PresentationFormat>On-screen Show (4:3)</PresentationFormat>
  <Paragraphs>39</Paragraphs>
  <Slides>10</Slides>
  <Notes>1</Notes>
  <HiddenSlides>0</HiddenSlides>
  <MMClips>19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Solstice</vt:lpstr>
      <vt:lpstr>        IN THE NAME OF GOD           laser spectroscopy       Dr.ghalambor      PART 1/ From pages  80 to 95                                                                                              Mahin Asakereh                                                                     9848805 1399/1/27                                                        </vt:lpstr>
      <vt:lpstr>Contents</vt:lpstr>
      <vt:lpstr>3.3.2 Relations Between Interaction Potential, Line Broadening, and Shifts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THE NAME OF GOD           laser spectroscopy  Dr.ghalambor                                Mahin Asakereh                                                          9848805</dc:title>
  <dc:creator>PC-DRAFSH</dc:creator>
  <cp:lastModifiedBy>mohammad</cp:lastModifiedBy>
  <cp:revision>61</cp:revision>
  <dcterms:created xsi:type="dcterms:W3CDTF">2020-04-14T20:22:28Z</dcterms:created>
  <dcterms:modified xsi:type="dcterms:W3CDTF">2020-05-01T11:23:12Z</dcterms:modified>
</cp:coreProperties>
</file>