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B3223-5AB4-4C6A-913B-E99C88F193DC}" type="datetimeFigureOut">
              <a:rPr lang="en-CA" smtClean="0"/>
              <a:t>14/04/2020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3ACFD-518B-4543-8F5F-8666880608C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784158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B3223-5AB4-4C6A-913B-E99C88F193DC}" type="datetimeFigureOut">
              <a:rPr lang="en-CA" smtClean="0"/>
              <a:t>14/04/2020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3ACFD-518B-4543-8F5F-8666880608C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856471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B3223-5AB4-4C6A-913B-E99C88F193DC}" type="datetimeFigureOut">
              <a:rPr lang="en-CA" smtClean="0"/>
              <a:t>14/04/2020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3ACFD-518B-4543-8F5F-8666880608C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72362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B3223-5AB4-4C6A-913B-E99C88F193DC}" type="datetimeFigureOut">
              <a:rPr lang="en-CA" smtClean="0"/>
              <a:t>14/04/2020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3ACFD-518B-4543-8F5F-8666880608C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525793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B3223-5AB4-4C6A-913B-E99C88F193DC}" type="datetimeFigureOut">
              <a:rPr lang="en-CA" smtClean="0"/>
              <a:t>14/04/2020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3ACFD-518B-4543-8F5F-8666880608C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105820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B3223-5AB4-4C6A-913B-E99C88F193DC}" type="datetimeFigureOut">
              <a:rPr lang="en-CA" smtClean="0"/>
              <a:t>14/04/2020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3ACFD-518B-4543-8F5F-8666880608C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016123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B3223-5AB4-4C6A-913B-E99C88F193DC}" type="datetimeFigureOut">
              <a:rPr lang="en-CA" smtClean="0"/>
              <a:t>14/04/2020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3ACFD-518B-4543-8F5F-8666880608C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347311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B3223-5AB4-4C6A-913B-E99C88F193DC}" type="datetimeFigureOut">
              <a:rPr lang="en-CA" smtClean="0"/>
              <a:t>14/04/2020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3ACFD-518B-4543-8F5F-8666880608C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812500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B3223-5AB4-4C6A-913B-E99C88F193DC}" type="datetimeFigureOut">
              <a:rPr lang="en-CA" smtClean="0"/>
              <a:t>14/04/2020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3ACFD-518B-4543-8F5F-8666880608C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92547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B3223-5AB4-4C6A-913B-E99C88F193DC}" type="datetimeFigureOut">
              <a:rPr lang="en-CA" smtClean="0"/>
              <a:t>14/04/2020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3ACFD-518B-4543-8F5F-8666880608C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56382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B3223-5AB4-4C6A-913B-E99C88F193DC}" type="datetimeFigureOut">
              <a:rPr lang="en-CA" smtClean="0"/>
              <a:t>14/04/2020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3ACFD-518B-4543-8F5F-8666880608C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190757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8B3223-5AB4-4C6A-913B-E99C88F193DC}" type="datetimeFigureOut">
              <a:rPr lang="en-CA" smtClean="0"/>
              <a:t>14/04/2020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13ACFD-518B-4543-8F5F-8666880608C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76609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9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4.wav"/><Relationship Id="rId7" Type="http://schemas.openxmlformats.org/officeDocument/2006/relationships/image" Target="../media/image1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4.emf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1.png"/><Relationship Id="rId4" Type="http://schemas.openxmlformats.org/officeDocument/2006/relationships/image" Target="../media/image6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1.png"/><Relationship Id="rId4" Type="http://schemas.openxmlformats.org/officeDocument/2006/relationships/image" Target="../media/image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a-IR" dirty="0" smtClean="0"/>
              <a:t>سئوالات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a-IR" dirty="0" smtClean="0">
                <a:cs typeface="B Nazanin" panose="00000400000000000000" pitchFamily="2" charset="-78"/>
              </a:rPr>
              <a:t>شکل های 14،15،16،17</a:t>
            </a:r>
            <a:endParaRPr lang="en-CA" dirty="0">
              <a:cs typeface="B Nazanin" panose="00000400000000000000" pitchFamily="2" charset="-78"/>
            </a:endParaRPr>
          </a:p>
        </p:txBody>
      </p:sp>
      <p:pic>
        <p:nvPicPr>
          <p:cNvPr id="4" name="توضیحات تکمیلی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59832" y="9087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349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8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346050"/>
          </a:xfrm>
        </p:spPr>
        <p:txBody>
          <a:bodyPr>
            <a:normAutofit fontScale="90000"/>
          </a:bodyPr>
          <a:lstStyle/>
          <a:p>
            <a:r>
              <a:rPr lang="fa-IR" sz="2000" dirty="0" smtClean="0">
                <a:cs typeface="B Nazanin" panose="00000400000000000000" pitchFamily="2" charset="-78"/>
              </a:rPr>
              <a:t>نماد گذاری مولکولی</a:t>
            </a:r>
            <a:endParaRPr lang="en-CA" sz="2000" dirty="0">
              <a:cs typeface="B Nazanin" panose="00000400000000000000" pitchFamily="2" charset="-78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23528" y="764704"/>
                <a:ext cx="8363272" cy="6093296"/>
              </a:xfrm>
            </p:spPr>
            <p:txBody>
              <a:bodyPr>
                <a:noAutofit/>
              </a:bodyPr>
              <a:lstStyle/>
              <a:p>
                <a:r>
                  <a:rPr lang="en-CA" sz="1400" b="1" dirty="0" smtClean="0">
                    <a:cs typeface="B Nazanin" panose="00000400000000000000" pitchFamily="2" charset="-78"/>
                  </a:rPr>
                  <a:t>Λ quantum number</a:t>
                </a:r>
              </a:p>
              <a:p>
                <a:r>
                  <a:rPr lang="en-CA" sz="1400" b="1" dirty="0" smtClean="0">
                    <a:cs typeface="B Nazanin" panose="00000400000000000000" pitchFamily="2" charset="-78"/>
                  </a:rPr>
                  <a:t>Λ </a:t>
                </a:r>
                <a14:m>
                  <m:oMath xmlns:m="http://schemas.openxmlformats.org/officeDocument/2006/math">
                    <m:r>
                      <a:rPr lang="en-CA" sz="1400" b="1" i="0" smtClean="0">
                        <a:effectLst/>
                        <a:latin typeface="Cambria Math"/>
                        <a:cs typeface="B Nazanin" panose="00000400000000000000" pitchFamily="2" charset="-78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en-CA" sz="1400" i="1" smtClean="0">
                            <a:effectLst/>
                            <a:latin typeface="Cambria Math"/>
                            <a:cs typeface="B Nazanin" panose="00000400000000000000" pitchFamily="2" charset="-78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CA" sz="1400" i="1" smtClean="0">
                                <a:effectLst/>
                                <a:latin typeface="Cambria Math"/>
                                <a:cs typeface="B Nazanin" panose="00000400000000000000" pitchFamily="2" charset="-78"/>
                              </a:rPr>
                            </m:ctrlPr>
                          </m:sSubPr>
                          <m:e>
                            <m:r>
                              <a:rPr lang="en-CA" sz="1400" b="0" i="1" smtClean="0">
                                <a:effectLst/>
                                <a:latin typeface="Cambria Math"/>
                                <a:cs typeface="B Nazanin" panose="00000400000000000000" pitchFamily="2" charset="-78"/>
                              </a:rPr>
                              <m:t>𝑚</m:t>
                            </m:r>
                          </m:e>
                          <m:sub>
                            <m:r>
                              <a:rPr lang="en-CA" sz="1400" b="0" i="1" smtClean="0">
                                <a:effectLst/>
                                <a:latin typeface="Cambria Math"/>
                                <a:cs typeface="B Nazanin" panose="00000400000000000000" pitchFamily="2" charset="-78"/>
                              </a:rPr>
                              <m:t>𝑙</m:t>
                            </m:r>
                          </m:sub>
                        </m:sSub>
                      </m:e>
                    </m:d>
                  </m:oMath>
                </a14:m>
                <a:endParaRPr lang="en-CA" sz="1400" dirty="0" smtClean="0">
                  <a:effectLst/>
                  <a:cs typeface="B Nazanin" panose="00000400000000000000" pitchFamily="2" charset="-78"/>
                </a:endParaRPr>
              </a:p>
              <a:p>
                <a:r>
                  <a:rPr lang="en-CA" sz="1400" dirty="0" smtClean="0">
                    <a:cs typeface="B Nazanin" panose="00000400000000000000" pitchFamily="2" charset="-78"/>
                  </a:rPr>
                  <a:t>the </a:t>
                </a:r>
                <a:r>
                  <a:rPr lang="en-CA" sz="1400" dirty="0">
                    <a:cs typeface="B Nazanin" panose="00000400000000000000" pitchFamily="2" charset="-78"/>
                  </a:rPr>
                  <a:t>spectroscopic notation pattern, molecular orbitals are designated by a lower case Greek letter: for λ = 0, 1, 2, 3,... orbitals are called σ, π, δ, φ... respectively, analogous to the Latin letters s, p, d, f used for atomic orbitals.</a:t>
                </a:r>
              </a:p>
              <a:p>
                <a:r>
                  <a:rPr lang="en-CA" sz="1400" dirty="0">
                    <a:cs typeface="B Nazanin" panose="00000400000000000000" pitchFamily="2" charset="-78"/>
                  </a:rPr>
                  <a:t>Now, the total </a:t>
                </a:r>
                <a:r>
                  <a:rPr lang="en-CA" sz="1400" i="1" dirty="0">
                    <a:cs typeface="B Nazanin" panose="00000400000000000000" pitchFamily="2" charset="-78"/>
                  </a:rPr>
                  <a:t>z</a:t>
                </a:r>
                <a:r>
                  <a:rPr lang="en-CA" sz="1400" dirty="0">
                    <a:cs typeface="B Nazanin" panose="00000400000000000000" pitchFamily="2" charset="-78"/>
                  </a:rPr>
                  <a:t>-projection of </a:t>
                </a:r>
                <a:r>
                  <a:rPr lang="en-CA" sz="1400" i="1" dirty="0">
                    <a:cs typeface="B Nazanin" panose="00000400000000000000" pitchFamily="2" charset="-78"/>
                  </a:rPr>
                  <a:t>L</a:t>
                </a:r>
                <a:r>
                  <a:rPr lang="en-CA" sz="1400" dirty="0">
                    <a:cs typeface="B Nazanin" panose="00000400000000000000" pitchFamily="2" charset="-78"/>
                  </a:rPr>
                  <a:t> can be defined as</a:t>
                </a:r>
              </a:p>
              <a:p>
                <a:r>
                  <a:rPr lang="en-CA" sz="1400" dirty="0" smtClean="0">
                    <a:cs typeface="B Nazanin" panose="00000400000000000000" pitchFamily="2" charset="-78"/>
                  </a:rPr>
                  <a:t>we define Λ = |</a:t>
                </a:r>
                <a:r>
                  <a:rPr lang="en-CA" sz="1400" i="1" dirty="0" err="1" smtClean="0">
                    <a:cs typeface="B Nazanin" panose="00000400000000000000" pitchFamily="2" charset="-78"/>
                  </a:rPr>
                  <a:t>M</a:t>
                </a:r>
                <a:r>
                  <a:rPr lang="en-CA" sz="1400" i="1" baseline="-25000" dirty="0" err="1" smtClean="0">
                    <a:effectLst/>
                    <a:cs typeface="B Nazanin" panose="00000400000000000000" pitchFamily="2" charset="-78"/>
                  </a:rPr>
                  <a:t>L</a:t>
                </a:r>
                <a:r>
                  <a:rPr lang="en-CA" sz="1400" dirty="0" err="1" smtClean="0">
                    <a:cs typeface="B Nazanin" panose="00000400000000000000" pitchFamily="2" charset="-78"/>
                  </a:rPr>
                  <a:t>|,</a:t>
                </a:r>
                <a:r>
                  <a:rPr lang="en-CA" sz="1400" dirty="0" err="1">
                    <a:cs typeface="B Nazanin" panose="00000400000000000000" pitchFamily="2" charset="-78"/>
                  </a:rPr>
                  <a:t>and</a:t>
                </a:r>
                <a:r>
                  <a:rPr lang="en-CA" sz="1400" dirty="0">
                    <a:cs typeface="B Nazanin" panose="00000400000000000000" pitchFamily="2" charset="-78"/>
                  </a:rPr>
                  <a:t> a capital Greek letter is used to refer to each value: Λ = 0, 1, 2, 3... are coded as Σ, Π, Δ, Φ... respectively (analogous to S, P, D, F for atomic states). The molecular term symbol is then defined as</a:t>
                </a:r>
              </a:p>
              <a:p>
                <a:r>
                  <a:rPr lang="en-CA" sz="1400" baseline="30000" dirty="0" smtClean="0">
                    <a:effectLst/>
                    <a:cs typeface="B Nazanin" panose="00000400000000000000" pitchFamily="2" charset="-78"/>
                  </a:rPr>
                  <a:t>2</a:t>
                </a:r>
                <a:r>
                  <a:rPr lang="en-CA" sz="1400" i="1" baseline="30000" dirty="0" smtClean="0">
                    <a:effectLst/>
                    <a:cs typeface="B Nazanin" panose="00000400000000000000" pitchFamily="2" charset="-78"/>
                  </a:rPr>
                  <a:t>S</a:t>
                </a:r>
                <a:r>
                  <a:rPr lang="en-CA" sz="1400" baseline="30000" dirty="0" smtClean="0">
                    <a:effectLst/>
                    <a:cs typeface="B Nazanin" panose="00000400000000000000" pitchFamily="2" charset="-78"/>
                  </a:rPr>
                  <a:t>+1</a:t>
                </a:r>
                <a:r>
                  <a:rPr lang="en-CA" sz="1400" dirty="0" smtClean="0">
                    <a:cs typeface="B Nazanin" panose="00000400000000000000" pitchFamily="2" charset="-78"/>
                  </a:rPr>
                  <a:t>Λ</a:t>
                </a:r>
                <a:r>
                  <a:rPr lang="en-CA" sz="1400" dirty="0">
                    <a:cs typeface="B Nazanin" panose="00000400000000000000" pitchFamily="2" charset="-78"/>
                  </a:rPr>
                  <a:t>and the number of electron degenerate states (under the absence of spin-orbit coupling) corresponding to this term symbol is given by:</a:t>
                </a:r>
              </a:p>
              <a:p>
                <a:r>
                  <a:rPr lang="en-CA" sz="1400" dirty="0">
                    <a:cs typeface="B Nazanin" panose="00000400000000000000" pitchFamily="2" charset="-78"/>
                  </a:rPr>
                  <a:t>(2</a:t>
                </a:r>
                <a:r>
                  <a:rPr lang="en-CA" sz="1400" i="1" dirty="0">
                    <a:cs typeface="B Nazanin" panose="00000400000000000000" pitchFamily="2" charset="-78"/>
                  </a:rPr>
                  <a:t>S</a:t>
                </a:r>
                <a:r>
                  <a:rPr lang="en-CA" sz="1400" dirty="0">
                    <a:cs typeface="B Nazanin" panose="00000400000000000000" pitchFamily="2" charset="-78"/>
                  </a:rPr>
                  <a:t>+1)×2 if Λ is not 0</a:t>
                </a:r>
              </a:p>
              <a:p>
                <a:r>
                  <a:rPr lang="en-CA" sz="1400" dirty="0">
                    <a:cs typeface="B Nazanin" panose="00000400000000000000" pitchFamily="2" charset="-78"/>
                  </a:rPr>
                  <a:t>(2</a:t>
                </a:r>
                <a:r>
                  <a:rPr lang="en-CA" sz="1400" i="1" dirty="0">
                    <a:cs typeface="B Nazanin" panose="00000400000000000000" pitchFamily="2" charset="-78"/>
                  </a:rPr>
                  <a:t>S</a:t>
                </a:r>
                <a:r>
                  <a:rPr lang="en-CA" sz="1400" dirty="0">
                    <a:cs typeface="B Nazanin" panose="00000400000000000000" pitchFamily="2" charset="-78"/>
                  </a:rPr>
                  <a:t>+1) if Λ is 0.</a:t>
                </a:r>
              </a:p>
              <a:p>
                <a:r>
                  <a:rPr lang="en-CA" sz="1400" b="1" dirty="0">
                    <a:cs typeface="B Nazanin" panose="00000400000000000000" pitchFamily="2" charset="-78"/>
                  </a:rPr>
                  <a:t>Ω and spin–orbit </a:t>
                </a:r>
                <a:r>
                  <a:rPr lang="en-CA" sz="1400" b="1" dirty="0" smtClean="0">
                    <a:cs typeface="B Nazanin" panose="00000400000000000000" pitchFamily="2" charset="-78"/>
                  </a:rPr>
                  <a:t>coupling</a:t>
                </a:r>
                <a:endParaRPr lang="en-CA" sz="1400" b="1" dirty="0">
                  <a:cs typeface="B Nazanin" panose="00000400000000000000" pitchFamily="2" charset="-78"/>
                </a:endParaRPr>
              </a:p>
              <a:p>
                <a:r>
                  <a:rPr lang="en-CA" sz="1400" dirty="0">
                    <a:cs typeface="B Nazanin" panose="00000400000000000000" pitchFamily="2" charset="-78"/>
                  </a:rPr>
                  <a:t>Spin–orbit coupling lifts the degeneracy of the electronic states. This is because the </a:t>
                </a:r>
                <a:r>
                  <a:rPr lang="en-CA" sz="1400" i="1" dirty="0">
                    <a:cs typeface="B Nazanin" panose="00000400000000000000" pitchFamily="2" charset="-78"/>
                  </a:rPr>
                  <a:t>z</a:t>
                </a:r>
                <a:r>
                  <a:rPr lang="en-CA" sz="1400" dirty="0">
                    <a:cs typeface="B Nazanin" panose="00000400000000000000" pitchFamily="2" charset="-78"/>
                  </a:rPr>
                  <a:t>-component of spin interacts with the </a:t>
                </a:r>
                <a:r>
                  <a:rPr lang="en-CA" sz="1400" i="1" dirty="0">
                    <a:cs typeface="B Nazanin" panose="00000400000000000000" pitchFamily="2" charset="-78"/>
                  </a:rPr>
                  <a:t>z</a:t>
                </a:r>
                <a:r>
                  <a:rPr lang="en-CA" sz="1400" dirty="0">
                    <a:cs typeface="B Nazanin" panose="00000400000000000000" pitchFamily="2" charset="-78"/>
                  </a:rPr>
                  <a:t>-component of the orbital angular momentum, generating a total electronic angular momentum along the molecule axis </a:t>
                </a:r>
                <a:r>
                  <a:rPr lang="en-CA" sz="1400" b="1" dirty="0" err="1">
                    <a:cs typeface="B Nazanin" panose="00000400000000000000" pitchFamily="2" charset="-78"/>
                  </a:rPr>
                  <a:t>J</a:t>
                </a:r>
                <a:r>
                  <a:rPr lang="en-CA" sz="1400" baseline="-25000" dirty="0" err="1">
                    <a:cs typeface="B Nazanin" panose="00000400000000000000" pitchFamily="2" charset="-78"/>
                  </a:rPr>
                  <a:t>z</a:t>
                </a:r>
                <a:r>
                  <a:rPr lang="en-CA" sz="1400" dirty="0">
                    <a:cs typeface="B Nazanin" panose="00000400000000000000" pitchFamily="2" charset="-78"/>
                  </a:rPr>
                  <a:t>. This is characterized by the </a:t>
                </a:r>
                <a:r>
                  <a:rPr lang="en-CA" sz="1400" i="1" dirty="0">
                    <a:cs typeface="B Nazanin" panose="00000400000000000000" pitchFamily="2" charset="-78"/>
                  </a:rPr>
                  <a:t>M</a:t>
                </a:r>
                <a:r>
                  <a:rPr lang="en-CA" sz="1400" i="1" baseline="-25000" dirty="0">
                    <a:cs typeface="B Nazanin" panose="00000400000000000000" pitchFamily="2" charset="-78"/>
                  </a:rPr>
                  <a:t>J</a:t>
                </a:r>
                <a:r>
                  <a:rPr lang="en-CA" sz="1400" dirty="0">
                    <a:cs typeface="B Nazanin" panose="00000400000000000000" pitchFamily="2" charset="-78"/>
                  </a:rPr>
                  <a:t> quantum number, where</a:t>
                </a:r>
              </a:p>
              <a:p>
                <a:r>
                  <a:rPr lang="en-CA" sz="1400" i="1" dirty="0" smtClean="0">
                    <a:cs typeface="B Nazanin" panose="00000400000000000000" pitchFamily="2" charset="-78"/>
                  </a:rPr>
                  <a:t>M</a:t>
                </a:r>
                <a:r>
                  <a:rPr lang="en-CA" sz="1400" i="1" baseline="-25000" dirty="0" smtClean="0">
                    <a:effectLst/>
                    <a:cs typeface="B Nazanin" panose="00000400000000000000" pitchFamily="2" charset="-78"/>
                  </a:rPr>
                  <a:t>J</a:t>
                </a:r>
                <a:r>
                  <a:rPr lang="en-CA" sz="1400" dirty="0" smtClean="0">
                    <a:cs typeface="B Nazanin" panose="00000400000000000000" pitchFamily="2" charset="-78"/>
                  </a:rPr>
                  <a:t> = </a:t>
                </a:r>
                <a:r>
                  <a:rPr lang="en-CA" sz="1400" i="1" dirty="0" smtClean="0">
                    <a:cs typeface="B Nazanin" panose="00000400000000000000" pitchFamily="2" charset="-78"/>
                  </a:rPr>
                  <a:t>M</a:t>
                </a:r>
                <a:r>
                  <a:rPr lang="en-CA" sz="1400" i="1" baseline="-25000" dirty="0" smtClean="0">
                    <a:effectLst/>
                    <a:cs typeface="B Nazanin" panose="00000400000000000000" pitchFamily="2" charset="-78"/>
                  </a:rPr>
                  <a:t>S</a:t>
                </a:r>
                <a:r>
                  <a:rPr lang="en-CA" sz="1400" dirty="0" smtClean="0">
                    <a:cs typeface="B Nazanin" panose="00000400000000000000" pitchFamily="2" charset="-78"/>
                  </a:rPr>
                  <a:t> + </a:t>
                </a:r>
                <a:r>
                  <a:rPr lang="en-CA" sz="1400" i="1" dirty="0" err="1" smtClean="0">
                    <a:cs typeface="B Nazanin" panose="00000400000000000000" pitchFamily="2" charset="-78"/>
                  </a:rPr>
                  <a:t>M</a:t>
                </a:r>
                <a:r>
                  <a:rPr lang="en-CA" sz="1400" i="1" baseline="-25000" dirty="0" err="1" smtClean="0">
                    <a:effectLst/>
                    <a:cs typeface="B Nazanin" panose="00000400000000000000" pitchFamily="2" charset="-78"/>
                  </a:rPr>
                  <a:t>L</a:t>
                </a:r>
                <a:r>
                  <a:rPr lang="en-CA" sz="1400" dirty="0" err="1" smtClean="0">
                    <a:cs typeface="B Nazanin" panose="00000400000000000000" pitchFamily="2" charset="-78"/>
                  </a:rPr>
                  <a:t>.</a:t>
                </a:r>
                <a:r>
                  <a:rPr lang="en-CA" sz="1400" dirty="0" err="1">
                    <a:cs typeface="B Nazanin" panose="00000400000000000000" pitchFamily="2" charset="-78"/>
                  </a:rPr>
                  <a:t>Again</a:t>
                </a:r>
                <a:r>
                  <a:rPr lang="en-CA" sz="1400" dirty="0">
                    <a:cs typeface="B Nazanin" panose="00000400000000000000" pitchFamily="2" charset="-78"/>
                  </a:rPr>
                  <a:t>, positive and negative values of </a:t>
                </a:r>
                <a:r>
                  <a:rPr lang="en-CA" sz="1400" i="1" dirty="0">
                    <a:cs typeface="B Nazanin" panose="00000400000000000000" pitchFamily="2" charset="-78"/>
                  </a:rPr>
                  <a:t>M</a:t>
                </a:r>
                <a:r>
                  <a:rPr lang="en-CA" sz="1400" i="1" baseline="-25000" dirty="0">
                    <a:cs typeface="B Nazanin" panose="00000400000000000000" pitchFamily="2" charset="-78"/>
                  </a:rPr>
                  <a:t>J</a:t>
                </a:r>
                <a:r>
                  <a:rPr lang="en-CA" sz="1400" dirty="0">
                    <a:cs typeface="B Nazanin" panose="00000400000000000000" pitchFamily="2" charset="-78"/>
                  </a:rPr>
                  <a:t> are degenerate, so the pairs (</a:t>
                </a:r>
                <a:r>
                  <a:rPr lang="en-CA" sz="1400" i="1" dirty="0">
                    <a:cs typeface="B Nazanin" panose="00000400000000000000" pitchFamily="2" charset="-78"/>
                  </a:rPr>
                  <a:t>M</a:t>
                </a:r>
                <a:r>
                  <a:rPr lang="en-CA" sz="1400" i="1" baseline="-25000" dirty="0">
                    <a:cs typeface="B Nazanin" panose="00000400000000000000" pitchFamily="2" charset="-78"/>
                  </a:rPr>
                  <a:t>L</a:t>
                </a:r>
                <a:r>
                  <a:rPr lang="en-CA" sz="1400" dirty="0">
                    <a:cs typeface="B Nazanin" panose="00000400000000000000" pitchFamily="2" charset="-78"/>
                  </a:rPr>
                  <a:t>, </a:t>
                </a:r>
                <a:r>
                  <a:rPr lang="en-CA" sz="1400" i="1" dirty="0">
                    <a:cs typeface="B Nazanin" panose="00000400000000000000" pitchFamily="2" charset="-78"/>
                  </a:rPr>
                  <a:t>M</a:t>
                </a:r>
                <a:r>
                  <a:rPr lang="en-CA" sz="1400" i="1" baseline="-25000" dirty="0">
                    <a:cs typeface="B Nazanin" panose="00000400000000000000" pitchFamily="2" charset="-78"/>
                  </a:rPr>
                  <a:t>S</a:t>
                </a:r>
                <a:r>
                  <a:rPr lang="en-CA" sz="1400" dirty="0">
                    <a:cs typeface="B Nazanin" panose="00000400000000000000" pitchFamily="2" charset="-78"/>
                  </a:rPr>
                  <a:t>) and (−</a:t>
                </a:r>
                <a:r>
                  <a:rPr lang="en-CA" sz="1400" i="1" dirty="0">
                    <a:cs typeface="B Nazanin" panose="00000400000000000000" pitchFamily="2" charset="-78"/>
                  </a:rPr>
                  <a:t>M</a:t>
                </a:r>
                <a:r>
                  <a:rPr lang="en-CA" sz="1400" i="1" baseline="-25000" dirty="0">
                    <a:cs typeface="B Nazanin" panose="00000400000000000000" pitchFamily="2" charset="-78"/>
                  </a:rPr>
                  <a:t>L</a:t>
                </a:r>
                <a:r>
                  <a:rPr lang="en-CA" sz="1400" dirty="0">
                    <a:cs typeface="B Nazanin" panose="00000400000000000000" pitchFamily="2" charset="-78"/>
                  </a:rPr>
                  <a:t>, −</a:t>
                </a:r>
                <a:r>
                  <a:rPr lang="en-CA" sz="1400" i="1" dirty="0">
                    <a:cs typeface="B Nazanin" panose="00000400000000000000" pitchFamily="2" charset="-78"/>
                  </a:rPr>
                  <a:t>M</a:t>
                </a:r>
                <a:r>
                  <a:rPr lang="en-CA" sz="1400" i="1" baseline="-25000" dirty="0">
                    <a:cs typeface="B Nazanin" panose="00000400000000000000" pitchFamily="2" charset="-78"/>
                  </a:rPr>
                  <a:t>S</a:t>
                </a:r>
                <a:r>
                  <a:rPr lang="en-CA" sz="1400" dirty="0">
                    <a:cs typeface="B Nazanin" panose="00000400000000000000" pitchFamily="2" charset="-78"/>
                  </a:rPr>
                  <a:t>) are degenerate: {(1, 1/2), (−1, −1/2)}, and {(1, −1/2), (−1, 1/2)} represent two different degenerate states. These pairs are grouped together with the quantum number Ω, which is defined as the sum of the pair of values (</a:t>
                </a:r>
                <a:r>
                  <a:rPr lang="en-CA" sz="1400" i="1" dirty="0">
                    <a:cs typeface="B Nazanin" panose="00000400000000000000" pitchFamily="2" charset="-78"/>
                  </a:rPr>
                  <a:t>M</a:t>
                </a:r>
                <a:r>
                  <a:rPr lang="en-CA" sz="1400" i="1" baseline="-25000" dirty="0">
                    <a:cs typeface="B Nazanin" panose="00000400000000000000" pitchFamily="2" charset="-78"/>
                  </a:rPr>
                  <a:t>L</a:t>
                </a:r>
                <a:r>
                  <a:rPr lang="en-CA" sz="1400" dirty="0">
                    <a:cs typeface="B Nazanin" panose="00000400000000000000" pitchFamily="2" charset="-78"/>
                  </a:rPr>
                  <a:t>, </a:t>
                </a:r>
                <a:r>
                  <a:rPr lang="en-CA" sz="1400" i="1" dirty="0">
                    <a:cs typeface="B Nazanin" panose="00000400000000000000" pitchFamily="2" charset="-78"/>
                  </a:rPr>
                  <a:t>M</a:t>
                </a:r>
                <a:r>
                  <a:rPr lang="en-CA" sz="1400" i="1" baseline="-25000" dirty="0">
                    <a:cs typeface="B Nazanin" panose="00000400000000000000" pitchFamily="2" charset="-78"/>
                  </a:rPr>
                  <a:t>S</a:t>
                </a:r>
                <a:r>
                  <a:rPr lang="en-CA" sz="1400" dirty="0">
                    <a:cs typeface="B Nazanin" panose="00000400000000000000" pitchFamily="2" charset="-78"/>
                  </a:rPr>
                  <a:t>) for which </a:t>
                </a:r>
                <a:r>
                  <a:rPr lang="en-CA" sz="1400" i="1" dirty="0">
                    <a:cs typeface="B Nazanin" panose="00000400000000000000" pitchFamily="2" charset="-78"/>
                  </a:rPr>
                  <a:t>M</a:t>
                </a:r>
                <a:r>
                  <a:rPr lang="en-CA" sz="1400" i="1" baseline="-25000" dirty="0">
                    <a:cs typeface="B Nazanin" panose="00000400000000000000" pitchFamily="2" charset="-78"/>
                  </a:rPr>
                  <a:t>L</a:t>
                </a:r>
                <a:r>
                  <a:rPr lang="en-CA" sz="1400" dirty="0">
                    <a:cs typeface="B Nazanin" panose="00000400000000000000" pitchFamily="2" charset="-78"/>
                  </a:rPr>
                  <a:t> is positive. Sometimes the equation</a:t>
                </a:r>
              </a:p>
              <a:p>
                <a:r>
                  <a:rPr lang="en-CA" sz="1400" dirty="0" smtClean="0">
                    <a:cs typeface="B Nazanin" panose="00000400000000000000" pitchFamily="2" charset="-78"/>
                  </a:rPr>
                  <a:t>Ω = Λ + </a:t>
                </a:r>
                <a:r>
                  <a:rPr lang="en-CA" sz="1400" i="1" dirty="0" err="1" smtClean="0">
                    <a:cs typeface="B Nazanin" panose="00000400000000000000" pitchFamily="2" charset="-78"/>
                  </a:rPr>
                  <a:t>M</a:t>
                </a:r>
                <a:r>
                  <a:rPr lang="en-CA" sz="1400" i="1" baseline="-25000" dirty="0" err="1" smtClean="0">
                    <a:effectLst/>
                    <a:cs typeface="B Nazanin" panose="00000400000000000000" pitchFamily="2" charset="-78"/>
                  </a:rPr>
                  <a:t>S</a:t>
                </a:r>
                <a:r>
                  <a:rPr lang="en-CA" sz="1400" dirty="0" err="1">
                    <a:cs typeface="B Nazanin" panose="00000400000000000000" pitchFamily="2" charset="-78"/>
                  </a:rPr>
                  <a:t>is</a:t>
                </a:r>
                <a:r>
                  <a:rPr lang="en-CA" sz="1400" dirty="0">
                    <a:cs typeface="B Nazanin" panose="00000400000000000000" pitchFamily="2" charset="-78"/>
                  </a:rPr>
                  <a:t> used (often Σ is used instead of </a:t>
                </a:r>
                <a:r>
                  <a:rPr lang="en-CA" sz="1400" i="1" dirty="0">
                    <a:cs typeface="B Nazanin" panose="00000400000000000000" pitchFamily="2" charset="-78"/>
                  </a:rPr>
                  <a:t>M</a:t>
                </a:r>
                <a:r>
                  <a:rPr lang="en-CA" sz="1400" i="1" baseline="-25000" dirty="0">
                    <a:cs typeface="B Nazanin" panose="00000400000000000000" pitchFamily="2" charset="-78"/>
                  </a:rPr>
                  <a:t>S</a:t>
                </a:r>
                <a:r>
                  <a:rPr lang="en-CA" sz="1400" dirty="0">
                    <a:cs typeface="B Nazanin" panose="00000400000000000000" pitchFamily="2" charset="-78"/>
                  </a:rPr>
                  <a:t>). Note that although this gives correct values for Ω it could be misleading, as obtained values do not correspond to states indicated by a given pair of values (</a:t>
                </a:r>
                <a:r>
                  <a:rPr lang="en-CA" sz="1400" i="1" dirty="0">
                    <a:cs typeface="B Nazanin" panose="00000400000000000000" pitchFamily="2" charset="-78"/>
                  </a:rPr>
                  <a:t>M</a:t>
                </a:r>
                <a:r>
                  <a:rPr lang="en-CA" sz="1400" i="1" baseline="-25000" dirty="0">
                    <a:cs typeface="B Nazanin" panose="00000400000000000000" pitchFamily="2" charset="-78"/>
                  </a:rPr>
                  <a:t>L</a:t>
                </a:r>
                <a:r>
                  <a:rPr lang="en-CA" sz="1400" dirty="0">
                    <a:cs typeface="B Nazanin" panose="00000400000000000000" pitchFamily="2" charset="-78"/>
                  </a:rPr>
                  <a:t>,</a:t>
                </a:r>
                <a:r>
                  <a:rPr lang="en-CA" sz="1400" i="1" dirty="0">
                    <a:cs typeface="B Nazanin" panose="00000400000000000000" pitchFamily="2" charset="-78"/>
                  </a:rPr>
                  <a:t>M</a:t>
                </a:r>
                <a:r>
                  <a:rPr lang="en-CA" sz="1400" i="1" baseline="-25000" dirty="0">
                    <a:cs typeface="B Nazanin" panose="00000400000000000000" pitchFamily="2" charset="-78"/>
                  </a:rPr>
                  <a:t>S</a:t>
                </a:r>
                <a:r>
                  <a:rPr lang="en-CA" sz="1400" dirty="0">
                    <a:cs typeface="B Nazanin" panose="00000400000000000000" pitchFamily="2" charset="-78"/>
                  </a:rPr>
                  <a:t>). For example, a state with (−1, −1/2) would give an Ω value of Ω = |−1| + (−1/2) = 1/2, which is wrong. Choosing the pair of values with </a:t>
                </a:r>
                <a:r>
                  <a:rPr lang="en-CA" sz="1400" i="1" dirty="0">
                    <a:cs typeface="B Nazanin" panose="00000400000000000000" pitchFamily="2" charset="-78"/>
                  </a:rPr>
                  <a:t>M</a:t>
                </a:r>
                <a:r>
                  <a:rPr lang="en-CA" sz="1400" i="1" baseline="-25000" dirty="0">
                    <a:cs typeface="B Nazanin" panose="00000400000000000000" pitchFamily="2" charset="-78"/>
                  </a:rPr>
                  <a:t>L</a:t>
                </a:r>
                <a:r>
                  <a:rPr lang="en-CA" sz="1400" dirty="0">
                    <a:cs typeface="B Nazanin" panose="00000400000000000000" pitchFamily="2" charset="-78"/>
                  </a:rPr>
                  <a:t> positive will give a Ω = 3/2 for that state</a:t>
                </a:r>
                <a:r>
                  <a:rPr lang="en-CA" sz="1400" dirty="0" smtClean="0">
                    <a:cs typeface="B Nazanin" panose="00000400000000000000" pitchFamily="2" charset="-78"/>
                  </a:rPr>
                  <a:t>.</a:t>
                </a:r>
                <a:endParaRPr lang="en-CA" sz="1400" dirty="0">
                  <a:cs typeface="B Nazanin" panose="00000400000000000000" pitchFamily="2" charset="-78"/>
                </a:endParaRP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23528" y="764704"/>
                <a:ext cx="8363272" cy="6093296"/>
              </a:xfrm>
              <a:blipFill rotWithShape="1">
                <a:blip r:embed="rId4"/>
                <a:stretch>
                  <a:fillRect l="-73" t="-100" r="-583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گذارهای مولکولی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7584" y="-273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992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32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شکل 15</a:t>
            </a:r>
            <a:endParaRPr lang="en-CA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28800"/>
            <a:ext cx="5945199" cy="4722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Na-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03648" y="476672"/>
            <a:ext cx="609600" cy="609600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7029" y="1409700"/>
            <a:ext cx="2247900" cy="20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510136" y="10734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1</a:t>
            </a:r>
            <a:endParaRPr lang="en-CA" dirty="0"/>
          </a:p>
        </p:txBody>
      </p:sp>
      <p:sp>
        <p:nvSpPr>
          <p:cNvPr id="8" name="TextBox 7"/>
          <p:cNvSpPr txBox="1"/>
          <p:nvPr/>
        </p:nvSpPr>
        <p:spPr>
          <a:xfrm>
            <a:off x="1406762" y="10734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2</a:t>
            </a:r>
            <a:endParaRPr lang="en-CA" dirty="0"/>
          </a:p>
        </p:txBody>
      </p:sp>
      <p:pic>
        <p:nvPicPr>
          <p:cNvPr id="9" name="Collision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56179" y="4431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732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10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119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en-CA" dirty="0" smtClean="0"/>
              <a:t>Cs-</a:t>
            </a:r>
            <a:r>
              <a:rPr lang="en-CA" dirty="0" err="1" smtClean="0"/>
              <a:t>Ar</a:t>
            </a:r>
            <a:endParaRPr lang="en-CA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420888"/>
            <a:ext cx="8229600" cy="3361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s-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40152" y="14127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915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2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en-CA" dirty="0" smtClean="0"/>
              <a:t>Cs-</a:t>
            </a:r>
            <a:r>
              <a:rPr lang="en-CA" dirty="0" err="1" smtClean="0"/>
              <a:t>Xe</a:t>
            </a:r>
            <a:endParaRPr lang="en-CA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389" y="1052736"/>
            <a:ext cx="6398745" cy="5073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Arrow Connector 8"/>
          <p:cNvCxnSpPr/>
          <p:nvPr/>
        </p:nvCxnSpPr>
        <p:spPr>
          <a:xfrm flipH="1" flipV="1">
            <a:off x="2915816" y="2924944"/>
            <a:ext cx="3744416" cy="28083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2195736" y="5157192"/>
            <a:ext cx="4392488" cy="5760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Cs-X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37711" y="13407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647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83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83</Words>
  <Application>Microsoft Office PowerPoint</Application>
  <PresentationFormat>On-screen Show (4:3)</PresentationFormat>
  <Paragraphs>20</Paragraphs>
  <Slides>5</Slides>
  <Notes>0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Office Theme</vt:lpstr>
      <vt:lpstr>سئوالات</vt:lpstr>
      <vt:lpstr>نماد گذاری مولکولی</vt:lpstr>
      <vt:lpstr>شکل 15</vt:lpstr>
      <vt:lpstr>Cs-Ar</vt:lpstr>
      <vt:lpstr>Cs-Xe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mohammad</dc:creator>
  <cp:lastModifiedBy>mohammad</cp:lastModifiedBy>
  <cp:revision>8</cp:revision>
  <dcterms:created xsi:type="dcterms:W3CDTF">2020-04-15T05:50:26Z</dcterms:created>
  <dcterms:modified xsi:type="dcterms:W3CDTF">2020-04-15T07:30:43Z</dcterms:modified>
</cp:coreProperties>
</file>