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9"/>
  </p:notesMasterIdLst>
  <p:sldIdLst>
    <p:sldId id="256" r:id="rId2"/>
    <p:sldId id="292" r:id="rId3"/>
    <p:sldId id="293" r:id="rId4"/>
    <p:sldId id="294" r:id="rId5"/>
    <p:sldId id="278" r:id="rId6"/>
    <p:sldId id="279" r:id="rId7"/>
    <p:sldId id="280" r:id="rId8"/>
    <p:sldId id="281" r:id="rId9"/>
    <p:sldId id="282" r:id="rId10"/>
    <p:sldId id="283" r:id="rId11"/>
    <p:sldId id="295" r:id="rId12"/>
    <p:sldId id="296" r:id="rId13"/>
    <p:sldId id="297" r:id="rId14"/>
    <p:sldId id="298" r:id="rId15"/>
    <p:sldId id="299" r:id="rId16"/>
    <p:sldId id="300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CBDA50-D87A-4C09-B8D8-D2F3F43CCE10}">
          <p14:sldIdLst>
            <p14:sldId id="256"/>
            <p14:sldId id="292"/>
            <p14:sldId id="293"/>
            <p14:sldId id="294"/>
            <p14:sldId id="278"/>
            <p14:sldId id="279"/>
            <p14:sldId id="280"/>
            <p14:sldId id="281"/>
            <p14:sldId id="282"/>
            <p14:sldId id="283"/>
            <p14:sldId id="295"/>
            <p14:sldId id="296"/>
            <p14:sldId id="297"/>
            <p14:sldId id="298"/>
            <p14:sldId id="299"/>
            <p14:sldId id="300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E806"/>
    <a:srgbClr val="05BF05"/>
    <a:srgbClr val="1B8A9D"/>
    <a:srgbClr val="06E841"/>
    <a:srgbClr val="037F23"/>
    <a:srgbClr val="D2B22C"/>
    <a:srgbClr val="025E02"/>
    <a:srgbClr val="17C327"/>
    <a:srgbClr val="483700"/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2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3EA3D-01B3-47AF-9351-3A0C9F17CDBD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691F-8F2C-46D8-8DDC-E28FCA951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1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8691F-8F2C-46D8-8DDC-E28FCA951A0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B082-95F9-4841-93A6-8C4DDC4B4E32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22CEF-6026-4EB6-89E8-74A0A0160FF1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C2CD-3CFD-4B3C-A230-F2A5AD1F103C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CFEB-DB9E-4A0F-92DD-556507E45582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7640D-C8FD-4889-89B1-7E97C0924DD6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9CA8-7AD7-4B61-AB30-CD1D846ABF3D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79BEB-1BE5-4296-825A-3C0476AFE550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408C-7459-4843-A48C-303B9729F3F5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3902E-6A73-4244-9C02-87C2D2A7C425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2757-299A-4675-AD10-86DA9D6DC8B2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B6E7-744B-47C6-A353-0002FE3B9ED5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2AF817-815F-4803-916E-55331440E194}" type="datetime1">
              <a:rPr lang="en-US" smtClean="0"/>
              <a:pPr/>
              <a:t>4/20/2020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938A481-9506-4343-866B-E514C467A6C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37.wmf"/><Relationship Id="rId3" Type="http://schemas.openxmlformats.org/officeDocument/2006/relationships/audio" Target="../media/media25.mp3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10.bin"/><Relationship Id="rId2" Type="http://schemas.microsoft.com/office/2007/relationships/media" Target="../media/media25.mp3"/><Relationship Id="rId16" Type="http://schemas.openxmlformats.org/officeDocument/2006/relationships/image" Target="../media/image36.wmf"/><Relationship Id="rId20" Type="http://schemas.openxmlformats.org/officeDocument/2006/relationships/image" Target="../media/image38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40.png"/><Relationship Id="rId15" Type="http://schemas.openxmlformats.org/officeDocument/2006/relationships/oleObject" Target="../embeddings/oleObject9.bin"/><Relationship Id="rId23" Type="http://schemas.openxmlformats.org/officeDocument/2006/relationships/image" Target="../media/image2.png"/><Relationship Id="rId10" Type="http://schemas.openxmlformats.org/officeDocument/2006/relationships/image" Target="../media/image33.wmf"/><Relationship Id="rId19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5.wmf"/><Relationship Id="rId22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image" Target="../media/image45.png"/><Relationship Id="rId3" Type="http://schemas.openxmlformats.org/officeDocument/2006/relationships/audio" Target="../media/media27.mp3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4.wmf"/><Relationship Id="rId2" Type="http://schemas.microsoft.com/office/2007/relationships/media" Target="../media/media27.mp3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8.xml"/><Relationship Id="rId11" Type="http://schemas.openxmlformats.org/officeDocument/2006/relationships/oleObject" Target="../embeddings/oleObject15.bin"/><Relationship Id="rId5" Type="http://schemas.openxmlformats.org/officeDocument/2006/relationships/audio" Target="../media/media28.wav"/><Relationship Id="rId10" Type="http://schemas.openxmlformats.org/officeDocument/2006/relationships/image" Target="../media/image43.wmf"/><Relationship Id="rId4" Type="http://schemas.microsoft.com/office/2007/relationships/media" Target="../media/media28.wav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oleObject" Target="../embeddings/oleObject2.bin"/><Relationship Id="rId3" Type="http://schemas.openxmlformats.org/officeDocument/2006/relationships/audio" Target="../media/media6.mp3"/><Relationship Id="rId7" Type="http://schemas.openxmlformats.org/officeDocument/2006/relationships/audio" Target="../media/media8.wav"/><Relationship Id="rId12" Type="http://schemas.openxmlformats.org/officeDocument/2006/relationships/image" Target="../media/image4.wmf"/><Relationship Id="rId2" Type="http://schemas.microsoft.com/office/2007/relationships/media" Target="../media/media6.mp3"/><Relationship Id="rId16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6" Type="http://schemas.microsoft.com/office/2007/relationships/media" Target="../media/media8.wav"/><Relationship Id="rId11" Type="http://schemas.openxmlformats.org/officeDocument/2006/relationships/oleObject" Target="../embeddings/oleObject1.bin"/><Relationship Id="rId5" Type="http://schemas.openxmlformats.org/officeDocument/2006/relationships/audio" Target="../media/media7.wav"/><Relationship Id="rId1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microsoft.com/office/2007/relationships/media" Target="../media/media7.wav"/><Relationship Id="rId9" Type="http://schemas.openxmlformats.org/officeDocument/2006/relationships/image" Target="../media/image6.png"/><Relationship Id="rId1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0.wav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1.png"/><Relationship Id="rId4" Type="http://schemas.openxmlformats.org/officeDocument/2006/relationships/audio" Target="../media/media10.wav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media15.mp3"/><Relationship Id="rId7" Type="http://schemas.openxmlformats.org/officeDocument/2006/relationships/image" Target="../media/image14.wmf"/><Relationship Id="rId2" Type="http://schemas.microsoft.com/office/2007/relationships/media" Target="../media/media15.mp3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7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wav"/><Relationship Id="rId11" Type="http://schemas.openxmlformats.org/officeDocument/2006/relationships/image" Target="../media/image2.png"/><Relationship Id="rId5" Type="http://schemas.microsoft.com/office/2007/relationships/media" Target="../media/media18.wav"/><Relationship Id="rId10" Type="http://schemas.openxmlformats.org/officeDocument/2006/relationships/image" Target="../media/image19.png"/><Relationship Id="rId4" Type="http://schemas.openxmlformats.org/officeDocument/2006/relationships/audio" Target="../media/media17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589" y="84061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1268760"/>
            <a:ext cx="6400800" cy="4863836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 rtl="1"/>
            <a:r>
              <a:rPr lang="fa-IR" sz="4400" dirty="0" smtClean="0">
                <a:cs typeface="B Nazanin" pitchFamily="2" charset="-78"/>
              </a:rPr>
              <a:t>ویژگی‌های همدوسی میدان‌های تابش</a:t>
            </a:r>
            <a:endParaRPr lang="en-US" sz="4400" dirty="0" smtClean="0">
              <a:cs typeface="B Nazanin" pitchFamily="2" charset="-78"/>
            </a:endParaRPr>
          </a:p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itchFamily="2" charset="-78"/>
              </a:rPr>
              <a:t>صفحات 42-54</a:t>
            </a:r>
            <a:endParaRPr lang="en-US" sz="2800" dirty="0" smtClean="0">
              <a:solidFill>
                <a:schemeClr val="tx1"/>
              </a:solidFill>
              <a:cs typeface="B Nazanin" pitchFamily="2" charset="-78"/>
            </a:endParaRPr>
          </a:p>
          <a:p>
            <a:pPr algn="ctr" rtl="1"/>
            <a:endParaRPr lang="fa-IR" sz="2800" dirty="0" smtClean="0">
              <a:cs typeface="B Nazanin" pitchFamily="2" charset="-78"/>
            </a:endParaRPr>
          </a:p>
          <a:p>
            <a:pPr algn="ctr" rtl="1"/>
            <a:r>
              <a:rPr lang="fa-IR" sz="2800" dirty="0" smtClean="0">
                <a:cs typeface="B Nazanin" pitchFamily="2" charset="-78"/>
              </a:rPr>
              <a:t>سعید نیک نفس</a:t>
            </a:r>
            <a:endParaRPr lang="fa-IR" sz="2800" dirty="0">
              <a:solidFill>
                <a:schemeClr val="tx1"/>
              </a:solidFill>
              <a:cs typeface="B Nazanin" pitchFamily="2" charset="-78"/>
            </a:endParaRPr>
          </a:p>
          <a:p>
            <a:pPr algn="ctr" rtl="1"/>
            <a:r>
              <a:rPr lang="fa-IR" sz="2800" dirty="0" smtClean="0">
                <a:cs typeface="B Nazanin" pitchFamily="2" charset="-78"/>
              </a:rPr>
              <a:t>9848806</a:t>
            </a:r>
          </a:p>
          <a:p>
            <a:pPr algn="ctr" rtl="1"/>
            <a:endParaRPr lang="fa-IR" sz="2800" dirty="0">
              <a:solidFill>
                <a:schemeClr val="tx1"/>
              </a:solidFill>
              <a:cs typeface="B Nazanin" pitchFamily="2" charset="-78"/>
            </a:endParaRPr>
          </a:p>
          <a:p>
            <a:pPr algn="ctr" rtl="1"/>
            <a:r>
              <a:rPr lang="fa-IR" sz="2800" dirty="0" smtClean="0">
                <a:cs typeface="B Nazanin" pitchFamily="2" charset="-78"/>
              </a:rPr>
              <a:t>تاریخ تهیه:</a:t>
            </a:r>
          </a:p>
          <a:p>
            <a:pPr algn="ctr" rtl="1"/>
            <a:r>
              <a:rPr lang="fa-IR" sz="2800" dirty="0" smtClean="0">
                <a:cs typeface="B Nazanin" pitchFamily="2" charset="-78"/>
              </a:rPr>
              <a:t>1399/01/23</a:t>
            </a:r>
            <a:endParaRPr lang="fa-IR" sz="2800" dirty="0" smtClean="0">
              <a:solidFill>
                <a:schemeClr val="tx1"/>
              </a:solidFill>
              <a:cs typeface="B Nazanin" pitchFamily="2" charset="-78"/>
            </a:endParaRPr>
          </a:p>
        </p:txBody>
      </p: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40466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384" y="27592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9126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 </a:t>
            </a:r>
            <a:endParaRPr lang="en-CA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8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Nazanin" pitchFamily="2" charset="-78"/>
              </a:rPr>
              <a:t>تابع همدوسی و درجه‌ی همدوسی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solidFill>
                <a:srgbClr val="BD92DE"/>
              </a:solidFill>
            </p:spPr>
            <p:txBody>
              <a:bodyPr>
                <a:normAutofit/>
              </a:bodyPr>
              <a:lstStyle/>
              <a:p>
                <a:pPr marL="0" indent="0" algn="just" rtl="1">
                  <a:buNone/>
                </a:pP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منبع گسترده‌ای را فرض می‌کنیم که یک میدان تابشی با پهنای طیفی باریک </a:t>
                </a:r>
                <a:r>
                  <a:rPr lang="el-GR" sz="2400" dirty="0" smtClean="0">
                    <a:latin typeface="Constantia"/>
                    <a:cs typeface="B Nazanin" panose="00000400000000000000" pitchFamily="2" charset="-78"/>
                  </a:rPr>
                  <a:t>Δω</a:t>
                </a:r>
                <a:r>
                  <a:rPr lang="fa-IR" sz="2400" dirty="0" smtClean="0">
                    <a:latin typeface="Constantia"/>
                    <a:cs typeface="B Nazanin" panose="00000400000000000000" pitchFamily="2" charset="-78"/>
                  </a:rPr>
                  <a:t> تولید می‌کند. این میدان را می‌توان به صورت نوشتار یک موج تخت نوشت.</a:t>
                </a:r>
              </a:p>
              <a:p>
                <a:pPr marL="0" indent="0" algn="l">
                  <a:buNone/>
                </a:pP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E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(</a:t>
                </a:r>
                <a:r>
                  <a:rPr lang="en-US" sz="24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r,t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) = A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0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e</a:t>
                </a:r>
                <a:r>
                  <a:rPr lang="en-US" sz="2400" baseline="30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i(</a:t>
                </a:r>
                <a:r>
                  <a:rPr lang="el-GR" sz="2400" baseline="30000" dirty="0" smtClean="0">
                    <a:latin typeface="Constantia"/>
                    <a:cs typeface="B Nazanin" panose="00000400000000000000" pitchFamily="2" charset="-78"/>
                  </a:rPr>
                  <a:t>ω</a:t>
                </a:r>
                <a:r>
                  <a:rPr lang="en-US" sz="2400" i="1" baseline="30000" dirty="0" smtClean="0">
                    <a:latin typeface="Constantia"/>
                    <a:cs typeface="B Nazanin" panose="00000400000000000000" pitchFamily="2" charset="-78"/>
                  </a:rPr>
                  <a:t>t-</a:t>
                </a:r>
                <a:r>
                  <a:rPr lang="en-US" sz="2400" i="1" baseline="30000" dirty="0" err="1" smtClean="0">
                    <a:latin typeface="Constantia"/>
                    <a:cs typeface="B Nazanin" panose="00000400000000000000" pitchFamily="2" charset="-78"/>
                  </a:rPr>
                  <a:t>kz</a:t>
                </a:r>
                <a:r>
                  <a:rPr lang="en-US" sz="2400" baseline="30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)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+ </a:t>
                </a:r>
                <a:r>
                  <a:rPr lang="en-US" sz="24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c.c</a:t>
                </a:r>
                <a:endParaRPr lang="en-US" sz="2400" dirty="0" smtClean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در آزمایش یانگ، میدان در دو شکاف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S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1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و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S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به صورت</a:t>
                </a:r>
                <a:r>
                  <a:rPr lang="en-US" sz="24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E(</a:t>
                </a:r>
                <a:r>
                  <a:rPr lang="en-US" sz="24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S</a:t>
                </a:r>
                <a:r>
                  <a:rPr lang="en-US" sz="2400" baseline="-250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1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,t</a:t>
                </a:r>
                <a:r>
                  <a:rPr lang="en-US" sz="24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) 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و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E(S</a:t>
                </a:r>
                <a:r>
                  <a:rPr lang="en-US" sz="2400" baseline="-250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,t)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خواهد بود.</a:t>
                </a:r>
              </a:p>
              <a:p>
                <a:pPr marL="0" indent="0" algn="just" rtl="1">
                  <a:buNone/>
                </a:pP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دو شکاف به عنوان منبع‌های دوم عمل می‌کنند و میدان ایجاد شده در نقطه‌ی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P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ناظر به صورت زیر خواهد شد: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E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(</a:t>
                </a:r>
                <a:r>
                  <a:rPr lang="en-US" sz="24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P,t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) = k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1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E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1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(S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1</a:t>
                </a:r>
                <a:r>
                  <a:rPr lang="fa-IR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, t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cs typeface="B Nazanin+ Regular" panose="01000506000000020004" pitchFamily="2" charset="-78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) + k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E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(S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fa-IR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, t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dirty="0"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  <a:cs typeface="B Nazanin+ Regular" panose="01000506000000020004" pitchFamily="2" charset="-78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4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)</a:t>
                </a:r>
                <a:endParaRPr lang="en-US" sz="2400" dirty="0" smtClean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  <a:p>
                <a:pPr marL="0" indent="0" algn="just" rtl="1">
                  <a:buNone/>
                </a:pP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که در آن اعداد موهومی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k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1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و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k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وابسته به اندازه‌ی شکاف‌ها و فاصله‌ی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r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1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 S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1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P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و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r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=S</a:t>
                </a:r>
                <a:r>
                  <a:rPr lang="en-US" sz="24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P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می‌باشد.</a:t>
                </a:r>
                <a:endParaRPr lang="en-US" sz="2400" dirty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6"/>
                <a:stretch>
                  <a:fillRect l="-2074" t="-1806" r="-1185" b="-97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۲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40466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816" y="54868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3443" y="-935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</a:t>
            </a:r>
            <a:r>
              <a:rPr lang="fa-IR" b="1" dirty="0"/>
              <a:t>1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892781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Nazanin" pitchFamily="2" charset="-78"/>
              </a:rPr>
              <a:t>تابندگی</a:t>
            </a:r>
            <a:r>
              <a:rPr lang="en-US" sz="3200" dirty="0" smtClean="0">
                <a:cs typeface="B Nazanin" pitchFamily="2" charset="-78"/>
              </a:rPr>
              <a:t>(irradiance)</a:t>
            </a:r>
            <a:r>
              <a:rPr lang="fa-IR" sz="3200" dirty="0" smtClean="0">
                <a:cs typeface="B Nazanin" pitchFamily="2" charset="-78"/>
              </a:rPr>
              <a:t> در نقطه‌ی</a:t>
            </a:r>
            <a:r>
              <a:rPr lang="en-US" sz="3200" dirty="0" smtClean="0">
                <a:cs typeface="B Nazanin" pitchFamily="2" charset="-78"/>
              </a:rPr>
              <a:t>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CB5207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تابندگی </a:t>
            </a:r>
            <a:r>
              <a:rPr lang="en-US" dirty="0" smtClean="0">
                <a:solidFill>
                  <a:srgbClr val="CB5207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(irradiance)</a:t>
            </a:r>
            <a:r>
              <a:rPr lang="fa-IR" dirty="0" smtClean="0">
                <a:solidFill>
                  <a:srgbClr val="CB5207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متوسط زمانی اندازه گیری شده در </a:t>
            </a:r>
            <a:r>
              <a:rPr lang="en-US" dirty="0" smtClean="0">
                <a:solidFill>
                  <a:srgbClr val="CB5207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dirty="0" smtClean="0">
                <a:solidFill>
                  <a:srgbClr val="CB5207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در یک بازه‌ی زمانی که نسبت به زمان همدوسی بیشتر است به صورت زیر بدست می‌آید:</a:t>
            </a:r>
          </a:p>
          <a:p>
            <a:pPr marL="0" indent="0" algn="l">
              <a:buNone/>
            </a:pPr>
            <a:r>
              <a:rPr lang="en-US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baseline="-250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en-US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= </a:t>
            </a:r>
            <a:r>
              <a:rPr lang="el-GR" dirty="0" smtClean="0">
                <a:latin typeface="Cambria"/>
                <a:ea typeface="Cambria"/>
                <a:cs typeface="B Nazanin" panose="00000400000000000000" pitchFamily="2" charset="-78"/>
              </a:rPr>
              <a:t>ε</a:t>
            </a:r>
            <a:r>
              <a:rPr lang="en-US" dirty="0" err="1" smtClean="0">
                <a:latin typeface="B Nazanin+ Regular" panose="01000506000000020004" pitchFamily="2" charset="-78"/>
                <a:ea typeface="Cambria"/>
                <a:cs typeface="B Nazanin" panose="00000400000000000000" pitchFamily="2" charset="-78"/>
              </a:rPr>
              <a:t>c</a:t>
            </a:r>
            <a:r>
              <a:rPr lang="en-US" dirty="0" err="1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〈E</a:t>
            </a:r>
            <a:r>
              <a:rPr lang="en-US" dirty="0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(</a:t>
            </a:r>
            <a:r>
              <a:rPr lang="en-US" dirty="0" err="1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P,t</a:t>
            </a:r>
            <a:r>
              <a:rPr lang="en-US" dirty="0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)E*(</a:t>
            </a:r>
            <a:r>
              <a:rPr lang="en-US" dirty="0" err="1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P,t</a:t>
            </a:r>
            <a:r>
              <a:rPr lang="en-US" dirty="0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)〉</a:t>
            </a:r>
          </a:p>
          <a:p>
            <a:pPr marL="0" indent="0" algn="r" rtl="1">
              <a:buNone/>
            </a:pPr>
            <a:r>
              <a:rPr lang="en-US" dirty="0" smtClean="0">
                <a:solidFill>
                  <a:srgbClr val="CB5207"/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〈...</a:t>
            </a:r>
            <a:r>
              <a:rPr lang="en-US" dirty="0" smtClean="0">
                <a:solidFill>
                  <a:srgbClr val="CB5207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〉</a:t>
            </a:r>
            <a:r>
              <a:rPr lang="fa-IR" dirty="0" smtClean="0">
                <a:solidFill>
                  <a:srgbClr val="CB5207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به معنی متوسط زمانی است.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CB5207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با استفاده از معادله‌ی میدان، </a:t>
            </a:r>
            <a:r>
              <a:rPr lang="en-US" dirty="0" smtClean="0">
                <a:solidFill>
                  <a:srgbClr val="CB5207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I</a:t>
            </a:r>
            <a:r>
              <a:rPr lang="en-US" baseline="-25000" dirty="0" smtClean="0">
                <a:solidFill>
                  <a:srgbClr val="CB5207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P</a:t>
            </a:r>
            <a:r>
              <a:rPr lang="fa-IR" baseline="-25000" dirty="0" smtClean="0">
                <a:solidFill>
                  <a:srgbClr val="CB5207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</a:t>
            </a:r>
            <a:r>
              <a:rPr lang="fa-IR" dirty="0" smtClean="0">
                <a:solidFill>
                  <a:srgbClr val="CB5207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به صورت زیر خواهد شد:</a:t>
            </a:r>
          </a:p>
          <a:p>
            <a:pPr marL="0" indent="0" algn="l">
              <a:buNone/>
            </a:pPr>
            <a:endParaRPr lang="en-US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3136"/>
            <a:ext cx="5328592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23547"/>
            <a:ext cx="496855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۲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6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013576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cs typeface="B Nazanin" pitchFamily="2" charset="-78"/>
              </a:rPr>
              <a:t>تابع همدوسی متقابل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53489"/>
            <a:ext cx="8229600" cy="5485777"/>
          </a:xfrm>
          <a:blipFill>
            <a:blip r:embed="rId4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2400" dirty="0" smtClean="0"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اگر میدان ساکن باشد مقادیر متوسط زمانی وابسته به زمان نخواهند بود. بنابر این می‌توانیم مبدا زمانی را بدون تغییر در </a:t>
            </a:r>
            <a:r>
              <a:rPr lang="en-US" sz="2000" dirty="0" err="1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sz="2000" baseline="-25000" dirty="0" err="1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sz="20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جابجا کنیم.</a:t>
            </a:r>
          </a:p>
          <a:p>
            <a:pPr marL="0" indent="0" algn="r" rtl="1">
              <a:buNone/>
            </a:pPr>
            <a:r>
              <a:rPr lang="fa-I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پس دو متوسط زمانی اول معادله‌ی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sz="2000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بدین صورت خواهد شد: </a:t>
            </a:r>
            <a:r>
              <a:rPr lang="en-US" sz="2000" dirty="0" smtClean="0">
                <a:latin typeface="Cambria Math"/>
                <a:ea typeface="Cambria Math"/>
                <a:cs typeface="B Nazanin" panose="00000400000000000000" pitchFamily="2" charset="-78"/>
              </a:rPr>
              <a:t>〈E</a:t>
            </a:r>
            <a:r>
              <a:rPr lang="en-US" sz="20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2</a:t>
            </a:r>
            <a:r>
              <a:rPr lang="en-US" sz="2000" dirty="0" smtClean="0">
                <a:latin typeface="Cambria Math"/>
                <a:ea typeface="Cambria Math"/>
                <a:cs typeface="B Nazanin" panose="00000400000000000000" pitchFamily="2" charset="-78"/>
              </a:rPr>
              <a:t>(t)E</a:t>
            </a:r>
            <a:r>
              <a:rPr lang="en-US" sz="20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2</a:t>
            </a:r>
            <a:r>
              <a:rPr lang="en-US" sz="2000" dirty="0" smtClean="0">
                <a:latin typeface="Cambria Math"/>
                <a:ea typeface="Cambria Math"/>
                <a:cs typeface="B Nazanin" panose="00000400000000000000" pitchFamily="2" charset="-78"/>
              </a:rPr>
              <a:t>*(t)〉〈E</a:t>
            </a:r>
            <a:r>
              <a:rPr lang="en-US" sz="20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1</a:t>
            </a:r>
            <a:r>
              <a:rPr lang="en-US" sz="2000" dirty="0" smtClean="0">
                <a:latin typeface="Cambria Math"/>
                <a:ea typeface="Cambria Math"/>
                <a:cs typeface="B Nazanin" panose="00000400000000000000" pitchFamily="2" charset="-78"/>
              </a:rPr>
              <a:t>(t)E</a:t>
            </a:r>
            <a:r>
              <a:rPr lang="en-US" sz="20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1</a:t>
            </a:r>
            <a:r>
              <a:rPr lang="en-US" sz="2000" dirty="0" smtClean="0">
                <a:latin typeface="Cambria Math"/>
                <a:ea typeface="Cambria Math"/>
                <a:cs typeface="B Nazanin" panose="00000400000000000000" pitchFamily="2" charset="-78"/>
              </a:rPr>
              <a:t>*(t)〉</a:t>
            </a:r>
          </a:p>
          <a:p>
            <a:pPr marL="0" indent="0" algn="r" rtl="1">
              <a:buNone/>
            </a:pPr>
            <a:r>
              <a:rPr lang="fa-IR" sz="20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برای دو ترم آخر </a:t>
            </a:r>
            <a:r>
              <a:rPr lang="en-US" sz="2000" i="1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τ</a:t>
            </a:r>
            <a:r>
              <a:rPr lang="en-US" sz="20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= t</a:t>
            </a:r>
            <a:r>
              <a:rPr lang="en-US" sz="2000" baseline="-250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2</a:t>
            </a:r>
            <a:r>
              <a:rPr lang="en-US" sz="20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-t</a:t>
            </a:r>
            <a:r>
              <a:rPr lang="en-US" sz="2000" baseline="-250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1</a:t>
            </a:r>
            <a:r>
              <a:rPr lang="fa-IR" sz="20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را تعریف می‌کنیم و پس از جایگذاری خواهیم داشت:</a:t>
            </a:r>
            <a:endParaRPr lang="en-US" sz="2000" dirty="0" smtClean="0">
              <a:solidFill>
                <a:srgbClr val="C00000"/>
              </a:solidFill>
              <a:latin typeface="Cambria Math"/>
              <a:ea typeface="Cambria Math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latin typeface="Cambria Math"/>
              <a:ea typeface="Cambria Math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 smtClean="0">
              <a:latin typeface="Cambria Math"/>
              <a:ea typeface="Cambria Math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latin typeface="Cambria Math"/>
              <a:ea typeface="Cambria Math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عبارت                                           تابع همدوسی متقابل نامیده می‌شود و مقدار </a:t>
            </a:r>
            <a:r>
              <a:rPr lang="en-US" sz="2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cross correlation</a:t>
            </a:r>
            <a:r>
              <a:rPr lang="fa-IR" sz="2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دامنه‌های میدان در </a:t>
            </a:r>
            <a:r>
              <a:rPr lang="en-US" sz="2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0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fa-IR" sz="2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و </a:t>
            </a:r>
            <a:r>
              <a:rPr lang="en-US" sz="2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0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fa-IR" sz="2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را بیان می‌کند.</a:t>
            </a:r>
          </a:p>
          <a:p>
            <a:pPr marL="0" indent="0" algn="r" rtl="1">
              <a:buNone/>
            </a:pPr>
            <a:r>
              <a:rPr lang="fa-IR" sz="2000" dirty="0" smtClean="0">
                <a:solidFill>
                  <a:schemeClr val="bg2">
                    <a:lumMod val="10000"/>
                  </a:schemeClr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وقتی دامنه و فازهای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E</a:t>
            </a:r>
            <a:r>
              <a:rPr lang="en-US" sz="2000" baseline="-25000" dirty="0" smtClean="0">
                <a:solidFill>
                  <a:schemeClr val="bg2">
                    <a:lumMod val="10000"/>
                  </a:schemeClr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1</a:t>
            </a:r>
            <a:r>
              <a:rPr lang="fa-IR" sz="2000" dirty="0" smtClean="0">
                <a:solidFill>
                  <a:schemeClr val="bg2">
                    <a:lumMod val="10000"/>
                  </a:schemeClr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 و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E</a:t>
            </a:r>
            <a:r>
              <a:rPr lang="en-US" sz="2000" baseline="-25000" dirty="0" smtClean="0">
                <a:solidFill>
                  <a:schemeClr val="bg2">
                    <a:lumMod val="10000"/>
                  </a:schemeClr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2</a:t>
            </a:r>
            <a:r>
              <a:rPr lang="fa-IR" sz="2000" dirty="0" smtClean="0">
                <a:solidFill>
                  <a:schemeClr val="bg2">
                    <a:lumMod val="10000"/>
                  </a:schemeClr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 در بازه‌ی زمانی </a:t>
            </a:r>
            <a:r>
              <a:rPr lang="el-GR" sz="2000" i="1" dirty="0" smtClean="0">
                <a:solidFill>
                  <a:schemeClr val="bg2">
                    <a:lumMod val="1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τ</a:t>
            </a:r>
            <a:r>
              <a:rPr lang="fa-IR" sz="2000" dirty="0" smtClean="0">
                <a:solidFill>
                  <a:schemeClr val="bg2">
                    <a:lumMod val="10000"/>
                  </a:schemeClr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latin typeface="Constantia"/>
                <a:ea typeface="Cambria Math"/>
                <a:cs typeface="B Nazanin" panose="00000400000000000000" pitchFamily="2" charset="-78"/>
              </a:rPr>
              <a:t>Δ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onstantia"/>
                <a:ea typeface="Cambria Math"/>
                <a:cs typeface="B Nazanin" panose="00000400000000000000" pitchFamily="2" charset="-78"/>
              </a:rPr>
              <a:t>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Constantia"/>
                <a:ea typeface="Cambria Math"/>
                <a:cs typeface="B Nazanin" panose="00000400000000000000" pitchFamily="2" charset="-78"/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˂</a:t>
            </a:r>
            <a:r>
              <a:rPr lang="fa-IR" sz="2000" dirty="0" smtClean="0">
                <a:solidFill>
                  <a:schemeClr val="bg2">
                    <a:lumMod val="1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افت و خیز داشته باشد در صورتی که این افت و خیزها در دو نقطه و دو زمان مختلف کاملاً ناهمبسته باشند</a:t>
            </a:r>
            <a:r>
              <a:rPr lang="fa-IR" sz="2000" dirty="0">
                <a:solidFill>
                  <a:schemeClr val="bg2">
                    <a:lumMod val="1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𝛤</a:t>
            </a:r>
            <a:r>
              <a:rPr lang="en-US" sz="2000" baseline="-25000" dirty="0" smtClean="0">
                <a:solidFill>
                  <a:schemeClr val="bg2">
                    <a:lumMod val="1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12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bg2">
                    <a:lumMod val="1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صفر خواهد بود.</a:t>
            </a:r>
          </a:p>
          <a:p>
            <a:pPr marL="0" indent="0" algn="r" rtl="1">
              <a:buNone/>
            </a:pPr>
            <a:r>
              <a:rPr lang="fa-IR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اگر میدان در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S</a:t>
            </a:r>
            <a:r>
              <a:rPr lang="en-US" sz="2000" baseline="-25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1</a:t>
            </a:r>
            <a:r>
              <a:rPr lang="fa-IR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در زمان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t + </a:t>
            </a:r>
            <a:r>
              <a:rPr lang="el-GR" sz="2000" i="1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τ</a:t>
            </a:r>
            <a:r>
              <a:rPr lang="fa-IR" sz="2000" i="1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با میدان در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S</a:t>
            </a:r>
            <a:r>
              <a:rPr lang="en-US" sz="2000" baseline="-25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2</a:t>
            </a:r>
            <a:r>
              <a:rPr lang="fa-IR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در زمان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t</a:t>
            </a:r>
            <a:r>
              <a:rPr lang="fa-IR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کاملاً ناهمبسته باشد فاز مربوطه علیرغم افت و خیزهای منفرد بدون تغییر خواهد ماند و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𝛤</a:t>
            </a:r>
            <a:r>
              <a:rPr lang="en-US" sz="2000" baseline="-25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12</a:t>
            </a:r>
            <a:r>
              <a:rPr lang="fa-IR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مستقل از </a:t>
            </a:r>
            <a:r>
              <a:rPr lang="el-GR" sz="2000" i="1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τ</a:t>
            </a:r>
            <a:r>
              <a:rPr lang="fa-IR" sz="2000" dirty="0" smtClean="0">
                <a:solidFill>
                  <a:schemeClr val="accent2">
                    <a:lumMod val="50000"/>
                  </a:schemeClr>
                </a:solidFill>
                <a:latin typeface="Cambria Math"/>
                <a:ea typeface="Cambria Math"/>
                <a:cs typeface="B Nazanin" panose="00000400000000000000" pitchFamily="2" charset="-78"/>
              </a:rPr>
              <a:t> خواهد بود.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24" y="1700495"/>
            <a:ext cx="3999740" cy="28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73319"/>
            <a:ext cx="4608512" cy="2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62" y="3535829"/>
            <a:ext cx="3453621" cy="26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8" y="3996378"/>
            <a:ext cx="26527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13" y="4535156"/>
            <a:ext cx="2529996" cy="35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۲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375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cs typeface="B Nazanin" pitchFamily="2" charset="-78"/>
              </a:rPr>
              <a:t>تابندگی</a:t>
            </a:r>
            <a:r>
              <a:rPr lang="en-US" sz="3200" dirty="0">
                <a:cs typeface="B Nazanin" pitchFamily="2" charset="-78"/>
              </a:rPr>
              <a:t>(irradiance)</a:t>
            </a:r>
            <a:r>
              <a:rPr lang="fa-IR" sz="3200" dirty="0">
                <a:cs typeface="B Nazanin" pitchFamily="2" charset="-78"/>
              </a:rPr>
              <a:t> در نقطه‌ی</a:t>
            </a:r>
            <a:r>
              <a:rPr lang="en-US" sz="3200" dirty="0">
                <a:cs typeface="B Nazanin" pitchFamily="2" charset="-78"/>
              </a:rPr>
              <a:t>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با جایگذاری                                  در</a:t>
            </a:r>
          </a:p>
          <a:p>
            <a:pPr marL="0" indent="0" algn="r" rtl="1">
              <a:buNone/>
            </a:pPr>
            <a:endParaRPr lang="fa-IR" sz="2400" dirty="0">
              <a:solidFill>
                <a:srgbClr val="C00000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و اینکه 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k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و 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k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اعداد موهومی هستند به طوری که 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2Re{k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.k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}=2</a:t>
            </a:r>
            <a:r>
              <a:rPr lang="en-US" sz="24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|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k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1</a:t>
            </a:r>
            <a:r>
              <a:rPr lang="en-US" sz="24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|.|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k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2</a:t>
            </a:r>
            <a:r>
              <a:rPr lang="en-US" sz="2400" dirty="0" smtClean="0">
                <a:solidFill>
                  <a:srgbClr val="C0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|</a:t>
            </a:r>
            <a:endParaRPr lang="fa-IR" sz="2400" dirty="0" smtClean="0">
              <a:solidFill>
                <a:srgbClr val="C00000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به صورت زیر بدست می‌آید:</a:t>
            </a:r>
          </a:p>
          <a:p>
            <a:pPr marL="0" indent="0" algn="r" rtl="1">
              <a:buNone/>
            </a:pPr>
            <a:endParaRPr lang="fa-IR" sz="2400" dirty="0" smtClean="0"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جمله‌ی نخست تابندگی در 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را نشان می‌دهد وقتی 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باز باشد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(k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=0) </a:t>
            </a: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</a:t>
            </a:r>
          </a:p>
          <a:p>
            <a:pPr marL="0" indent="0" rtl="1">
              <a:buNone/>
            </a:pPr>
            <a:r>
              <a:rPr lang="en-US" sz="2400" i="1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sz="2400" baseline="-250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en-US" sz="24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= </a:t>
            </a:r>
            <a:r>
              <a:rPr lang="el-GR" sz="2400" dirty="0" smtClean="0">
                <a:latin typeface="Cambria"/>
                <a:ea typeface="Cambria"/>
                <a:cs typeface="B Nazanin" panose="00000400000000000000" pitchFamily="2" charset="-78"/>
              </a:rPr>
              <a:t>ε</a:t>
            </a:r>
            <a:r>
              <a:rPr lang="en-US" sz="2400" baseline="-25000" dirty="0" smtClean="0">
                <a:latin typeface="Cambria"/>
                <a:ea typeface="Cambria"/>
                <a:cs typeface="B Nazanin" panose="00000400000000000000" pitchFamily="2" charset="-78"/>
              </a:rPr>
              <a:t>0</a:t>
            </a:r>
            <a:r>
              <a:rPr lang="en-US" sz="2400" dirty="0" smtClean="0">
                <a:latin typeface="Cambria"/>
                <a:ea typeface="Cambria"/>
                <a:cs typeface="B Nazanin" panose="00000400000000000000" pitchFamily="2" charset="-78"/>
              </a:rPr>
              <a:t>c</a:t>
            </a:r>
            <a:r>
              <a:rPr lang="en-US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|</a:t>
            </a:r>
            <a:r>
              <a:rPr lang="en-US" sz="2400" dirty="0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k</a:t>
            </a:r>
            <a:r>
              <a:rPr lang="en-US" sz="2400" baseline="-25000" dirty="0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1</a:t>
            </a:r>
            <a:r>
              <a:rPr lang="en-US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|</a:t>
            </a:r>
            <a:r>
              <a:rPr lang="en-US" sz="2400" baseline="30000" dirty="0" smtClean="0">
                <a:latin typeface="Cambria Math"/>
                <a:ea typeface="Cambria Math"/>
                <a:cs typeface="B Nazanin" panose="00000400000000000000" pitchFamily="2" charset="-78"/>
              </a:rPr>
              <a:t>2</a:t>
            </a:r>
            <a:r>
              <a:rPr lang="en-US" sz="2400" i="1" dirty="0" smtClean="0">
                <a:latin typeface="Cambria Math"/>
                <a:ea typeface="Cambria Math"/>
                <a:cs typeface="B Nazanin" panose="00000400000000000000" pitchFamily="2" charset="-78"/>
              </a:rPr>
              <a:t>I</a:t>
            </a:r>
            <a:r>
              <a:rPr lang="en-US" sz="24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S1</a:t>
            </a:r>
            <a:r>
              <a:rPr lang="fa-IR" sz="24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</a:t>
            </a:r>
            <a:endParaRPr lang="en-US" sz="2400" dirty="0" smtClean="0"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جمله‌ی دوم تابندگی در 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برای حالتی است که در آن 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k</a:t>
            </a:r>
            <a:r>
              <a:rPr lang="en-US" sz="2400" baseline="-250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en-US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= 0</a:t>
            </a:r>
            <a:r>
              <a:rPr lang="fa-IR" sz="2400" dirty="0" smtClean="0">
                <a:solidFill>
                  <a:srgbClr val="C0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باشد</a:t>
            </a:r>
          </a:p>
          <a:p>
            <a:pPr marL="0" indent="0" rtl="1">
              <a:buNone/>
            </a:pPr>
            <a:r>
              <a:rPr lang="en-US" sz="2400" i="1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sz="2400" baseline="-250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en-US" sz="24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</a:t>
            </a:r>
            <a:r>
              <a:rPr lang="en-US" sz="2400" dirty="0">
                <a:latin typeface="B Nazanin+ Regular" panose="01000506000000020004" pitchFamily="2" charset="-78"/>
                <a:cs typeface="B Nazanin" panose="00000400000000000000" pitchFamily="2" charset="-78"/>
              </a:rPr>
              <a:t>= </a:t>
            </a:r>
            <a:r>
              <a:rPr lang="el-GR" sz="2400" dirty="0">
                <a:latin typeface="Cambria"/>
                <a:ea typeface="Cambria"/>
                <a:cs typeface="B Nazanin" panose="00000400000000000000" pitchFamily="2" charset="-78"/>
              </a:rPr>
              <a:t>ε</a:t>
            </a:r>
            <a:r>
              <a:rPr lang="en-US" sz="2400" baseline="-25000" dirty="0" smtClean="0">
                <a:latin typeface="Cambria"/>
                <a:ea typeface="Cambria"/>
                <a:cs typeface="B Nazanin" panose="00000400000000000000" pitchFamily="2" charset="-78"/>
              </a:rPr>
              <a:t>0</a:t>
            </a:r>
            <a:r>
              <a:rPr lang="en-US" sz="2400" dirty="0" smtClean="0">
                <a:latin typeface="Cambria"/>
                <a:ea typeface="Cambria"/>
                <a:cs typeface="B Nazanin" panose="00000400000000000000" pitchFamily="2" charset="-78"/>
              </a:rPr>
              <a:t>c</a:t>
            </a:r>
            <a:r>
              <a:rPr lang="en-US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|</a:t>
            </a:r>
            <a:r>
              <a:rPr lang="en-US" sz="2400" dirty="0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k</a:t>
            </a:r>
            <a:r>
              <a:rPr lang="en-US" sz="2400" baseline="-25000" dirty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2</a:t>
            </a:r>
            <a:r>
              <a:rPr lang="en-US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|</a:t>
            </a:r>
            <a:r>
              <a:rPr lang="en-US" sz="2400" baseline="30000" dirty="0" smtClean="0">
                <a:latin typeface="Cambria Math"/>
                <a:ea typeface="Cambria Math"/>
                <a:cs typeface="B Nazanin" panose="00000400000000000000" pitchFamily="2" charset="-78"/>
              </a:rPr>
              <a:t>2</a:t>
            </a:r>
            <a:r>
              <a:rPr lang="en-US" sz="2400" i="1" dirty="0" smtClean="0">
                <a:latin typeface="Cambria Math"/>
                <a:ea typeface="Cambria Math"/>
                <a:cs typeface="B Nazanin" panose="00000400000000000000" pitchFamily="2" charset="-78"/>
              </a:rPr>
              <a:t>I</a:t>
            </a:r>
            <a:r>
              <a:rPr lang="en-US" sz="24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S2</a:t>
            </a:r>
            <a:r>
              <a:rPr lang="fa-IR" sz="24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                         </a:t>
            </a:r>
            <a:endParaRPr lang="en-US" sz="2400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88149"/>
            <a:ext cx="460354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2529996" cy="35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7233"/>
            <a:ext cx="4608512" cy="28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09" y="2362907"/>
            <a:ext cx="3999740" cy="28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۲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6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توابع خود همدوس</a:t>
            </a:r>
            <a:endParaRPr lang="en-US" sz="3200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DBE14C"/>
          </a:solidFill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توابع همبستگی مرتبه اول را به صورت زیر تعریف می‌کنیم </a:t>
            </a:r>
          </a:p>
          <a:p>
            <a:pPr marL="0" indent="0" algn="r" rtl="1">
              <a:buNone/>
            </a:pPr>
            <a:endParaRPr lang="fa-IR" sz="2400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400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برای </a:t>
            </a:r>
            <a:r>
              <a:rPr lang="en-US" sz="24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= 0</a:t>
            </a:r>
            <a:r>
              <a:rPr lang="fa-IR" sz="24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 </a:t>
            </a:r>
            <a:r>
              <a:rPr lang="el-GR" sz="2400" i="1" dirty="0" smtClean="0">
                <a:latin typeface="Cambria Math"/>
                <a:ea typeface="Cambria Math"/>
                <a:cs typeface="B Nazanin" panose="00000400000000000000" pitchFamily="2" charset="-78"/>
              </a:rPr>
              <a:t>τ</a:t>
            </a:r>
            <a:r>
              <a:rPr lang="fa-IR" sz="2400" i="1" dirty="0" smtClean="0">
                <a:latin typeface="Cambria Math"/>
                <a:ea typeface="Cambria Math"/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توابع خود همدوس</a:t>
            </a:r>
          </a:p>
          <a:p>
            <a:pPr marL="0" indent="0" algn="r" rtl="1">
              <a:buNone/>
            </a:pPr>
            <a:endParaRPr lang="fa-IR" sz="2400" dirty="0">
              <a:latin typeface="Cambria Math"/>
              <a:ea typeface="Cambria Math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latin typeface="Cambria Math"/>
              <a:ea typeface="Cambria Math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 به ترتیب متناسب با </a:t>
            </a:r>
            <a:r>
              <a:rPr lang="en-US" sz="2400" i="1" dirty="0" smtClean="0">
                <a:latin typeface="Cambria Math"/>
                <a:ea typeface="Cambria Math"/>
                <a:cs typeface="B Nazanin" panose="00000400000000000000" pitchFamily="2" charset="-78"/>
              </a:rPr>
              <a:t>I</a:t>
            </a:r>
            <a:r>
              <a:rPr lang="fa-IR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 در </a:t>
            </a:r>
            <a:r>
              <a:rPr lang="en-US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S</a:t>
            </a:r>
            <a:r>
              <a:rPr lang="en-US" sz="24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1</a:t>
            </a:r>
            <a:r>
              <a:rPr lang="fa-IR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 و </a:t>
            </a:r>
            <a:r>
              <a:rPr lang="en-US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S</a:t>
            </a:r>
            <a:r>
              <a:rPr lang="en-US" sz="24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2</a:t>
            </a:r>
            <a:r>
              <a:rPr lang="fa-IR" sz="2400" dirty="0" smtClean="0">
                <a:latin typeface="Cambria Math"/>
                <a:ea typeface="Cambria Math"/>
                <a:cs typeface="B Nazanin" panose="00000400000000000000" pitchFamily="2" charset="-78"/>
              </a:rPr>
              <a:t> خواهند بود</a:t>
            </a:r>
            <a:endParaRPr lang="en-US" sz="2400" i="1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  <a:cs typeface="B Nazanin" panose="00000400000000000000" pitchFamily="2" charset="-78"/>
              </a:rPr>
              <a:pPr/>
              <a:t>14</a:t>
            </a:fld>
            <a:endParaRPr lang="en-US">
              <a:solidFill>
                <a:srgbClr val="04617B">
                  <a:shade val="90000"/>
                </a:srgbClr>
              </a:solidFill>
              <a:cs typeface="B Nazanin" panose="00000400000000000000" pitchFamily="2" charset="-78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952328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4" y="2960947"/>
            <a:ext cx="2964936" cy="38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1" y="4199771"/>
            <a:ext cx="3968200" cy="42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0" y="4621919"/>
            <a:ext cx="1972123" cy="31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۲۶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6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53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60" y="188640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درجه‌ی همدوسی مختلط</a:t>
            </a:r>
            <a:endParaRPr lang="en-US" sz="3200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442736"/>
            <a:ext cx="8229600" cy="479457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با تعریف حالت نرمال شده‌ی </a:t>
            </a:r>
            <a:r>
              <a:rPr lang="en-US" sz="2200" dirty="0" smtClean="0">
                <a:latin typeface="Cambria Math"/>
                <a:ea typeface="Cambria Math"/>
                <a:cs typeface="B Nazanin" panose="00000400000000000000" pitchFamily="2" charset="-78"/>
              </a:rPr>
              <a:t>𝛤</a:t>
            </a:r>
            <a:r>
              <a:rPr lang="en-US" sz="22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12</a:t>
            </a:r>
            <a:r>
              <a:rPr lang="fa-IR" sz="2200" baseline="-25000" dirty="0" smtClean="0">
                <a:latin typeface="Cambria Math"/>
                <a:ea typeface="Cambria Math"/>
                <a:cs typeface="B Nazanin" panose="00000400000000000000" pitchFamily="2" charset="-78"/>
              </a:rPr>
              <a:t> </a:t>
            </a:r>
            <a:r>
              <a:rPr lang="fa-IR" sz="2200" dirty="0" smtClean="0">
                <a:solidFill>
                  <a:srgbClr val="05708D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به صورت</a:t>
            </a:r>
          </a:p>
          <a:p>
            <a:pPr marL="0" indent="0" algn="r" rtl="1">
              <a:buNone/>
            </a:pPr>
            <a:endParaRPr lang="fa-IR" sz="2200" dirty="0" smtClean="0">
              <a:solidFill>
                <a:srgbClr val="05708D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رابطه‌ی                                                               را    می‌توان به صورت</a:t>
            </a:r>
          </a:p>
          <a:p>
            <a:pPr marL="0" indent="0" algn="r" rtl="1">
              <a:buNone/>
            </a:pP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                                             نوشت. </a:t>
            </a:r>
            <a:endParaRPr lang="fa-IR" sz="2200" dirty="0">
              <a:solidFill>
                <a:srgbClr val="05708D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          درجه‌ی همدوسی مختلط نامیده می‌شود و آنرا به صورت مختلط زیر می‌توان نمایش </a:t>
            </a:r>
            <a:r>
              <a:rPr lang="en-US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 </a:t>
            </a: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     داد.</a:t>
            </a:r>
          </a:p>
          <a:p>
            <a:pPr marL="0" indent="0" algn="r" rtl="1">
              <a:buNone/>
            </a:pPr>
            <a:endParaRPr lang="fa-IR" sz="2200" dirty="0" smtClean="0">
              <a:solidFill>
                <a:srgbClr val="05708D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              نشان دهنده‌ی تداخل دو موج کاملاً همدوس ناهمفاز در </a:t>
            </a:r>
            <a:r>
              <a:rPr lang="en-US" sz="22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200" baseline="-250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و </a:t>
            </a:r>
            <a:r>
              <a:rPr lang="en-US" sz="22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200" baseline="-250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با اختلاف فاز           است.</a:t>
            </a:r>
          </a:p>
          <a:p>
            <a:pPr marL="0" indent="0" algn="r" rtl="1">
              <a:buNone/>
            </a:pPr>
            <a:r>
              <a:rPr lang="fa-IR" sz="2200" dirty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</a:t>
            </a: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             جمله‌ی مربوط به تداخل حذف می‌شود و دو موج کاملاً غیر همدوس خواهند بود.</a:t>
            </a:r>
          </a:p>
          <a:p>
            <a:pPr marL="0" indent="0" algn="r" rtl="1">
              <a:buNone/>
            </a:pP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برای                  همدوسی جزیی است.</a:t>
            </a:r>
          </a:p>
          <a:p>
            <a:pPr marL="0" indent="0" algn="r" rtl="1">
              <a:buNone/>
            </a:pPr>
            <a:r>
              <a:rPr lang="fa-IR" sz="2200" dirty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</a:t>
            </a:r>
            <a:r>
              <a:rPr lang="fa-IR" sz="2200" dirty="0" smtClean="0">
                <a:solidFill>
                  <a:srgbClr val="05708D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       درجه‌ی همدوسی را نشان می‌دهد.</a:t>
            </a:r>
          </a:p>
          <a:p>
            <a:pPr marL="0" indent="0" algn="r" rtl="1">
              <a:buNone/>
            </a:pPr>
            <a:endParaRPr lang="fa-IR" sz="2200" dirty="0" smtClean="0">
              <a:solidFill>
                <a:srgbClr val="05708D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200" dirty="0" smtClean="0">
              <a:solidFill>
                <a:srgbClr val="05708D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200" dirty="0">
              <a:solidFill>
                <a:srgbClr val="05708D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5" y="1494445"/>
            <a:ext cx="4228434" cy="77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66423"/>
            <a:ext cx="460354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263642"/>
              </p:ext>
            </p:extLst>
          </p:nvPr>
        </p:nvGraphicFramePr>
        <p:xfrm>
          <a:off x="7945752" y="3043664"/>
          <a:ext cx="73448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0" name="Equation" r:id="rId7" imgW="431640" imgH="253800" progId="Equation.DSMT4">
                  <p:embed/>
                </p:oleObj>
              </mc:Choice>
              <mc:Fallback>
                <p:oleObj name="Equation" r:id="rId7" imgW="431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45752" y="3043664"/>
                        <a:ext cx="734482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435094"/>
              </p:ext>
            </p:extLst>
          </p:nvPr>
        </p:nvGraphicFramePr>
        <p:xfrm>
          <a:off x="467544" y="3429000"/>
          <a:ext cx="2186080" cy="437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1" name="Equation" r:id="rId9" imgW="1396800" imgH="279360" progId="Equation.DSMT4">
                  <p:embed/>
                </p:oleObj>
              </mc:Choice>
              <mc:Fallback>
                <p:oleObj name="Equation" r:id="rId9" imgW="1396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7544" y="3429000"/>
                        <a:ext cx="2186080" cy="437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819867"/>
              </p:ext>
            </p:extLst>
          </p:nvPr>
        </p:nvGraphicFramePr>
        <p:xfrm>
          <a:off x="7625980" y="4149080"/>
          <a:ext cx="1059903" cy="43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2" name="Equation" r:id="rId11" imgW="672840" imgH="279360" progId="Equation.DSMT4">
                  <p:embed/>
                </p:oleObj>
              </mc:Choice>
              <mc:Fallback>
                <p:oleObj name="Equation" r:id="rId11" imgW="6728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25980" y="4149080"/>
                        <a:ext cx="1059903" cy="43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911628"/>
              </p:ext>
            </p:extLst>
          </p:nvPr>
        </p:nvGraphicFramePr>
        <p:xfrm>
          <a:off x="7632340" y="4941168"/>
          <a:ext cx="108012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3" name="Equation" r:id="rId13" imgW="698400" imgH="279360" progId="Equation.DSMT4">
                  <p:embed/>
                </p:oleObj>
              </mc:Choice>
              <mc:Fallback>
                <p:oleObj name="Equation" r:id="rId13" imgW="6984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32340" y="4941168"/>
                        <a:ext cx="1080120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176948"/>
              </p:ext>
            </p:extLst>
          </p:nvPr>
        </p:nvGraphicFramePr>
        <p:xfrm>
          <a:off x="7038274" y="5373216"/>
          <a:ext cx="1119397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4" name="Equation" r:id="rId15" imgW="723600" imgH="279360" progId="Equation.DSMT4">
                  <p:embed/>
                </p:oleObj>
              </mc:Choice>
              <mc:Fallback>
                <p:oleObj name="Equation" r:id="rId15" imgW="7236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38274" y="5373216"/>
                        <a:ext cx="1119397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297792"/>
              </p:ext>
            </p:extLst>
          </p:nvPr>
        </p:nvGraphicFramePr>
        <p:xfrm>
          <a:off x="467544" y="4221088"/>
          <a:ext cx="637998" cy="38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5" name="Equation" r:id="rId17" imgW="419040" imgH="253800" progId="Equation.DSMT4">
                  <p:embed/>
                </p:oleObj>
              </mc:Choice>
              <mc:Fallback>
                <p:oleObj name="Equation" r:id="rId17" imgW="4190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67544" y="4221088"/>
                        <a:ext cx="637998" cy="386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7616432"/>
              </p:ext>
            </p:extLst>
          </p:nvPr>
        </p:nvGraphicFramePr>
        <p:xfrm>
          <a:off x="8006906" y="5733256"/>
          <a:ext cx="705554" cy="415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6" name="Equation" r:id="rId19" imgW="431640" imgH="253800" progId="Equation.DSMT4">
                  <p:embed/>
                </p:oleObj>
              </mc:Choice>
              <mc:Fallback>
                <p:oleObj name="Equation" r:id="rId19" imgW="431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006906" y="5733256"/>
                        <a:ext cx="705554" cy="415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338770"/>
              </p:ext>
            </p:extLst>
          </p:nvPr>
        </p:nvGraphicFramePr>
        <p:xfrm>
          <a:off x="5508104" y="2698471"/>
          <a:ext cx="3190464" cy="42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7" name="Equation" r:id="rId21" imgW="2019240" imgH="266400" progId="Equation.DSMT4">
                  <p:embed/>
                </p:oleObj>
              </mc:Choice>
              <mc:Fallback>
                <p:oleObj name="Equation" r:id="rId21" imgW="20192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508104" y="2698471"/>
                        <a:ext cx="3190464" cy="421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۲۷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04800" y="154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درجه‌ی همدوسی و الگوی تداخلی</a:t>
            </a:r>
            <a:endParaRPr lang="en-US" sz="3200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331640" y="3933056"/>
            <a:ext cx="6120680" cy="504056"/>
          </a:xfrm>
          <a:solidFill>
            <a:srgbClr val="D11405"/>
          </a:solidFill>
        </p:spPr>
        <p:txBody>
          <a:bodyPr>
            <a:normAutofit fontScale="92500"/>
          </a:bodyPr>
          <a:lstStyle/>
          <a:p>
            <a:pPr marL="0" indent="0" algn="r" rtl="1">
              <a:buNone/>
            </a:pPr>
            <a:r>
              <a:rPr lang="fa-IR" sz="2000" dirty="0" smtClean="0">
                <a:solidFill>
                  <a:srgbClr val="DCE933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الگوی تداخلی </a:t>
            </a:r>
            <a:r>
              <a:rPr lang="en-US" sz="2000" i="1" dirty="0">
                <a:solidFill>
                  <a:srgbClr val="DCE933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sz="2000" dirty="0">
                <a:solidFill>
                  <a:srgbClr val="DCE933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(</a:t>
            </a:r>
            <a:r>
              <a:rPr lang="el-GR" sz="2000" dirty="0">
                <a:solidFill>
                  <a:srgbClr val="DCE933"/>
                </a:solidFill>
                <a:cs typeface="B Nazanin" panose="00000400000000000000" pitchFamily="2" charset="-78"/>
              </a:rPr>
              <a:t>Δ</a:t>
            </a:r>
            <a:r>
              <a:rPr lang="el-GR" sz="2000" dirty="0">
                <a:solidFill>
                  <a:srgbClr val="DCE933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𝜙</a:t>
            </a:r>
            <a:r>
              <a:rPr lang="en-US" sz="2000" dirty="0" smtClean="0">
                <a:solidFill>
                  <a:srgbClr val="DCE933"/>
                </a:solidFill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)</a:t>
            </a:r>
            <a:r>
              <a:rPr lang="fa-IR" sz="2000" dirty="0" smtClean="0">
                <a:solidFill>
                  <a:srgbClr val="DCE933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مربوط به تداخل دو پرتو برای درجات همدوسی متفاوت</a:t>
            </a:r>
            <a:endParaRPr lang="en-US" sz="2000" dirty="0">
              <a:solidFill>
                <a:srgbClr val="DCE933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91200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۲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5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219683"/>
            <a:ext cx="5326360" cy="116205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مشاهده پذیری </a:t>
            </a:r>
            <a:r>
              <a:rPr lang="en-US" sz="32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(visibility)</a:t>
            </a:r>
            <a:r>
              <a:rPr lang="fa-IR" sz="32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در لبه‌ها</a:t>
            </a:r>
            <a:endParaRPr lang="en-US" sz="3200" dirty="0"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2"/>
          </p:nvPr>
        </p:nvSpPr>
        <p:spPr>
          <a:xfrm>
            <a:off x="4355976" y="4293096"/>
            <a:ext cx="4248472" cy="1944216"/>
          </a:xfrm>
          <a:solidFill>
            <a:srgbClr val="DBE14C"/>
          </a:solidFill>
        </p:spPr>
        <p:txBody>
          <a:bodyPr>
            <a:normAutofit/>
          </a:bodyPr>
          <a:lstStyle/>
          <a:p>
            <a:pPr algn="just" rtl="1"/>
            <a:r>
              <a:rPr lang="en-US" sz="18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(a</a:t>
            </a:r>
            <a:r>
              <a:rPr lang="fa-IR" sz="18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مشاهده پذیری الگوی تداخلی در پشت دو شکاف (آزمایش یانگ) اگر با یک نور تک رنگ یک منبع گسترده روشن شده باشد.</a:t>
            </a:r>
            <a:r>
              <a:rPr lang="en-US" sz="18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</a:t>
            </a:r>
            <a:r>
              <a:rPr lang="fa-IR" sz="18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محور افقی فاصله‌ی دو شکاف </a:t>
            </a:r>
            <a:r>
              <a:rPr lang="en-US" sz="18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d</a:t>
            </a:r>
            <a:r>
              <a:rPr lang="fa-IR" sz="1800" dirty="0" smtClean="0">
                <a:latin typeface="B Nazanin+ Regular" panose="01000506000000020004" pitchFamily="2" charset="-78"/>
                <a:cs typeface="B Nazanin" panose="00000400000000000000" pitchFamily="2" charset="-78"/>
              </a:rPr>
              <a:t> با واحد</a:t>
            </a:r>
            <a:r>
              <a:rPr lang="en-US" sz="1800" dirty="0" smtClean="0">
                <a:latin typeface="Cambria Math"/>
                <a:ea typeface="Cambria Math"/>
                <a:cs typeface="B Nazanin" panose="00000400000000000000" pitchFamily="2" charset="-78"/>
              </a:rPr>
              <a:t>𝜆/𝜃</a:t>
            </a:r>
            <a:r>
              <a:rPr lang="fa-IR" sz="1800" dirty="0" smtClean="0">
                <a:latin typeface="Cambria Math"/>
                <a:ea typeface="Cambria Math"/>
                <a:cs typeface="B Nazanin" panose="00000400000000000000" pitchFamily="2" charset="-78"/>
              </a:rPr>
              <a:t> است.</a:t>
            </a:r>
          </a:p>
          <a:p>
            <a:pPr algn="just" rtl="1"/>
            <a:r>
              <a:rPr lang="en-US" sz="1800" dirty="0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(b</a:t>
            </a:r>
            <a:r>
              <a:rPr lang="fa-IR" sz="1800" dirty="0" smtClean="0">
                <a:latin typeface="B Nazanin+ Regular" panose="01000506000000020004" pitchFamily="2" charset="-78"/>
                <a:ea typeface="Cambria Math"/>
                <a:cs typeface="B Nazanin" panose="00000400000000000000" pitchFamily="2" charset="-78"/>
              </a:rPr>
              <a:t> مشاهده پذیری یک خط با پهن شدگی داپلری در پشت تداخل سنج مایکلسون به صورت تابعی از اختلاف مسیر </a:t>
            </a:r>
            <a:r>
              <a:rPr lang="en-US" sz="1800" dirty="0" err="1" smtClean="0">
                <a:latin typeface="Constantia"/>
                <a:ea typeface="Cambria Math"/>
                <a:cs typeface="B Nazanin" panose="00000400000000000000" pitchFamily="2" charset="-78"/>
              </a:rPr>
              <a:t>Δs</a:t>
            </a:r>
            <a:endParaRPr lang="fa-IR" sz="1800" dirty="0" smtClean="0">
              <a:latin typeface="B Nazanin+ Regular" panose="01000506000000020004" pitchFamily="2" charset="-78"/>
              <a:ea typeface="Cambria Math"/>
              <a:cs typeface="B Nazanin" panose="00000400000000000000" pitchFamily="2" charset="-78"/>
            </a:endParaRPr>
          </a:p>
          <a:p>
            <a:pPr algn="just" rtl="1"/>
            <a:endParaRPr lang="en-US" sz="1800" dirty="0" smtClean="0"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568" y="1556792"/>
            <a:ext cx="8003232" cy="266429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با توجه به </a:t>
            </a: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مشاهده پذیری در لبه‌ها در </a:t>
            </a:r>
            <a:r>
              <a:rPr lang="en-US" sz="24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sz="24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به صورت زیر تعریف می‌شود:</a:t>
            </a:r>
            <a:endParaRPr lang="en-US" sz="2400" dirty="0" smtClean="0">
              <a:solidFill>
                <a:srgbClr val="920000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400" dirty="0">
              <a:solidFill>
                <a:srgbClr val="920000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400" dirty="0" smtClean="0">
              <a:solidFill>
                <a:srgbClr val="920000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اگر </a:t>
            </a:r>
            <a:r>
              <a:rPr lang="en-US" sz="2400" i="1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sz="2400" i="1" baseline="-250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 </a:t>
            </a:r>
            <a:r>
              <a:rPr lang="en-US" sz="24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= </a:t>
            </a:r>
            <a:r>
              <a:rPr lang="en-US" sz="2400" i="1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I</a:t>
            </a:r>
            <a:r>
              <a:rPr lang="en-US" sz="2400" baseline="-250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fa-IR" sz="2400" dirty="0" smtClean="0">
                <a:solidFill>
                  <a:srgbClr val="9200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rgbClr val="920000"/>
                </a:solidFill>
                <a:latin typeface="Cambria Math"/>
                <a:ea typeface="Cambria Math"/>
                <a:cs typeface="B Nazanin" panose="00000400000000000000" pitchFamily="2" charset="-78"/>
              </a:rPr>
              <a:t>← </a:t>
            </a:r>
            <a:endParaRPr lang="en-US" sz="2400" dirty="0" smtClean="0">
              <a:solidFill>
                <a:srgbClr val="920000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2400" dirty="0">
              <a:solidFill>
                <a:srgbClr val="920000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71865"/>
              </p:ext>
            </p:extLst>
          </p:nvPr>
        </p:nvGraphicFramePr>
        <p:xfrm>
          <a:off x="827584" y="1548361"/>
          <a:ext cx="3815742" cy="44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Equation" r:id="rId7" imgW="2374560" imgH="279360" progId="Equation.DSMT4">
                  <p:embed/>
                </p:oleObj>
              </mc:Choice>
              <mc:Fallback>
                <p:oleObj name="Equation" r:id="rId7" imgW="2374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7584" y="1548361"/>
                        <a:ext cx="3815742" cy="44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098003"/>
              </p:ext>
            </p:extLst>
          </p:nvPr>
        </p:nvGraphicFramePr>
        <p:xfrm>
          <a:off x="755576" y="2348880"/>
          <a:ext cx="4448223" cy="764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Equation" r:id="rId9" imgW="2882880" imgH="520560" progId="Equation.DSMT4">
                  <p:embed/>
                </p:oleObj>
              </mc:Choice>
              <mc:Fallback>
                <p:oleObj name="Equation" r:id="rId9" imgW="288288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5576" y="2348880"/>
                        <a:ext cx="4448223" cy="764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210760"/>
              </p:ext>
            </p:extLst>
          </p:nvPr>
        </p:nvGraphicFramePr>
        <p:xfrm>
          <a:off x="5652120" y="3212976"/>
          <a:ext cx="1516504" cy="427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Equation" r:id="rId11" imgW="990360" imgH="279360" progId="Equation.DSMT4">
                  <p:embed/>
                </p:oleObj>
              </mc:Choice>
              <mc:Fallback>
                <p:oleObj name="Equation" r:id="rId11" imgW="990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52120" y="3212976"/>
                        <a:ext cx="1516504" cy="427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615721" cy="194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۲۹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1560" y="332656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59756" y="214208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5196" y="-4246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smtClean="0"/>
              <a:t>تکمیلی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571417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فهرست مطالب</a:t>
            </a:r>
            <a:endParaRPr lang="en-US" sz="3600" dirty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8291264" cy="5112568"/>
          </a:xfrm>
        </p:spPr>
        <p:txBody>
          <a:bodyPr>
            <a:normAutofit fontScale="40000" lnSpcReduction="20000"/>
          </a:bodyPr>
          <a:lstStyle/>
          <a:p>
            <a:pPr marL="0" indent="0" algn="r" rtl="1">
              <a:buNone/>
            </a:pP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همدوسی مکانی(آزمایش دو شکاف یانگ)..............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3</a:t>
            </a:r>
            <a:endParaRPr lang="fa-IR" sz="1800" dirty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همدوسی مکانی(آزمایش دو شکاف یانگ)...........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4</a:t>
            </a:r>
            <a:endParaRPr lang="fa-IR" sz="1800" dirty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رابطه‌ی سطح منبع، زاویه‌ی فضایی و طول موج.....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5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سطح همدوسی کل...................................................................................................................................................................................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6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تعداد متوسط فوتون در حجم همدوسی................</a:t>
            </a:r>
            <a:r>
              <a:rPr lang="en-US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 ...................................................................................................................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7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سطح پراکندگی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8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مقدار معادل حجم همدوسی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9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تابع همدوسی و درجه‌ی همدوسی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10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تابندگی در نقطه‌ی 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P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11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تابع همدوسی متقابل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12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تابندگی در نقطه‌ی 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P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13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توابع خود همدوس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14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درجه‌ی همدوسی مختلط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15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درجه‌ همدوسی و الگوی تداخلی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16</a:t>
            </a:r>
            <a:endParaRPr lang="fa-IR" sz="1800" dirty="0" smtClean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مشاهده پذیری در لبه‌ها........................................</a:t>
            </a:r>
            <a:r>
              <a:rPr lang="fa-IR" sz="1800" dirty="0">
                <a:latin typeface="B Nazanin+ Regular" panose="01000506000000020004" pitchFamily="2" charset="-78"/>
                <a:cs typeface="B Nazanin+ Regular" panose="01000506000000020004" pitchFamily="2" charset="-78"/>
              </a:rPr>
              <a:t> </a:t>
            </a:r>
            <a:r>
              <a:rPr lang="fa-IR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.................................................................................................................................</a:t>
            </a:r>
            <a:r>
              <a:rPr lang="en-US" sz="1800" dirty="0" smtClean="0">
                <a:latin typeface="B Nazanin+ Regular" panose="01000506000000020004" pitchFamily="2" charset="-78"/>
                <a:cs typeface="B Nazanin+ Regular" panose="01000506000000020004" pitchFamily="2" charset="-78"/>
              </a:rPr>
              <a:t>17</a:t>
            </a:r>
            <a:endParaRPr lang="en-US" sz="1800" dirty="0">
              <a:latin typeface="B Nazanin+ Regular" panose="01000506000000020004" pitchFamily="2" charset="-78"/>
              <a:cs typeface="B Nazanin+ Regular" panose="01000506000000020004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فهرست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2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Nazanin" pitchFamily="2" charset="-78"/>
              </a:rPr>
              <a:t>همدوسی مکانی(آزمایش دو شکاف یانگ)</a:t>
            </a:r>
            <a:endParaRPr lang="en-US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151" y="1988840"/>
            <a:ext cx="4293881" cy="36262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48064" y="1920085"/>
            <a:ext cx="3538736" cy="4434840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100" dirty="0" smtClean="0">
                <a:solidFill>
                  <a:srgbClr val="FFFFC9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نور از منبعی گسترده به صفحه‌ای با دو شکاف</a:t>
            </a:r>
            <a:r>
              <a:rPr lang="en-US" sz="2100" dirty="0" smtClean="0">
                <a:solidFill>
                  <a:srgbClr val="FFFFC9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100" baseline="-25000" dirty="0" smtClean="0">
                <a:solidFill>
                  <a:srgbClr val="FFFFC9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fa-IR" sz="2100" dirty="0">
                <a:solidFill>
                  <a:srgbClr val="FFFFC9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</a:t>
            </a:r>
            <a:r>
              <a:rPr lang="fa-IR" sz="2100" dirty="0" smtClean="0">
                <a:solidFill>
                  <a:srgbClr val="FFFFC9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و </a:t>
            </a:r>
            <a:r>
              <a:rPr lang="en-US" sz="2100" dirty="0" smtClean="0">
                <a:solidFill>
                  <a:srgbClr val="FFFFC9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100" baseline="-25000" dirty="0" smtClean="0">
                <a:solidFill>
                  <a:srgbClr val="FFFFC9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fa-IR" sz="2100" dirty="0" smtClean="0">
                <a:solidFill>
                  <a:srgbClr val="FFFFC9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تابانده می‌شود.</a:t>
            </a:r>
          </a:p>
          <a:p>
            <a:pPr marL="0" indent="0" algn="r" rtl="1">
              <a:buNone/>
            </a:pPr>
            <a:endParaRPr lang="fa-IR" sz="2100" dirty="0" smtClean="0">
              <a:solidFill>
                <a:srgbClr val="076D18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شدت در نقطه‌ی ناظر </a:t>
            </a:r>
            <a:r>
              <a:rPr lang="en-US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در صفحه‌ی </a:t>
            </a:r>
            <a:r>
              <a:rPr lang="en-US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B</a:t>
            </a:r>
            <a:r>
              <a:rPr lang="fa-IR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وابسته به اختلاف فاصله‌ی </a:t>
            </a:r>
            <a:r>
              <a:rPr lang="en-US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100" baseline="-250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en-US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P-S</a:t>
            </a:r>
            <a:r>
              <a:rPr lang="en-US" sz="2100" baseline="-250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en-US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P</a:t>
            </a:r>
            <a:r>
              <a:rPr lang="fa-IR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و اختلاف فاز</a:t>
            </a:r>
            <a:r>
              <a:rPr lang="el-GR" sz="2100" dirty="0" smtClean="0">
                <a:solidFill>
                  <a:srgbClr val="FFFF5B"/>
                </a:solidFill>
                <a:latin typeface="Constantia"/>
                <a:cs typeface="B Nazanin" panose="00000400000000000000" pitchFamily="2" charset="-78"/>
              </a:rPr>
              <a:t>Δ</a:t>
            </a:r>
            <a:r>
              <a:rPr lang="en-US" sz="2100" dirty="0" smtClean="0">
                <a:solidFill>
                  <a:srgbClr val="FFFF5B"/>
                </a:solidFill>
                <a:latin typeface="Calibri"/>
                <a:cs typeface="B Nazanin" panose="00000400000000000000" pitchFamily="2" charset="-78"/>
              </a:rPr>
              <a:t>ɸ=ɸ(s</a:t>
            </a:r>
            <a:r>
              <a:rPr lang="en-US" sz="2100" baseline="-25000" dirty="0" smtClean="0">
                <a:solidFill>
                  <a:srgbClr val="FFFF5B"/>
                </a:solidFill>
                <a:latin typeface="Calibri"/>
                <a:cs typeface="B Nazanin" panose="00000400000000000000" pitchFamily="2" charset="-78"/>
              </a:rPr>
              <a:t>1</a:t>
            </a:r>
            <a:r>
              <a:rPr lang="en-US" sz="2100" dirty="0" smtClean="0">
                <a:solidFill>
                  <a:srgbClr val="FFFF5B"/>
                </a:solidFill>
                <a:latin typeface="Calibri"/>
                <a:cs typeface="B Nazanin" panose="00000400000000000000" pitchFamily="2" charset="-78"/>
              </a:rPr>
              <a:t>)-ɸ(s</a:t>
            </a:r>
            <a:r>
              <a:rPr lang="en-US" sz="2100" baseline="-25000" dirty="0" smtClean="0">
                <a:solidFill>
                  <a:srgbClr val="FFFF5B"/>
                </a:solidFill>
                <a:latin typeface="Calibri"/>
                <a:cs typeface="B Nazanin" panose="00000400000000000000" pitchFamily="2" charset="-78"/>
              </a:rPr>
              <a:t>2</a:t>
            </a:r>
            <a:r>
              <a:rPr lang="en-US" sz="2100" dirty="0" smtClean="0">
                <a:solidFill>
                  <a:srgbClr val="FFFF5B"/>
                </a:solidFill>
                <a:latin typeface="Calibri"/>
                <a:cs typeface="B Nazanin" panose="00000400000000000000" pitchFamily="2" charset="-78"/>
              </a:rPr>
              <a:t>)</a:t>
            </a:r>
            <a:r>
              <a:rPr lang="fa-IR" sz="2100" dirty="0" smtClean="0">
                <a:solidFill>
                  <a:srgbClr val="FFFF5B"/>
                </a:solidFill>
                <a:latin typeface="Calibri"/>
                <a:cs typeface="B Nazanin" panose="00000400000000000000" pitchFamily="2" charset="-78"/>
              </a:rPr>
              <a:t> </a:t>
            </a:r>
            <a:r>
              <a:rPr lang="fa-IR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دامنه‌های میدان کل </a:t>
            </a:r>
            <a:r>
              <a:rPr lang="fa-IR" sz="2100" dirty="0" smtClean="0">
                <a:solidFill>
                  <a:srgbClr val="FFFF5B"/>
                </a:solidFill>
                <a:latin typeface="Calibri"/>
                <a:cs typeface="B Nazanin" panose="00000400000000000000" pitchFamily="2" charset="-78"/>
              </a:rPr>
              <a:t>در </a:t>
            </a:r>
            <a:r>
              <a:rPr lang="en-US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100" baseline="-250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1</a:t>
            </a:r>
            <a:r>
              <a:rPr lang="fa-IR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و </a:t>
            </a:r>
            <a:r>
              <a:rPr lang="en-US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S</a:t>
            </a:r>
            <a:r>
              <a:rPr lang="en-US" sz="2100" baseline="-250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2</a:t>
            </a:r>
            <a:r>
              <a:rPr lang="fa-IR" sz="2100" dirty="0" smtClean="0">
                <a:solidFill>
                  <a:srgbClr val="FFFF5B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است.</a:t>
            </a:r>
          </a:p>
          <a:p>
            <a:pPr marL="0" indent="0" algn="r" rtl="1">
              <a:buNone/>
            </a:pPr>
            <a:endParaRPr lang="fa-IR" sz="2100" dirty="0" smtClean="0">
              <a:latin typeface="B Nazanin+ Regular" panose="01000506000000020004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100" dirty="0" smtClean="0">
                <a:solidFill>
                  <a:srgbClr val="E7E2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دو شکاف به صورت دو منبع همدوس عمل می‌کند که یک الگوی تداخلی را در صفحه‌ی </a:t>
            </a:r>
            <a:r>
              <a:rPr lang="en-US" sz="2100" dirty="0" smtClean="0">
                <a:solidFill>
                  <a:srgbClr val="E7E2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B</a:t>
            </a:r>
            <a:r>
              <a:rPr lang="fa-IR" sz="2100" dirty="0" smtClean="0">
                <a:solidFill>
                  <a:srgbClr val="E7E200"/>
                </a:solidFill>
                <a:latin typeface="B Nazanin+ Regular" panose="01000506000000020004" pitchFamily="2" charset="-78"/>
                <a:cs typeface="B Nazanin" panose="00000400000000000000" pitchFamily="2" charset="-78"/>
              </a:rPr>
              <a:t> ایجاد می‌کند.</a:t>
            </a:r>
            <a:endParaRPr lang="en-US" sz="2100" dirty="0">
              <a:solidFill>
                <a:srgbClr val="E7E200"/>
              </a:solidFill>
              <a:latin typeface="B Nazanin+ Regular" panose="01000506000000020004" pitchFamily="2" charset="-78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" name="۱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47667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7116" y="476091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6016" y="12623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696988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cs typeface="B Nazanin" pitchFamily="2" charset="-78"/>
              </a:rPr>
              <a:t>همدوسی مکانی(آزمایش دو شکاف یانگ)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283968" y="1916832"/>
                <a:ext cx="4402832" cy="4438093"/>
              </a:xfr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برای همه‌ی نقاط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Q</a:t>
                </a: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منبع اختلاف فاصله به صورت زیر است:</a:t>
                </a:r>
              </a:p>
              <a:p>
                <a:pPr marL="0" indent="0" algn="r" rtl="1">
                  <a:buNone/>
                </a:pPr>
                <a:endParaRPr lang="fa-IR" sz="2400" dirty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endParaRPr lang="fa-IR" sz="2400" dirty="0" smtClean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اگر </a:t>
                </a:r>
                <a:r>
                  <a:rPr lang="en-US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b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  <a:ea typeface="Cambria Math"/>
                        <a:cs typeface="Calibri"/>
                      </a:rPr>
                      <m:t>≪</m:t>
                    </m:r>
                  </m:oMath>
                </a14:m>
                <a:r>
                  <a:rPr lang="en-US" sz="2400" dirty="0" smtClean="0">
                    <a:latin typeface="Calibri"/>
                    <a:cs typeface="B Nazanin" panose="00000400000000000000" pitchFamily="2" charset="-78"/>
                  </a:rPr>
                  <a:t>r</a:t>
                </a:r>
                <a:r>
                  <a:rPr lang="fa-IR" sz="2400" dirty="0">
                    <a:latin typeface="Calibri"/>
                    <a:cs typeface="B Nazanin" panose="00000400000000000000" pitchFamily="2" charset="-78"/>
                  </a:rPr>
                  <a:t> </a:t>
                </a:r>
                <a:endParaRPr lang="en-US" sz="2400" dirty="0" smtClean="0">
                  <a:latin typeface="Calibri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endParaRPr lang="en-US" sz="2400" dirty="0">
                  <a:latin typeface="Calibri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endParaRPr lang="en-US" sz="2400" dirty="0" smtClean="0">
                  <a:latin typeface="Calibri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برای </a:t>
                </a:r>
                <a:r>
                  <a:rPr lang="en-US" sz="2400" dirty="0" err="1" smtClean="0">
                    <a:latin typeface="Constantia"/>
                    <a:cs typeface="B Nazanin" panose="00000400000000000000" pitchFamily="2" charset="-78"/>
                  </a:rPr>
                  <a:t>Δ</a:t>
                </a:r>
                <a:r>
                  <a:rPr lang="en-US" sz="2400" i="1" dirty="0" err="1" smtClean="0">
                    <a:latin typeface="Constantia"/>
                    <a:cs typeface="B Nazanin" panose="00000400000000000000" pitchFamily="2" charset="-78"/>
                  </a:rPr>
                  <a:t>s</a:t>
                </a:r>
                <a:r>
                  <a:rPr lang="en-US" sz="2400" i="1" baseline="-25000" dirty="0" err="1" smtClean="0">
                    <a:latin typeface="Constantia"/>
                    <a:cs typeface="B Nazanin" panose="00000400000000000000" pitchFamily="2" charset="-78"/>
                  </a:rPr>
                  <a:t>max</a:t>
                </a:r>
                <a:r>
                  <a:rPr lang="en-US" sz="2400" i="1" dirty="0" smtClean="0">
                    <a:latin typeface="Constantia"/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&gt;</m:t>
                    </m:r>
                    <m:f>
                      <m:fPr>
                        <m:ctrlPr>
                          <a:rPr lang="el-GR" sz="2400" i="1" smtClean="0"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1"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λ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2</m:t>
                        </m:r>
                      </m:den>
                    </m:f>
                  </m:oMath>
                </a14:m>
                <a:r>
                  <a:rPr lang="fa-IR" sz="24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اختلاف فاز </a:t>
                </a:r>
                <a:r>
                  <a:rPr lang="el-GR" sz="2400" dirty="0" smtClean="0">
                    <a:latin typeface="Constantia"/>
                    <a:cs typeface="B Nazanin" panose="00000400000000000000" pitchFamily="2" charset="-78"/>
                  </a:rPr>
                  <a:t>Δ</a:t>
                </a:r>
                <a:r>
                  <a:rPr lang="en-US" sz="2400" dirty="0" smtClean="0">
                    <a:latin typeface="Constantia"/>
                    <a:cs typeface="B Nazanin" panose="00000400000000000000" pitchFamily="2" charset="-78"/>
                  </a:rPr>
                  <a:t>Q</a:t>
                </a:r>
                <a:r>
                  <a:rPr lang="fa-IR" sz="2400" dirty="0" smtClean="0">
                    <a:latin typeface="Constantia"/>
                    <a:cs typeface="B Nazanin" panose="00000400000000000000" pitchFamily="2" charset="-78"/>
                  </a:rPr>
                  <a:t> دامنه‌های جزیی در </a:t>
                </a:r>
                <a:r>
                  <a:rPr lang="en-US" sz="2400" dirty="0" smtClean="0">
                    <a:latin typeface="Constantia"/>
                    <a:cs typeface="B Nazanin" panose="00000400000000000000" pitchFamily="2" charset="-78"/>
                  </a:rPr>
                  <a:t>S</a:t>
                </a:r>
                <a:r>
                  <a:rPr lang="en-US" sz="2400" baseline="-25000" dirty="0" smtClean="0">
                    <a:latin typeface="Constantia"/>
                    <a:cs typeface="B Nazanin" panose="00000400000000000000" pitchFamily="2" charset="-78"/>
                  </a:rPr>
                  <a:t>1</a:t>
                </a:r>
                <a:r>
                  <a:rPr lang="fa-IR" sz="2400" dirty="0" smtClean="0">
                    <a:latin typeface="Constantia"/>
                    <a:cs typeface="B Nazanin" panose="00000400000000000000" pitchFamily="2" charset="-78"/>
                  </a:rPr>
                  <a:t> و </a:t>
                </a:r>
                <a:r>
                  <a:rPr lang="en-US" sz="2400" dirty="0" smtClean="0">
                    <a:latin typeface="Constantia"/>
                    <a:cs typeface="B Nazanin" panose="00000400000000000000" pitchFamily="2" charset="-78"/>
                  </a:rPr>
                  <a:t>S</a:t>
                </a:r>
                <a:r>
                  <a:rPr lang="en-US" sz="2400" baseline="-25000" dirty="0" smtClean="0">
                    <a:latin typeface="Constantia"/>
                    <a:cs typeface="B Nazanin" panose="00000400000000000000" pitchFamily="2" charset="-78"/>
                  </a:rPr>
                  <a:t>2</a:t>
                </a:r>
                <a:r>
                  <a:rPr lang="fa-IR" sz="2400" dirty="0" smtClean="0">
                    <a:latin typeface="Constantia"/>
                    <a:cs typeface="B Nazanin" panose="00000400000000000000" pitchFamily="2" charset="-78"/>
                  </a:rPr>
                  <a:t> از </a:t>
                </a:r>
                <a:r>
                  <a:rPr lang="el-GR" sz="2400" dirty="0" smtClean="0">
                    <a:latin typeface="Constantia"/>
                    <a:cs typeface="B Nazanin" panose="00000400000000000000" pitchFamily="2" charset="-78"/>
                  </a:rPr>
                  <a:t>π</a:t>
                </a:r>
                <a:r>
                  <a:rPr lang="fa-IR" sz="2400" dirty="0" smtClean="0">
                    <a:latin typeface="Constantia"/>
                    <a:cs typeface="B Nazanin" panose="00000400000000000000" pitchFamily="2" charset="-78"/>
                  </a:rPr>
                  <a:t> بیشتر می‌شود.</a:t>
                </a:r>
                <a:endParaRPr lang="fa-IR" sz="2400" dirty="0" smtClean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283968" y="1916832"/>
                <a:ext cx="4402832" cy="4438093"/>
              </a:xfr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556792"/>
            <a:ext cx="386183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331893"/>
              </p:ext>
            </p:extLst>
          </p:nvPr>
        </p:nvGraphicFramePr>
        <p:xfrm>
          <a:off x="5076056" y="2780928"/>
          <a:ext cx="2150455" cy="48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Equation" r:id="rId11" imgW="1079280" imgH="241200" progId="Equation.DSMT4">
                  <p:embed/>
                </p:oleObj>
              </mc:Choice>
              <mc:Fallback>
                <p:oleObj name="Equation" r:id="rId11" imgW="1079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76056" y="2780928"/>
                        <a:ext cx="2150455" cy="480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7035704" y="386104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663029"/>
              </p:ext>
            </p:extLst>
          </p:nvPr>
        </p:nvGraphicFramePr>
        <p:xfrm>
          <a:off x="4355976" y="4149080"/>
          <a:ext cx="423247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9" name="Equation" r:id="rId13" imgW="3073320" imgH="228600" progId="Equation.DSMT4">
                  <p:embed/>
                </p:oleObj>
              </mc:Choice>
              <mc:Fallback>
                <p:oleObj name="Equation" r:id="rId13" imgW="3073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55976" y="4149080"/>
                        <a:ext cx="4232470" cy="36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۱۶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3568" y="476672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76800" y="47667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0233" y="10734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تکمیلی-1</a:t>
            </a:r>
            <a:endParaRPr lang="en-CA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164830" y="5589240"/>
                <a:ext cx="1822993" cy="7238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CA" sz="28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Δ</m:t>
                        </m:r>
                        <m:r>
                          <a:rPr lang="el-GR" sz="28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∅</m:t>
                        </m:r>
                      </m:num>
                      <m:den>
                        <m:r>
                          <a:rPr lang="en-CA" sz="28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8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π</m:t>
                        </m:r>
                      </m:den>
                    </m:f>
                  </m:oMath>
                </a14:m>
                <a:r>
                  <a:rPr lang="en-CA" sz="2800" dirty="0" smtClean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8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Δ</m:t>
                        </m:r>
                        <m:r>
                          <a:rPr lang="en-CA" sz="2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i="1" dirty="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λ</m:t>
                        </m:r>
                      </m:den>
                    </m:f>
                  </m:oMath>
                </a14:m>
                <a:endParaRPr lang="en-CA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830" y="5589240"/>
                <a:ext cx="1822993" cy="723853"/>
              </a:xfrm>
              <a:prstGeom prst="rect">
                <a:avLst/>
              </a:prstGeom>
              <a:blipFill rotWithShape="1">
                <a:blip r:embed="rId16"/>
                <a:stretch>
                  <a:fillRect b="-1092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>
            <a:off x="2483768" y="5589240"/>
            <a:ext cx="2697832" cy="3619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73905" y="414327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15469" y="80691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تکمیلی-2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731022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7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>
                <a:cs typeface="B Nazanin" pitchFamily="2" charset="-78"/>
              </a:rPr>
              <a:t>رابطه‌ی سطح منبع، زاویه‌ی فضایی و طول موج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04572" y="2378536"/>
                <a:ext cx="4038600" cy="4434840"/>
              </a:xfrm>
              <a:solidFill>
                <a:srgbClr val="FFFF65"/>
              </a:solidFill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2sin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𝜃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𝑏𝑑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&lt;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λ</m:t>
                    </m:r>
                  </m:oMath>
                </a14:m>
                <a:endParaRPr lang="en-US" b="0" dirty="0" smtClean="0">
                  <a:solidFill>
                    <a:srgbClr val="C00000"/>
                  </a:solidFill>
                  <a:latin typeface="B Nazanin+ Regular" panose="01000506000000020004" pitchFamily="2" charset="-78"/>
                  <a:ea typeface="Cambria Math"/>
                  <a:cs typeface="B Nazanin+ Regular" panose="01000506000000020004" pitchFamily="2" charset="-78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206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A</a:t>
                </a:r>
                <a:r>
                  <a:rPr lang="en-US" baseline="-25000" dirty="0" smtClean="0">
                    <a:solidFill>
                      <a:srgbClr val="00206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s</a:t>
                </a:r>
                <a:r>
                  <a:rPr lang="en-US" dirty="0" smtClean="0">
                    <a:solidFill>
                      <a:srgbClr val="00206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rgbClr val="002060"/>
                            </a:solidFill>
                            <a:latin typeface="B Nazanin+ Regular" panose="01000506000000020004" pitchFamily="2" charset="-78"/>
                            <a:cs typeface="B Nazanin+ Regular" panose="01000506000000020004" pitchFamily="2" charset="-78"/>
                          </a:rPr>
                          <m:t>b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2060"/>
                  </a:solidFill>
                  <a:latin typeface="B Nazanin+ Regular" panose="01000506000000020004" pitchFamily="2" charset="-78"/>
                  <a:cs typeface="B Nazanin+ Regular" panose="01000506000000020004" pitchFamily="2" charset="-78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206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A</a:t>
                </a:r>
                <a:r>
                  <a:rPr lang="en-US" baseline="-25000" dirty="0" smtClean="0">
                    <a:solidFill>
                      <a:srgbClr val="00206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c</a:t>
                </a:r>
                <a:r>
                  <a:rPr lang="en-US" dirty="0" smtClean="0">
                    <a:solidFill>
                      <a:srgbClr val="00206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latin typeface="B Nazanin+ Regular" panose="01000506000000020004" pitchFamily="2" charset="-78"/>
                  <a:cs typeface="B Nazanin+ Regular" panose="01000506000000020004" pitchFamily="2" charset="-78"/>
                </a:endParaRPr>
              </a:p>
              <a:p>
                <a:pPr marL="0" indent="0">
                  <a:buNone/>
                </a:pPr>
                <a:endParaRPr lang="en-US" dirty="0" smtClean="0">
                  <a:latin typeface="B Nazanin+ Regular" panose="01000506000000020004" pitchFamily="2" charset="-78"/>
                  <a:cs typeface="B Nazanin+ Regular" panose="01000506000000020004" pitchFamily="2" charset="-78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b</a:t>
                </a:r>
                <a:r>
                  <a:rPr lang="en-US" baseline="30000" dirty="0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2</a:t>
                </a:r>
                <a:r>
                  <a:rPr lang="en-US" dirty="0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d</a:t>
                </a:r>
                <a:r>
                  <a:rPr lang="en-US" baseline="30000" dirty="0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2</a:t>
                </a:r>
                <a:r>
                  <a:rPr lang="en-US" dirty="0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𝐷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≤</m:t>
                    </m:r>
                    <m:r>
                      <m:rPr>
                        <m:sty m:val="p"/>
                      </m:rPr>
                      <a:rPr lang="el-GR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λ</m:t>
                    </m:r>
                  </m:oMath>
                </a14:m>
                <a:r>
                  <a:rPr lang="en-US" baseline="30000" dirty="0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2</a:t>
                </a:r>
              </a:p>
              <a:p>
                <a:pPr marL="0" indent="0">
                  <a:buNone/>
                </a:pPr>
                <a:endParaRPr lang="en-US" baseline="30000" dirty="0" smtClean="0">
                  <a:latin typeface="B Nazanin+ Regular" panose="01000506000000020004" pitchFamily="2" charset="-78"/>
                  <a:cs typeface="B Nazanin+ Regular" panose="01000506000000020004" pitchFamily="2" charset="-78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206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d</a:t>
                </a:r>
                <a:r>
                  <a:rPr lang="el-GR" dirty="0" smtClean="0">
                    <a:solidFill>
                      <a:srgbClr val="002060"/>
                    </a:solidFill>
                    <a:latin typeface="Constantia"/>
                    <a:cs typeface="B Nazanin+ Regular" panose="01000506000000020004" pitchFamily="2" charset="-78"/>
                  </a:rPr>
                  <a:t>Ω</a:t>
                </a:r>
                <a:r>
                  <a:rPr lang="en-US" dirty="0" smtClean="0">
                    <a:solidFill>
                      <a:srgbClr val="002060"/>
                    </a:solidFill>
                    <a:latin typeface="Constantia"/>
                    <a:cs typeface="B Nazanin+ Regular" panose="01000506000000020004" pitchFamily="2" charset="-78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𝑑</m:t>
                        </m:r>
                      </m:e>
                      <m:sup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206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𝐷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latin typeface="B Nazanin+ Regular" panose="01000506000000020004" pitchFamily="2" charset="-78"/>
                  <a:cs typeface="B Nazanin+ Regular" panose="01000506000000020004" pitchFamily="2" charset="-78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A</a:t>
                </a:r>
                <a:r>
                  <a:rPr lang="en-US" baseline="-25000" dirty="0" err="1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s</a:t>
                </a:r>
                <a:r>
                  <a:rPr lang="en-US" dirty="0" err="1" smtClean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d</a:t>
                </a:r>
                <a:r>
                  <a:rPr lang="el-GR" dirty="0" smtClean="0">
                    <a:solidFill>
                      <a:srgbClr val="C00000"/>
                    </a:solidFill>
                    <a:latin typeface="Constantia"/>
                    <a:cs typeface="B Nazanin+ Regular" panose="01000506000000020004" pitchFamily="2" charset="-78"/>
                  </a:rPr>
                  <a:t>Ω</a:t>
                </a:r>
                <a:r>
                  <a:rPr lang="en-US" dirty="0">
                    <a:solidFill>
                      <a:srgbClr val="C00000"/>
                    </a:solidFill>
                    <a:ea typeface="Cambria Math"/>
                    <a:cs typeface="B Nazanin+ Regular" panose="01000506000000020004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≤</m:t>
                    </m:r>
                  </m:oMath>
                </a14:m>
                <a:r>
                  <a:rPr lang="el-GR" dirty="0">
                    <a:solidFill>
                      <a:srgbClr val="C00000"/>
                    </a:solidFill>
                    <a:ea typeface="Cambria Math"/>
                    <a:cs typeface="B Nazanin+ Regular" panose="01000506000000020004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λ</m:t>
                    </m:r>
                  </m:oMath>
                </a14:m>
                <a:r>
                  <a:rPr lang="en-US" baseline="30000" dirty="0">
                    <a:solidFill>
                      <a:srgbClr val="C00000"/>
                    </a:solidFill>
                    <a:latin typeface="B Nazanin+ Regular" panose="01000506000000020004" pitchFamily="2" charset="-78"/>
                    <a:cs typeface="B Nazanin+ Regular" panose="01000506000000020004" pitchFamily="2" charset="-78"/>
                  </a:rPr>
                  <a:t>2</a:t>
                </a:r>
                <a:endParaRPr lang="en-US" dirty="0" smtClean="0">
                  <a:solidFill>
                    <a:srgbClr val="C00000"/>
                  </a:solidFill>
                  <a:latin typeface="B Nazanin+ Regular" panose="01000506000000020004" pitchFamily="2" charset="-78"/>
                  <a:cs typeface="B Nazanin+ Regular" panose="01000506000000020004" pitchFamily="2" charset="-78"/>
                </a:endParaRPr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04572" y="2378536"/>
                <a:ext cx="4038600" cy="4434840"/>
              </a:xfrm>
              <a:blipFill rotWithShape="1">
                <a:blip r:embed="rId6"/>
                <a:stretch>
                  <a:fillRect l="-271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8008"/>
            <a:ext cx="2808312" cy="279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584325"/>
            <a:ext cx="2664297" cy="228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۱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775" y="18864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499992" y="1412775"/>
                <a:ext cx="3405419" cy="904799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C00000"/>
                        </a:solidFill>
                        <a:latin typeface="Cambria Math"/>
                      </a:rPr>
                      <m:t>𝑏</m:t>
                    </m:r>
                    <m:r>
                      <a:rPr lang="en-CA" b="0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a:rPr lang="en-CA" b="0" i="1" smtClean="0">
                        <a:solidFill>
                          <a:srgbClr val="C00000"/>
                        </a:solidFill>
                        <a:latin typeface="Cambria Math"/>
                      </a:rPr>
                      <m:t>𝑠𝑖𝑛</m:t>
                    </m:r>
                    <m:r>
                      <a:rPr lang="en-CA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en-CA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&lt;</m:t>
                    </m:r>
                    <m:f>
                      <m:fPr>
                        <m:ctrlPr>
                          <a:rPr lang="en-CA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λ</m:t>
                        </m:r>
                      </m:num>
                      <m:den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CA" dirty="0" smtClean="0">
                    <a:solidFill>
                      <a:srgbClr val="C00000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rgbClr val="C00000"/>
                    </a:solidFill>
                    <a:cs typeface="B Nazanin" panose="00000400000000000000" pitchFamily="2" charset="-78"/>
                  </a:rPr>
                  <a:t>با استفاده  ازشرط همدوسی  </a:t>
                </a:r>
              </a:p>
              <a:p>
                <a:r>
                  <a:rPr lang="fa-IR" dirty="0" smtClean="0">
                    <a:solidFill>
                      <a:srgbClr val="C00000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en-CA" dirty="0" smtClean="0">
                    <a:solidFill>
                      <a:srgbClr val="C00000"/>
                    </a:solidFill>
                    <a:cs typeface="B Nazanin" panose="00000400000000000000" pitchFamily="2" charset="-78"/>
                  </a:rPr>
                  <a:t>2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C00000"/>
                        </a:solidFill>
                        <a:latin typeface="Cambria Math"/>
                      </a:rPr>
                      <m:t>𝑠𝑖𝑛</m:t>
                    </m:r>
                    <m:r>
                      <a:rPr lang="en-CA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en-CA" i="1" dirty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B Nazanin" panose="00000400000000000000" pitchFamily="2" charset="-78"/>
                      </a:rPr>
                      <m:t>&lt;</m:t>
                    </m:r>
                    <m:f>
                      <m:fPr>
                        <m:ctrlPr>
                          <a:rPr lang="en-CA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λ</m:t>
                        </m:r>
                      </m:num>
                      <m:den>
                        <m:r>
                          <a:rPr lang="en-CA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CA" dirty="0" smtClean="0">
                    <a:solidFill>
                      <a:srgbClr val="C00000"/>
                    </a:solidFill>
                    <a:cs typeface="B Nazanin" panose="00000400000000000000" pitchFamily="2" charset="-78"/>
                  </a:rPr>
                  <a:t>    </a:t>
                </a:r>
                <a:r>
                  <a:rPr lang="fa-IR" dirty="0" smtClean="0">
                    <a:solidFill>
                      <a:srgbClr val="C00000"/>
                    </a:solidFill>
                    <a:cs typeface="B Nazanin" panose="00000400000000000000" pitchFamily="2" charset="-78"/>
                  </a:rPr>
                  <a:t>خواهیم داشت              </a:t>
                </a:r>
                <a:endParaRPr lang="en-CA" dirty="0">
                  <a:solidFill>
                    <a:srgbClr val="C00000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412775"/>
                <a:ext cx="3405419" cy="904799"/>
              </a:xfrm>
              <a:prstGeom prst="rect">
                <a:avLst/>
              </a:prstGeom>
              <a:blipFill rotWithShape="1">
                <a:blip r:embed="rId10"/>
                <a:stretch>
                  <a:fillRect l="-1243" b="-65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73336" y="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5768" y="8103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891654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Nazanin" pitchFamily="2" charset="-78"/>
              </a:rPr>
              <a:t>سطح همدوسی کلی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700808"/>
                <a:ext cx="8229600" cy="4896544"/>
              </a:xfrm>
              <a:solidFill>
                <a:srgbClr val="920000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indent="0" algn="r" rtl="1">
                  <a:buNone/>
                </a:pPr>
                <a:r>
                  <a:rPr lang="fa-IR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در حالت کلی </a:t>
                </a:r>
                <a:r>
                  <a:rPr lang="en-US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D </a:t>
                </a:r>
                <a:r>
                  <a:rPr lang="fa-IR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←</m:t>
                    </m:r>
                  </m:oMath>
                </a14:m>
                <a:r>
                  <a:rPr lang="fa-IR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 </a:t>
                </a:r>
                <a:r>
                  <a:rPr lang="en-US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r</a:t>
                </a:r>
                <a:r>
                  <a:rPr lang="fa-IR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endParaRPr lang="en-US" dirty="0">
                  <a:cs typeface="B Nazanin" panose="00000400000000000000" pitchFamily="2" charset="-78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b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d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/r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 ≤</a:t>
                </a:r>
                <a:r>
                  <a:rPr lang="el-GR" dirty="0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λ</a:t>
                </a:r>
                <a:r>
                  <a:rPr lang="en-US" baseline="30000" dirty="0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 </m:t>
                    </m:r>
                    <m:r>
                      <a:rPr lang="en-US" sz="280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  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 d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≤</a:t>
                </a:r>
                <a:r>
                  <a:rPr lang="el-GR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λ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r</a:t>
                </a:r>
                <a:r>
                  <a:rPr lang="en-US" baseline="30000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/b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sz="2800" b="0" i="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d</a:t>
                </a:r>
                <a:r>
                  <a:rPr lang="en-US" baseline="30000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 ≤</a:t>
                </a:r>
                <a:r>
                  <a:rPr lang="el-GR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λ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r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/A</a:t>
                </a:r>
                <a:r>
                  <a:rPr lang="en-US" baseline="-25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s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 </a:t>
                </a:r>
                <a:endParaRPr lang="en-US" dirty="0">
                  <a:solidFill>
                    <a:srgbClr val="FFFF00"/>
                  </a:solidFill>
                  <a:cs typeface="B Nazanin" panose="00000400000000000000" pitchFamily="2" charset="-78"/>
                </a:endParaRPr>
              </a:p>
              <a:p>
                <a:pPr marL="0" indent="0">
                  <a:buNone/>
                </a:pPr>
                <a:r>
                  <a:rPr lang="en-US" dirty="0" err="1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S</a:t>
                </a:r>
                <a:r>
                  <a:rPr lang="en-US" baseline="-25000" dirty="0" err="1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c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≤</a:t>
                </a:r>
                <a:r>
                  <a:rPr lang="el-GR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λ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r</a:t>
                </a:r>
                <a:r>
                  <a:rPr lang="en-US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/A</a:t>
                </a:r>
                <a:r>
                  <a:rPr lang="en-US" baseline="-25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s </a:t>
                </a:r>
                <a:endParaRPr lang="en-US" dirty="0">
                  <a:solidFill>
                    <a:srgbClr val="FFFF00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en-US" dirty="0" err="1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S</a:t>
                </a:r>
                <a:r>
                  <a:rPr lang="en-US" baseline="-25000" dirty="0" err="1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c</a:t>
                </a:r>
                <a:r>
                  <a:rPr lang="fa-IR" baseline="-25000" dirty="0" smtClean="0"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سطح همدوسی برای فاصله‌ی </a:t>
                </a:r>
                <a:r>
                  <a:rPr lang="en-US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r</a:t>
                </a:r>
                <a:r>
                  <a:rPr lang="fa-IR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منبع از شکاف است.</a:t>
                </a:r>
              </a:p>
              <a:p>
                <a:pPr marL="0" indent="0" algn="r" rtl="1">
                  <a:buNone/>
                </a:pPr>
                <a:endParaRPr lang="fa-IR" dirty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3000" dirty="0" smtClean="0">
                    <a:solidFill>
                      <a:srgbClr val="FFC0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حجم همدوسی</a:t>
                </a:r>
                <a:r>
                  <a:rPr lang="fa-IR" sz="28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:</a:t>
                </a:r>
              </a:p>
              <a:p>
                <a:pPr marL="0" indent="0" algn="r" rtl="1">
                  <a:buNone/>
                </a:pPr>
                <a:r>
                  <a:rPr lang="fa-IR" sz="28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fa-IR" sz="28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     بر اساس تعریف حجم همدوسی برابر است با:    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V</a:t>
                </a:r>
                <a:r>
                  <a:rPr lang="en-US" sz="2800" baseline="-25000" dirty="0" err="1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c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S</a:t>
                </a:r>
                <a:r>
                  <a:rPr lang="en-US" sz="2800" baseline="-25000" dirty="0" err="1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c</a:t>
                </a:r>
                <a:r>
                  <a:rPr lang="el-GR" sz="2400" dirty="0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Δ</a:t>
                </a:r>
                <a:r>
                  <a:rPr lang="en-US" sz="2400" dirty="0" err="1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S</a:t>
                </a:r>
                <a:r>
                  <a:rPr lang="en-US" sz="2400" baseline="-25000" dirty="0" err="1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c</a:t>
                </a:r>
                <a:endParaRPr lang="en-US" sz="2400" baseline="-25000" dirty="0" smtClean="0">
                  <a:solidFill>
                    <a:srgbClr val="FFFF00"/>
                  </a:solidFill>
                  <a:latin typeface="Constantia"/>
                  <a:cs typeface="B Nazanin" panose="00000400000000000000" pitchFamily="2" charset="-78"/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FFFF00"/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    </a:t>
                </a:r>
                <a:r>
                  <a:rPr lang="fa-IR" sz="2800" dirty="0" smtClean="0">
                    <a:solidFill>
                      <a:srgbClr val="FFFF00"/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⇒</a:t>
                </a:r>
                <a:r>
                  <a:rPr lang="en-US" sz="2400" dirty="0" smtClean="0">
                    <a:solidFill>
                      <a:srgbClr val="FFFF00"/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    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V</a:t>
                </a:r>
                <a:r>
                  <a:rPr lang="en-US" sz="2800" baseline="-25000" dirty="0" err="1" smtClean="0">
                    <a:solidFill>
                      <a:srgbClr val="FFFF00"/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c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=</a:t>
                </a:r>
                <a:r>
                  <a:rPr lang="el-GR" sz="2400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λ</a:t>
                </a:r>
                <a:r>
                  <a:rPr lang="en-US" sz="2400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sz="24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r</a:t>
                </a:r>
                <a:r>
                  <a:rPr lang="en-US" sz="2400" baseline="300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r>
                  <a:rPr lang="en-US" sz="2400" dirty="0" smtClean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c/</a:t>
                </a:r>
                <a:r>
                  <a:rPr lang="el-GR" sz="2400" dirty="0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Δω</a:t>
                </a:r>
                <a:r>
                  <a:rPr lang="en-US" sz="2400" dirty="0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A</a:t>
                </a:r>
                <a:r>
                  <a:rPr lang="en-US" sz="2400" baseline="-25000" dirty="0" smtClean="0">
                    <a:solidFill>
                      <a:srgbClr val="FFFF00"/>
                    </a:solidFill>
                    <a:latin typeface="Constantia"/>
                    <a:cs typeface="B Nazanin" panose="00000400000000000000" pitchFamily="2" charset="-78"/>
                  </a:rPr>
                  <a:t>s</a:t>
                </a:r>
                <a:endParaRPr lang="fa-IR" sz="2400" dirty="0" smtClean="0">
                  <a:solidFill>
                    <a:srgbClr val="FFFF00"/>
                  </a:solidFill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endParaRPr lang="en-US" sz="2800" dirty="0"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700808"/>
                <a:ext cx="8229600" cy="4896544"/>
              </a:xfr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۱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260648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1077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</a:t>
            </a:r>
            <a:endParaRPr lang="en-CA" b="1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53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3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6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r" rtl="1"/>
                <a:r>
                  <a:rPr lang="fa-IR" sz="3200" dirty="0" smtClean="0">
                    <a:cs typeface="B Nazanin" pitchFamily="2" charset="-78"/>
                  </a:rPr>
                  <a:t>تعداد متوسط فوتون در حجم همدوسی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a-IR" sz="3200" i="1" smtClean="0">
                            <a:latin typeface="Cambria Math"/>
                            <a:cs typeface="B Nazanin" pitchFamily="2" charset="-78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/>
                            <a:cs typeface="B Nazanin" pitchFamily="2" charset="-78"/>
                          </a:rPr>
                          <m:t>𝑛</m:t>
                        </m:r>
                      </m:e>
                    </m:acc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6"/>
                <a:stretch>
                  <a:fillRect r="-2963" b="-22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۱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33265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یک واحد سطح منبع با تابندگی </a:t>
                </a:r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L</a:t>
                </a:r>
                <a:r>
                  <a:rPr lang="el-GR" baseline="-250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ω</a:t>
                </a:r>
                <a:r>
                  <a:rPr lang="fa-IR" baseline="-250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تعداد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cs typeface="B Nazanin" panose="00000400000000000000" pitchFamily="2" charset="-78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l-GR" baseline="-25000" dirty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cs typeface="B Nazanin" panose="00000400000000000000" pitchFamily="2" charset="-78"/>
                          </a:rPr>
                          <m:t>ω</m:t>
                        </m:r>
                      </m:num>
                      <m:den>
                        <m:r>
                          <a:rPr lang="az-Cyrl-AZ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ћ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ω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فوتون بر ثانیه در بازه‌ی فرکانسی </a:t>
                </a:r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d</a:t>
                </a:r>
                <a:r>
                  <a:rPr lang="el-G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ω</a:t>
                </a:r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=1Hz</a:t>
                </a:r>
                <a:r>
                  <a:rPr lang="fa-I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در زاویه‌ی فضایی واحد </a:t>
                </a:r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1 </a:t>
                </a:r>
                <a:r>
                  <a:rPr lang="en-US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sr</a:t>
                </a:r>
                <a:r>
                  <a:rPr lang="fa-I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تابش می‌کند.</a:t>
                </a:r>
              </a:p>
              <a:p>
                <a:pPr marL="0" indent="0" algn="r" rtl="1">
                  <a:buNone/>
                </a:pPr>
                <a:r>
                  <a:rPr lang="fa-I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تعداد متوسط فوتون در بازه‌ی طیفی </a:t>
                </a:r>
                <a:r>
                  <a:rPr lang="el-G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Δω</a:t>
                </a:r>
                <a:r>
                  <a:rPr lang="fa-I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درون یک حجم همدوسی به صورت زیر بدست </a:t>
                </a:r>
                <a:r>
                  <a:rPr lang="fa-IR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می‌آید</a:t>
                </a:r>
                <a:endParaRPr lang="fa-IR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nstantia"/>
                  <a:cs typeface="B Nazanin" panose="00000400000000000000" pitchFamily="2" charset="-78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𝑛</m:t>
                        </m:r>
                      </m:e>
                    </m:acc>
                  </m:oMath>
                </a14:m>
                <a:r>
                  <a:rPr lang="fa-I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</a:t>
                </a:r>
                <a:r>
                  <a:rPr lang="fa-I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cs typeface="B Nazanin" panose="00000400000000000000" pitchFamily="2" charset="-78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l-GR" baseline="-25000" dirty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cs typeface="B Nazanin" panose="00000400000000000000" pitchFamily="2" charset="-78"/>
                          </a:rPr>
                          <m:t>ω</m:t>
                        </m:r>
                      </m:num>
                      <m:den>
                        <m:r>
                          <a:rPr lang="az-Cyrl-AZ" i="1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ћ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ω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)A</a:t>
                </a:r>
                <a:r>
                  <a:rPr lang="en-US" baseline="-250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s</a:t>
                </a:r>
                <a:r>
                  <a:rPr lang="el-G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ΔΩΔωΔ</a:t>
                </a:r>
                <a:r>
                  <a:rPr lang="en-US" i="1" dirty="0" err="1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t</a:t>
                </a:r>
                <a:r>
                  <a:rPr lang="en-US" baseline="-25000" dirty="0" err="1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c</a:t>
                </a:r>
                <a:endParaRPr lang="en-US" baseline="-25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Constantia"/>
                  <a:cs typeface="B Nazanin" panose="00000400000000000000" pitchFamily="2" charset="-78"/>
                </a:endParaRPr>
              </a:p>
              <a:p>
                <a:pPr marL="0" indent="0">
                  <a:buNone/>
                </a:pPr>
                <a:r>
                  <a:rPr lang="en-US" dirty="0" err="1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ΔS</a:t>
                </a:r>
                <a:r>
                  <a:rPr lang="en-US" baseline="-25000" dirty="0" err="1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c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=</a:t>
                </a:r>
                <a:r>
                  <a:rPr lang="fa-I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c</a:t>
                </a:r>
                <a:r>
                  <a:rPr lang="el-GR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Δ</a:t>
                </a:r>
                <a:r>
                  <a:rPr lang="en-US" i="1" dirty="0" err="1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t</a:t>
                </a:r>
                <a:r>
                  <a:rPr lang="en-US" baseline="-25000" dirty="0" err="1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c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≈</a:t>
                </a:r>
                <a:r>
                  <a:rPr lang="fa-I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Δω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 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⇒ </a:t>
                </a:r>
                <a:r>
                  <a:rPr lang="el-GR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Δ</a:t>
                </a:r>
                <a:r>
                  <a:rPr lang="en-US" i="1" dirty="0" err="1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t</a:t>
                </a:r>
                <a:r>
                  <a:rPr lang="en-US" baseline="-25000" dirty="0" err="1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c</a:t>
                </a:r>
                <a:r>
                  <a:rPr lang="fa-IR" baseline="-250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≈</a:t>
                </a:r>
                <a:r>
                  <a:rPr lang="fa-I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Δω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و</a:t>
                </a:r>
                <a:endParaRPr lang="en-US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</a:t>
                </a:r>
                <a:r>
                  <a:rPr lang="el-G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Ω</a:t>
                </a:r>
                <a:r>
                  <a:rPr lang="fa-I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=</a:t>
                </a:r>
                <a:r>
                  <a:rPr lang="fa-I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</a:t>
                </a:r>
                <a:r>
                  <a:rPr lang="el-GR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λ</a:t>
                </a:r>
                <a:r>
                  <a:rPr lang="en-US" baseline="300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/A</a:t>
                </a:r>
                <a:r>
                  <a:rPr lang="en-US" baseline="-250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s</a:t>
                </a:r>
                <a:r>
                  <a:rPr lang="en-US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    </a:t>
                </a:r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⇒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𝑛</m:t>
                        </m:r>
                      </m:e>
                    </m:acc>
                  </m:oMath>
                </a14:m>
                <a:r>
                  <a:rPr lang="fa-IR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</a:t>
                </a:r>
                <a:r>
                  <a:rPr lang="fa-IR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>
                            <a:solidFill>
                              <a:srgbClr val="FFFF0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FFFF00"/>
                            </a:solidFill>
                            <a:cs typeface="B Nazanin" panose="00000400000000000000" pitchFamily="2" charset="-78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l-GR" baseline="-25000" dirty="0">
                            <a:solidFill>
                              <a:srgbClr val="FFFF00"/>
                            </a:solidFill>
                            <a:cs typeface="B Nazanin" panose="00000400000000000000" pitchFamily="2" charset="-78"/>
                          </a:rPr>
                          <m:t>ω</m:t>
                        </m:r>
                      </m:num>
                      <m:den>
                        <m:r>
                          <a:rPr lang="az-Cyrl-AZ" i="1">
                            <a:solidFill>
                              <a:srgbClr val="FFFF0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ћ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FF00"/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ω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)</a:t>
                </a:r>
                <a:r>
                  <a:rPr lang="el-GR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 λ</a:t>
                </a:r>
                <a:r>
                  <a:rPr lang="en-US" baseline="30000" dirty="0">
                    <a:solidFill>
                      <a:srgbClr val="FFFF00"/>
                    </a:solidFill>
                    <a:cs typeface="B Nazanin" panose="00000400000000000000" pitchFamily="2" charset="-78"/>
                  </a:rPr>
                  <a:t>2</a:t>
                </a:r>
                <a:endParaRPr lang="en-US" dirty="0">
                  <a:solidFill>
                    <a:srgbClr val="FFFF00"/>
                  </a:solidFill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8"/>
                <a:stretch>
                  <a:fillRect l="-2068" r="-125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6056" y="47667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45135" y="-7389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807402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Nazanin" pitchFamily="2" charset="-78"/>
              </a:rPr>
              <a:t>سطح پراکندگی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35480"/>
                <a:ext cx="7931224" cy="4389120"/>
              </a:xfrm>
              <a:solidFill>
                <a:srgbClr val="DCE933"/>
              </a:solidFill>
            </p:spPr>
            <p:txBody>
              <a:bodyPr>
                <a:normAutofit lnSpcReduction="10000"/>
              </a:bodyPr>
              <a:lstStyle/>
              <a:p>
                <a:pPr marL="0" indent="0" algn="r" rtl="1">
                  <a:buNone/>
                </a:pP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مدهای با جهت یکسان 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k</a:t>
                </a: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ممکن است هنوز در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   </a:t>
                </a: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با هم اختلاف داشته باشند</a:t>
                </a:r>
                <a:r>
                  <a:rPr lang="fa-IR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و ممکن است فرکانس‌های متفاوتی داشته باشند.</a:t>
                </a:r>
              </a:p>
              <a:p>
                <a:pPr marL="0" indent="0" algn="r" rtl="1">
                  <a:buNone/>
                </a:pP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از آنجا که </a:t>
                </a:r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𝑐</m:t>
                        </m:r>
                      </m:den>
                    </m:f>
                  </m:oMath>
                </a14:m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       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 </a:t>
                </a: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⇐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    </a:t>
                </a: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∆</m:t>
                        </m:r>
                        <m:r>
                          <a:rPr lang="en-US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𝜔</m:t>
                        </m:r>
                      </m:num>
                      <m:den>
                        <m:r>
                          <a:rPr lang="en-US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B Nazanin+ Regular" panose="01000506000000020004" pitchFamily="2" charset="-78"/>
                      </a:rPr>
                      <m:t> </m:t>
                    </m:r>
                  </m:oMath>
                </a14:m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 Math"/>
                    <a:ea typeface="Cambria Math"/>
                    <a:cs typeface="B Nazanin" panose="00000400000000000000" pitchFamily="2" charset="-78"/>
                  </a:rPr>
                  <a:t> </a:t>
                </a:r>
                <a:r>
                  <a:rPr lang="el-G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nstantia"/>
                    <a:ea typeface="Cambria Math"/>
                    <a:cs typeface="B Nazanin" panose="00000400000000000000" pitchFamily="2" charset="-78"/>
                  </a:rPr>
                  <a:t>Δ</a:t>
                </a:r>
                <a:r>
                  <a:rPr lang="en-US" i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nstantia"/>
                    <a:ea typeface="Cambria Math"/>
                    <a:cs typeface="B Nazanin" panose="00000400000000000000" pitchFamily="2" charset="-78"/>
                  </a:rPr>
                  <a:t>k</a:t>
                </a:r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nstantia"/>
                    <a:ea typeface="Cambria Math"/>
                    <a:cs typeface="B Nazanin" panose="00000400000000000000" pitchFamily="2" charset="-78"/>
                  </a:rPr>
                  <a:t> 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nstantia"/>
                    <a:ea typeface="Cambria Math"/>
                    <a:cs typeface="B Nazanin" panose="00000400000000000000" pitchFamily="2" charset="-78"/>
                  </a:rPr>
                  <a:t>= </a:t>
                </a:r>
              </a:p>
              <a:p>
                <a:pPr marL="0" indent="0" algn="r" rtl="1">
                  <a:buNone/>
                </a:pP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حداقل سطح پراکندگی(پراش) ایجاد شده توسط این تابش سطح پراکندگی نامیده می‌شود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A</a:t>
                </a:r>
                <a:r>
                  <a:rPr lang="en-US" baseline="-25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D 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 r</a:t>
                </a:r>
                <a:r>
                  <a:rPr lang="en-US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d</a:t>
                </a:r>
                <a:r>
                  <a:rPr lang="el-G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Ω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nstantia"/>
                    <a:cs typeface="B Nazanin" panose="00000400000000000000" pitchFamily="2" charset="-78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baseline="-2500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baseline="3000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3000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s</m:t>
                        </m:r>
                      </m:den>
                    </m:f>
                  </m:oMath>
                </a14:m>
                <a:endParaRPr lang="en-US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tantia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با ضرب سطح پراکندگی در طول همدوسی حجم همدوسی بدست می‌آید.</a:t>
                </a:r>
              </a:p>
              <a:p>
                <a:pPr marL="0" indent="0">
                  <a:buNone/>
                </a:pPr>
                <a:r>
                  <a:rPr lang="en-US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V</a:t>
                </a:r>
                <a:r>
                  <a:rPr lang="en-US" baseline="-25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c</a:t>
                </a:r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CA" b="0" i="0" baseline="-25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Δω</m:t>
                        </m:r>
                      </m:den>
                    </m:f>
                  </m:oMath>
                </a14:m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35480"/>
                <a:ext cx="7931224" cy="4389120"/>
              </a:xfrm>
              <a:blipFill rotWithShape="1">
                <a:blip r:embed="rId5"/>
                <a:stretch>
                  <a:fillRect l="-1384" t="-2500" r="-138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386627"/>
              </p:ext>
            </p:extLst>
          </p:nvPr>
        </p:nvGraphicFramePr>
        <p:xfrm>
          <a:off x="3347864" y="1916832"/>
          <a:ext cx="389632" cy="48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8" name="Equation" r:id="rId6" imgW="203040" imgH="253800" progId="Equation.DSMT4">
                  <p:embed/>
                </p:oleObj>
              </mc:Choice>
              <mc:Fallback>
                <p:oleObj name="Equation" r:id="rId6" imgW="2030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47864" y="1916832"/>
                        <a:ext cx="389632" cy="48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247469"/>
              </p:ext>
            </p:extLst>
          </p:nvPr>
        </p:nvGraphicFramePr>
        <p:xfrm>
          <a:off x="6372200" y="2852936"/>
          <a:ext cx="3905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9" name="Equation" r:id="rId8" imgW="203040" imgH="253800" progId="Equation.DSMT4">
                  <p:embed/>
                </p:oleObj>
              </mc:Choice>
              <mc:Fallback>
                <p:oleObj name="Equation" r:id="rId8" imgW="203040" imgH="253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2852936"/>
                        <a:ext cx="390525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۲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56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77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Nazanin" pitchFamily="2" charset="-78"/>
              </a:rPr>
              <a:t>مقدار معادل حجم همدوسی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9011" y="1124744"/>
                <a:ext cx="8229600" cy="5400600"/>
              </a:xfrm>
              <a:blipFill>
                <a:blip r:embed="rId8"/>
                <a:tile tx="0" ty="0" sx="100000" sy="100000" flip="none" algn="tl"/>
              </a:blipFill>
            </p:spPr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از فیزیک اتمی می‌دانیم که پراش نور با عدم قطعیت هایزنبرگ توضیح داده می‌شود.</a:t>
                </a:r>
              </a:p>
              <a:p>
                <a:pPr marL="0" indent="0" algn="r" rtl="1">
                  <a:buNone/>
                </a:pP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عدم قطعیت در سه بعد به صورت زیر است</a:t>
                </a:r>
              </a:p>
              <a:p>
                <a:pPr marL="0" indent="0">
                  <a:buNone/>
                </a:pP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ΔP</a:t>
                </a:r>
                <a:r>
                  <a:rPr lang="en-US" sz="2000" baseline="-25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x</a:t>
                </a:r>
                <a:r>
                  <a:rPr lang="en-US" sz="20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ΔP</a:t>
                </a:r>
                <a:r>
                  <a:rPr lang="en-US" sz="2000" baseline="-25000" dirty="0" err="1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y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ΔP</a:t>
                </a:r>
                <a:r>
                  <a:rPr lang="en-US" sz="2000" baseline="-25000" dirty="0" err="1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z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Δx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Δy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Δz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smtClean="0">
                    <a:latin typeface="Constantia"/>
                    <a:cs typeface="B Nazanin" panose="00000400000000000000" pitchFamily="2" charset="-78"/>
                  </a:rPr>
                  <a:t>≥ </a:t>
                </a:r>
                <a:r>
                  <a:rPr lang="az-Cyrl-AZ" sz="2000" i="1" dirty="0" smtClean="0">
                    <a:latin typeface="Constantia"/>
                    <a:cs typeface="B Nazanin" panose="00000400000000000000" pitchFamily="2" charset="-78"/>
                  </a:rPr>
                  <a:t>ћ</a:t>
                </a:r>
                <a:r>
                  <a:rPr lang="en-US" sz="2000" baseline="30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3</a:t>
                </a:r>
                <a:r>
                  <a:rPr lang="en-US" sz="20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 </a:t>
                </a: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V</a:t>
                </a:r>
                <a:r>
                  <a:rPr lang="en-US" sz="2000" baseline="-25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ph</a:t>
                </a:r>
                <a:endParaRPr lang="en-US" sz="2000" i="1" baseline="-25000" dirty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V</a:t>
                </a:r>
                <a:r>
                  <a:rPr lang="en-US" sz="2000" baseline="-25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ph</a:t>
                </a: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برابر با حجم همدوسی است.</a:t>
                </a:r>
              </a:p>
              <a:p>
                <a:pPr marL="0" indent="0" algn="r" rtl="1">
                  <a:buNone/>
                </a:pP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فوتونهایی که از سوراخی به اندازه‌ی 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A</a:t>
                </a:r>
                <a:r>
                  <a:rPr lang="en-US" sz="2000" baseline="-25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s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=b</a:t>
                </a:r>
                <a:r>
                  <a:rPr lang="en-US" sz="2000" baseline="30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2</a:t>
                </a: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با زاویه‌ی پراکندگی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𝜃</m:t>
                    </m:r>
                    <m:r>
                      <a:rPr lang="fa-IR" sz="2000" b="0" i="1" smtClean="0"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=</m:t>
                    </m:r>
                    <m:f>
                      <m:fPr>
                        <m:ctrlPr>
                          <a:rPr lang="fa-IR" sz="2000" b="0" i="1" smtClean="0"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λ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B Nazanin+ Regular" panose="01000506000000020004" pitchFamily="2" charset="-78"/>
                          </a:rPr>
                          <m:t>𝑏</m:t>
                        </m:r>
                      </m:den>
                    </m:f>
                    <m:r>
                      <a:rPr lang="fa-IR" sz="2000" b="0" i="1" smtClean="0">
                        <a:latin typeface="Cambria Math"/>
                        <a:ea typeface="Cambria Math"/>
                        <a:cs typeface="B Nazanin+ Regular" panose="01000506000000020004" pitchFamily="2" charset="-78"/>
                      </a:rPr>
                      <m:t> </m:t>
                    </m:r>
                  </m:oMath>
                </a14:m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در جهت بردار نرمال سطح منتشر می‌شوند که می‌توانند در جهت 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z</a:t>
                </a: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باشند حداقل عدم قطعیت را دارند.</a:t>
                </a:r>
              </a:p>
              <a:p>
                <a:pPr marL="0" indent="0" algn="r" rtl="1">
                  <a:buNone/>
                </a:pP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عدم قطعیت در جهت 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z</a:t>
                </a: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و </a:t>
                </a:r>
                <a:r>
                  <a:rPr lang="en-US" sz="2000" dirty="0" err="1" smtClean="0">
                    <a:latin typeface="Constantia"/>
                    <a:cs typeface="B Nazanin" panose="00000400000000000000" pitchFamily="2" charset="-78"/>
                  </a:rPr>
                  <a:t>ΔP</a:t>
                </a:r>
                <a:r>
                  <a:rPr lang="en-US" sz="2000" baseline="-25000" dirty="0" err="1" smtClean="0">
                    <a:latin typeface="Constantia"/>
                    <a:cs typeface="B Nazanin" panose="00000400000000000000" pitchFamily="2" charset="-78"/>
                  </a:rPr>
                  <a:t>z</a:t>
                </a:r>
                <a:r>
                  <a:rPr lang="fa-IR" sz="2000" dirty="0" smtClean="0">
                    <a:latin typeface="Constantia"/>
                    <a:cs typeface="B Nazanin" panose="00000400000000000000" pitchFamily="2" charset="-78"/>
                  </a:rPr>
                  <a:t> با پهنای طیفی </a:t>
                </a:r>
                <a:r>
                  <a:rPr lang="el-GR" sz="2000" dirty="0" smtClean="0">
                    <a:latin typeface="Constantia"/>
                    <a:cs typeface="B Nazanin" panose="00000400000000000000" pitchFamily="2" charset="-78"/>
                  </a:rPr>
                  <a:t>Δω</a:t>
                </a:r>
                <a:r>
                  <a:rPr lang="fa-IR" sz="2000" dirty="0" smtClean="0">
                    <a:latin typeface="Constantia"/>
                    <a:cs typeface="B Nazanin" panose="00000400000000000000" pitchFamily="2" charset="-78"/>
                  </a:rPr>
                  <a:t> ارتباط دارد</a:t>
                </a:r>
              </a:p>
              <a:p>
                <a:pPr marL="0" indent="0" algn="l">
                  <a:buNone/>
                </a:pPr>
                <a:r>
                  <a:rPr lang="en-US" sz="2000" dirty="0" err="1" smtClean="0">
                    <a:latin typeface="Constantia"/>
                    <a:cs typeface="B Nazanin" panose="00000400000000000000" pitchFamily="2" charset="-78"/>
                  </a:rPr>
                  <a:t>ΔP</a:t>
                </a:r>
                <a:r>
                  <a:rPr lang="en-US" sz="2000" baseline="-25000" dirty="0" err="1" smtClean="0">
                    <a:latin typeface="Constantia"/>
                    <a:cs typeface="B Nazanin" panose="00000400000000000000" pitchFamily="2" charset="-78"/>
                  </a:rPr>
                  <a:t>z</a:t>
                </a:r>
                <a:r>
                  <a:rPr lang="en-US" sz="2000" dirty="0" smtClean="0">
                    <a:latin typeface="Constantia"/>
                    <a:cs typeface="B Nazanin" panose="00000400000000000000" pitchFamily="2" charset="-78"/>
                  </a:rPr>
                  <a:t> = </a:t>
                </a:r>
                <a:r>
                  <a:rPr lang="en-US" sz="2000" dirty="0" smtClean="0">
                    <a:ea typeface="Cambria Math" panose="02040503050406030204" pitchFamily="18" charset="0"/>
                    <a:cs typeface="B Nazanin" panose="00000400000000000000" pitchFamily="2" charset="-78"/>
                  </a:rPr>
                  <a:t>(</a:t>
                </a:r>
                <a:r>
                  <a:rPr lang="az-Cyrl-AZ" sz="2000" i="1" dirty="0" smtClean="0">
                    <a:ea typeface="Cambria Math" panose="02040503050406030204" pitchFamily="18" charset="0"/>
                    <a:cs typeface="B Nazanin" panose="00000400000000000000" pitchFamily="2" charset="-78"/>
                  </a:rPr>
                  <a:t>ћ</a:t>
                </a:r>
                <a:r>
                  <a:rPr lang="en-US" sz="2000" i="1" dirty="0" smtClean="0">
                    <a:ea typeface="Cambria Math" panose="02040503050406030204" pitchFamily="18" charset="0"/>
                    <a:cs typeface="B Nazanin" panose="00000400000000000000" pitchFamily="2" charset="-78"/>
                  </a:rPr>
                  <a:t>/c</a:t>
                </a:r>
                <a:r>
                  <a:rPr lang="en-US" sz="2000" dirty="0" smtClean="0">
                    <a:ea typeface="Cambria Math" panose="02040503050406030204" pitchFamily="18" charset="0"/>
                    <a:cs typeface="B Nazanin" panose="00000400000000000000" pitchFamily="2" charset="-78"/>
                  </a:rPr>
                  <a:t>)</a:t>
                </a:r>
                <a:r>
                  <a:rPr lang="el-GR" sz="2000" dirty="0" smtClean="0">
                    <a:latin typeface="Constantia"/>
                    <a:cs typeface="B Nazanin" panose="00000400000000000000" pitchFamily="2" charset="-78"/>
                  </a:rPr>
                  <a:t>Δω</a:t>
                </a:r>
                <a:endParaRPr lang="fa-IR" sz="2000" i="1" dirty="0" smtClean="0">
                  <a:latin typeface="Constantia"/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در نتیجه برای حجم همدوسی داریم:</a:t>
                </a:r>
              </a:p>
              <a:p>
                <a:pPr marL="0" indent="0">
                  <a:buNone/>
                </a:pPr>
                <a:r>
                  <a:rPr lang="en-US" sz="2000" dirty="0" err="1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Δx</a:t>
                </a:r>
                <a:r>
                  <a:rPr lang="en-US" sz="20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err="1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Δy</a:t>
                </a:r>
                <a:r>
                  <a:rPr lang="en-US" sz="2000" dirty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Δz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/>
                            <a:cs typeface="B Nazanin+ Regular" panose="01000506000000020004" pitchFamily="2" charset="-7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l-GR" sz="2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sz="2000" baseline="30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000" baseline="30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sz="2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Δω</m:t>
                        </m:r>
                        <m:r>
                          <m:rPr>
                            <m:nor/>
                          </m:rPr>
                          <a:rPr lang="en-US" sz="2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000" baseline="-25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cs typeface="B Nazanin" panose="00000400000000000000" pitchFamily="2" charset="-78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fa-IR" sz="2000" dirty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B Nazanin+ Regular" panose="01000506000000020004" pitchFamily="2" charset="-78"/>
                            <a:cs typeface="B Nazanin" panose="00000400000000000000" pitchFamily="2" charset="-78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= </a:t>
                </a:r>
                <a:r>
                  <a:rPr lang="en-US" sz="2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V</a:t>
                </a:r>
                <a:r>
                  <a:rPr lang="en-US" sz="2000" baseline="-25000" dirty="0" err="1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c</a:t>
                </a:r>
                <a:r>
                  <a:rPr lang="en-US" sz="2000" dirty="0" smtClean="0">
                    <a:latin typeface="B Nazanin+ Regular" panose="01000506000000020004" pitchFamily="2" charset="-78"/>
                    <a:cs typeface="B Nazanin" panose="00000400000000000000" pitchFamily="2" charset="-78"/>
                  </a:rPr>
                  <a:t> </a:t>
                </a:r>
              </a:p>
              <a:p>
                <a:pPr marL="0" indent="0" algn="r" rtl="1">
                  <a:buNone/>
                </a:pPr>
                <a:endParaRPr lang="en-US" sz="2000" dirty="0">
                  <a:latin typeface="B Nazanin+ Regular" panose="01000506000000020004" pitchFamily="2" charset="-78"/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9011" y="1124744"/>
                <a:ext cx="8229600" cy="5400600"/>
              </a:xfrm>
              <a:blipFill rotWithShape="1">
                <a:blip r:embed="rId9"/>
                <a:stretch>
                  <a:fillRect l="-741" t="-565" r="-81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A481-9506-4343-866B-E514C467A6C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54194"/>
            <a:ext cx="3603104" cy="199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۲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3568" y="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1275" y="-129492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3443" y="-935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</a:t>
            </a:r>
            <a:r>
              <a:rPr lang="fa-IR" b="1" dirty="0"/>
              <a:t>1</a:t>
            </a:r>
            <a:endParaRPr lang="en-CA" b="1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6800" y="-12949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35208" y="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 smtClean="0"/>
              <a:t>تکمیلی2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592009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9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4558</TotalTime>
  <Words>1408</Words>
  <Application>Microsoft Office PowerPoint</Application>
  <PresentationFormat>On-screen Show (4:3)</PresentationFormat>
  <Paragraphs>176</Paragraphs>
  <Slides>17</Slides>
  <Notes>1</Notes>
  <HiddenSlides>0</HiddenSlides>
  <MMClips>28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Flow</vt:lpstr>
      <vt:lpstr>Equation</vt:lpstr>
      <vt:lpstr>   </vt:lpstr>
      <vt:lpstr>فهرست مطالب</vt:lpstr>
      <vt:lpstr>همدوسی مکانی(آزمایش دو شکاف یانگ)</vt:lpstr>
      <vt:lpstr>همدوسی مکانی(آزمایش دو شکاف یانگ)</vt:lpstr>
      <vt:lpstr>رابطه‌ی سطح منبع، زاویه‌ی فضایی و طول موج</vt:lpstr>
      <vt:lpstr>سطح همدوسی کلی</vt:lpstr>
      <vt:lpstr>تعداد متوسط فوتون در حجم همدوسیn ̅</vt:lpstr>
      <vt:lpstr>سطح پراکندگی</vt:lpstr>
      <vt:lpstr>مقدار معادل حجم همدوسی</vt:lpstr>
      <vt:lpstr>تابع همدوسی و درجه‌ی همدوسی</vt:lpstr>
      <vt:lpstr>تابندگی(irradiance) در نقطه‌یP</vt:lpstr>
      <vt:lpstr>تابع همدوسی متقابل</vt:lpstr>
      <vt:lpstr>تابندگی(irradiance) در نقطه‌یP</vt:lpstr>
      <vt:lpstr>توابع خود همدوس</vt:lpstr>
      <vt:lpstr>درجه‌ی همدوسی مختلط</vt:lpstr>
      <vt:lpstr>درجه‌ی همدوسی و الگوی تداخلی</vt:lpstr>
      <vt:lpstr>مشاهده پذیری (visibility) در لبه‌ها</vt:lpstr>
    </vt:vector>
  </TitlesOfParts>
  <Company>Office07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saeed</dc:creator>
  <cp:lastModifiedBy>mohammad</cp:lastModifiedBy>
  <cp:revision>193</cp:revision>
  <dcterms:created xsi:type="dcterms:W3CDTF">2017-05-20T18:15:39Z</dcterms:created>
  <dcterms:modified xsi:type="dcterms:W3CDTF">2020-04-20T21:17:58Z</dcterms:modified>
</cp:coreProperties>
</file>