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319" r:id="rId3"/>
    <p:sldId id="315" r:id="rId4"/>
    <p:sldId id="316" r:id="rId5"/>
    <p:sldId id="307" r:id="rId6"/>
    <p:sldId id="308" r:id="rId7"/>
    <p:sldId id="309" r:id="rId8"/>
    <p:sldId id="310" r:id="rId9"/>
    <p:sldId id="320" r:id="rId10"/>
    <p:sldId id="312" r:id="rId11"/>
    <p:sldId id="311" r:id="rId12"/>
    <p:sldId id="32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67FACD-2BCD-4856-98BE-BF8324D94E8C}" type="datetimeFigureOut">
              <a:rPr lang="en-CA" smtClean="0"/>
              <a:t>18/04/2020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1437A5-911B-4270-8F5D-3DAB52339D88}" type="slidenum">
              <a:rPr lang="en-CA" smtClean="0"/>
              <a:t>‹#›</a:t>
            </a:fld>
            <a:endParaRPr lang="en-CA"/>
          </a:p>
        </p:txBody>
      </p:sp>
    </p:spTree>
    <p:extLst>
      <p:ext uri="{BB962C8B-B14F-4D97-AF65-F5344CB8AC3E}">
        <p14:creationId xmlns:p14="http://schemas.microsoft.com/office/powerpoint/2010/main" val="196589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18/04/2020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10291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18/04/2020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32906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18/04/2020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67295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885950"/>
            <a:ext cx="4021667"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14334" y="1885950"/>
            <a:ext cx="4021667" cy="4171950"/>
          </a:xfrm>
        </p:spPr>
        <p:txBody>
          <a:bodyPr/>
          <a:lstStyle/>
          <a:p>
            <a:pPr lvl="0"/>
            <a:endParaRPr lang="en-C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1E5DC-C999-4749-9C4B-1B961B781ACA}" type="slidenum">
              <a:rPr lang="en-US"/>
              <a:pPr>
                <a:defRPr/>
              </a:pPr>
              <a:t>‹#›</a:t>
            </a:fld>
            <a:endParaRPr lang="en-US"/>
          </a:p>
        </p:txBody>
      </p:sp>
    </p:spTree>
    <p:extLst>
      <p:ext uri="{BB962C8B-B14F-4D97-AF65-F5344CB8AC3E}">
        <p14:creationId xmlns:p14="http://schemas.microsoft.com/office/powerpoint/2010/main" val="1651989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2A483A-2EA5-4953-920A-560C96DCE67F}" type="slidenum">
              <a:rPr lang="en-US"/>
              <a:pPr>
                <a:defRPr/>
              </a:pPr>
              <a:t>‹#›</a:t>
            </a:fld>
            <a:endParaRPr lang="en-US"/>
          </a:p>
        </p:txBody>
      </p:sp>
    </p:spTree>
    <p:extLst>
      <p:ext uri="{BB962C8B-B14F-4D97-AF65-F5344CB8AC3E}">
        <p14:creationId xmlns:p14="http://schemas.microsoft.com/office/powerpoint/2010/main" val="288840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18/04/2020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195537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E30F9E-D8E5-49C1-8064-F67227E76DEE}" type="datetimeFigureOut">
              <a:rPr lang="en-CA" smtClean="0"/>
              <a:t>18/04/2020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1104136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3E30F9E-D8E5-49C1-8064-F67227E76DEE}" type="datetimeFigureOut">
              <a:rPr lang="en-CA" smtClean="0"/>
              <a:t>18/04/2020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98397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3E30F9E-D8E5-49C1-8064-F67227E76DEE}" type="datetimeFigureOut">
              <a:rPr lang="en-CA" smtClean="0"/>
              <a:t>18/04/2020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1788580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3E30F9E-D8E5-49C1-8064-F67227E76DEE}" type="datetimeFigureOut">
              <a:rPr lang="en-CA" smtClean="0"/>
              <a:t>18/04/2020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65414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30F9E-D8E5-49C1-8064-F67227E76DEE}" type="datetimeFigureOut">
              <a:rPr lang="en-CA" smtClean="0"/>
              <a:t>18/04/2020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61892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30F9E-D8E5-49C1-8064-F67227E76DEE}" type="datetimeFigureOut">
              <a:rPr lang="en-CA" smtClean="0"/>
              <a:t>18/04/2020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96981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30F9E-D8E5-49C1-8064-F67227E76DEE}" type="datetimeFigureOut">
              <a:rPr lang="en-CA" smtClean="0"/>
              <a:t>18/04/2020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250758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30F9E-D8E5-49C1-8064-F67227E76DEE}" type="datetimeFigureOut">
              <a:rPr lang="en-CA" smtClean="0"/>
              <a:t>18/04/2020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25BE3-8F35-409E-AA90-733649C8FF5E}" type="slidenum">
              <a:rPr lang="en-CA" smtClean="0"/>
              <a:t>‹#›</a:t>
            </a:fld>
            <a:endParaRPr lang="en-CA"/>
          </a:p>
        </p:txBody>
      </p:sp>
    </p:spTree>
    <p:extLst>
      <p:ext uri="{BB962C8B-B14F-4D97-AF65-F5344CB8AC3E}">
        <p14:creationId xmlns:p14="http://schemas.microsoft.com/office/powerpoint/2010/main" val="1949124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Vacuum Pumping </a:t>
            </a:r>
            <a:endParaRPr lang="en-CA" dirty="0"/>
          </a:p>
        </p:txBody>
      </p:sp>
      <p:sp>
        <p:nvSpPr>
          <p:cNvPr id="3" name="Subtitle 2"/>
          <p:cNvSpPr>
            <a:spLocks noGrp="1"/>
          </p:cNvSpPr>
          <p:nvPr>
            <p:ph type="subTitle" idx="1"/>
          </p:nvPr>
        </p:nvSpPr>
        <p:spPr/>
        <p:txBody>
          <a:bodyPr/>
          <a:lstStyle/>
          <a:p>
            <a:r>
              <a:rPr lang="en-CA" dirty="0" smtClean="0"/>
              <a:t>Gas removal </a:t>
            </a:r>
          </a:p>
          <a:p>
            <a:r>
              <a:rPr lang="en-CA" dirty="0" smtClean="0"/>
              <a:t>Section: Transfer Pumps</a:t>
            </a:r>
          </a:p>
          <a:p>
            <a:r>
              <a:rPr lang="en-CA" dirty="0" smtClean="0"/>
              <a:t>Turbo Molecular Pumps</a:t>
            </a:r>
            <a:endParaRPr lang="en-CA" dirty="0"/>
          </a:p>
        </p:txBody>
      </p:sp>
      <p:pic>
        <p:nvPicPr>
          <p:cNvPr id="4" name="Turbo pum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1680" y="836712"/>
            <a:ext cx="609600" cy="609600"/>
          </a:xfrm>
          <a:prstGeom prst="rect">
            <a:avLst/>
          </a:prstGeom>
        </p:spPr>
      </p:pic>
    </p:spTree>
    <p:extLst>
      <p:ext uri="{BB962C8B-B14F-4D97-AF65-F5344CB8AC3E}">
        <p14:creationId xmlns:p14="http://schemas.microsoft.com/office/powerpoint/2010/main" val="3295321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dirty="0" smtClean="0"/>
              <a:t>Turbo pump performance</a:t>
            </a:r>
          </a:p>
        </p:txBody>
      </p:sp>
      <p:sp>
        <p:nvSpPr>
          <p:cNvPr id="13315" name="Rectangle 3"/>
          <p:cNvSpPr>
            <a:spLocks noGrp="1" noChangeArrowheads="1"/>
          </p:cNvSpPr>
          <p:nvPr>
            <p:ph type="body" sz="half" idx="1"/>
          </p:nvPr>
        </p:nvSpPr>
        <p:spPr>
          <a:xfrm>
            <a:off x="5317067" y="1828800"/>
            <a:ext cx="3691467" cy="35052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92500" lnSpcReduction="10000"/>
          </a:bodyPr>
          <a:lstStyle/>
          <a:p>
            <a:pPr>
              <a:lnSpc>
                <a:spcPct val="80000"/>
              </a:lnSpc>
            </a:pPr>
            <a:r>
              <a:rPr lang="en-US" altLang="en-US" sz="2000" b="1" dirty="0" smtClean="0">
                <a:latin typeface="Comic Sans MS" pitchFamily="66" charset="0"/>
              </a:rPr>
              <a:t>Turbo pumps can start even at atmospheric pressure (although they labor) and they can go down to  10</a:t>
            </a:r>
            <a:r>
              <a:rPr lang="en-US" altLang="en-US" sz="2000" b="1" baseline="30000" dirty="0" smtClean="0">
                <a:latin typeface="Comic Sans MS" pitchFamily="66" charset="0"/>
              </a:rPr>
              <a:t>-8 </a:t>
            </a:r>
            <a:r>
              <a:rPr lang="en-US" altLang="en-US" sz="2000" b="1" dirty="0" smtClean="0">
                <a:latin typeface="Comic Sans MS" pitchFamily="66" charset="0"/>
              </a:rPr>
              <a:t>T</a:t>
            </a:r>
          </a:p>
          <a:p>
            <a:pPr>
              <a:lnSpc>
                <a:spcPct val="80000"/>
              </a:lnSpc>
            </a:pPr>
            <a:r>
              <a:rPr lang="en-US" altLang="en-US" sz="2000" b="1" dirty="0" smtClean="0">
                <a:latin typeface="Comic Sans MS" pitchFamily="66" charset="0"/>
              </a:rPr>
              <a:t>It is best to pre-pump the system with a clean backing system</a:t>
            </a:r>
          </a:p>
          <a:p>
            <a:pPr>
              <a:lnSpc>
                <a:spcPct val="80000"/>
              </a:lnSpc>
            </a:pPr>
            <a:r>
              <a:rPr lang="en-US" altLang="en-US" sz="2000" b="1" dirty="0" smtClean="0">
                <a:latin typeface="Comic Sans MS" pitchFamily="66" charset="0"/>
              </a:rPr>
              <a:t>TMP do not pump all gases with same efficiency - large molecules are pumped faster than smaller molecules</a:t>
            </a:r>
          </a:p>
          <a:p>
            <a:pPr>
              <a:buSzPct val="75000"/>
              <a:buFont typeface="Monotype Sorts" pitchFamily="2" charset="2"/>
              <a:buChar char="l"/>
            </a:pPr>
            <a:r>
              <a:rPr kumimoji="0" lang="en-US" altLang="en-US" sz="2000" b="1" dirty="0" smtClean="0">
                <a:solidFill>
                  <a:srgbClr val="3333FF"/>
                </a:solidFill>
              </a:rPr>
              <a:t>1 </a:t>
            </a:r>
            <a:r>
              <a:rPr kumimoji="0" lang="en-US" altLang="en-US" sz="2000" b="1" dirty="0" err="1" smtClean="0">
                <a:solidFill>
                  <a:srgbClr val="3333FF"/>
                </a:solidFill>
              </a:rPr>
              <a:t>milliT</a:t>
            </a:r>
            <a:r>
              <a:rPr kumimoji="0" lang="en-US" altLang="en-US" sz="2000" b="1" dirty="0" smtClean="0">
                <a:solidFill>
                  <a:srgbClr val="3333FF"/>
                </a:solidFill>
              </a:rPr>
              <a:t> = 0.13Pa = 1 </a:t>
            </a:r>
            <a:r>
              <a:rPr kumimoji="0" lang="en-US" altLang="en-US" sz="2000" b="1" dirty="0" err="1" smtClean="0">
                <a:solidFill>
                  <a:srgbClr val="3333FF"/>
                </a:solidFill>
              </a:rPr>
              <a:t>μmHg</a:t>
            </a:r>
            <a:r>
              <a:rPr kumimoji="0" lang="en-US" altLang="en-US" sz="2000" b="1" dirty="0" smtClean="0"/>
              <a:t> </a:t>
            </a:r>
            <a:endParaRPr kumimoji="0" lang="en-US" altLang="en-US" sz="2000" b="1" dirty="0" smtClean="0">
              <a:solidFill>
                <a:srgbClr val="3333FF"/>
              </a:solidFill>
            </a:endParaRPr>
          </a:p>
          <a:p>
            <a:pPr>
              <a:lnSpc>
                <a:spcPct val="80000"/>
              </a:lnSpc>
            </a:pPr>
            <a:endParaRPr lang="en-US" altLang="en-US" sz="2000" b="1" dirty="0" smtClean="0">
              <a:latin typeface="Comic Sans MS" pitchFamily="66" charset="0"/>
            </a:endParaRPr>
          </a:p>
        </p:txBody>
      </p:sp>
      <p:pic>
        <p:nvPicPr>
          <p:cNvPr id="17412" name="Picture 7" descr="turbospeed"/>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l="4855" t="12709" r="7552" b="5507"/>
          <a:stretch>
            <a:fillRect/>
          </a:stretch>
        </p:blipFill>
        <p:spPr>
          <a:xfrm>
            <a:off x="169333" y="1828801"/>
            <a:ext cx="4944533" cy="3679825"/>
          </a:xfrm>
        </p:spPr>
      </p:pic>
      <p:sp>
        <p:nvSpPr>
          <p:cNvPr id="17413" name="Text Box 8"/>
          <p:cNvSpPr txBox="1">
            <a:spLocks noChangeArrowheads="1"/>
          </p:cNvSpPr>
          <p:nvPr/>
        </p:nvSpPr>
        <p:spPr bwMode="auto">
          <a:xfrm>
            <a:off x="372533" y="5791200"/>
            <a:ext cx="467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a:spcBef>
                <a:spcPct val="50000"/>
              </a:spcBef>
            </a:pPr>
            <a:r>
              <a:rPr lang="en-US" altLang="en-US" sz="2400">
                <a:solidFill>
                  <a:schemeClr val="accent1"/>
                </a:solidFill>
              </a:rPr>
              <a:t>Turbo pump performance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476672"/>
            <a:ext cx="609600" cy="609600"/>
          </a:xfrm>
          <a:prstGeom prst="rect">
            <a:avLst/>
          </a:prstGeom>
        </p:spPr>
      </p:pic>
    </p:spTree>
    <p:extLst>
      <p:ext uri="{BB962C8B-B14F-4D97-AF65-F5344CB8AC3E}">
        <p14:creationId xmlns:p14="http://schemas.microsoft.com/office/powerpoint/2010/main" val="41954143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dissolv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dissolv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dissolve">
                                      <p:cBhvr>
                                        <p:cTn id="2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5639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331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5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11</a:t>
            </a:fld>
            <a:endParaRPr lang="en-CA"/>
          </a:p>
        </p:txBody>
      </p:sp>
      <p:pic>
        <p:nvPicPr>
          <p:cNvPr id="4" name="مجموعه پمپ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836712"/>
            <a:ext cx="609600" cy="609600"/>
          </a:xfrm>
          <a:prstGeom prst="rect">
            <a:avLst/>
          </a:prstGeom>
        </p:spPr>
      </p:pic>
    </p:spTree>
    <p:extLst>
      <p:ext uri="{BB962C8B-B14F-4D97-AF65-F5344CB8AC3E}">
        <p14:creationId xmlns:p14="http://schemas.microsoft.com/office/powerpoint/2010/main" val="903717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568" y="2204864"/>
            <a:ext cx="7772400" cy="1500187"/>
          </a:xfrm>
        </p:spPr>
        <p:txBody>
          <a:bodyPr>
            <a:normAutofit/>
          </a:bodyPr>
          <a:lstStyle/>
          <a:p>
            <a:pPr algn="ctr"/>
            <a:r>
              <a:rPr lang="fa-IR" sz="6000" dirty="0" smtClean="0"/>
              <a:t>پایان</a:t>
            </a:r>
            <a:endParaRPr lang="en-CA" sz="6000" dirty="0"/>
          </a:p>
        </p:txBody>
      </p:sp>
    </p:spTree>
    <p:extLst>
      <p:ext uri="{BB962C8B-B14F-4D97-AF65-F5344CB8AC3E}">
        <p14:creationId xmlns:p14="http://schemas.microsoft.com/office/powerpoint/2010/main" val="10869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468313" y="2133600"/>
            <a:ext cx="7920037" cy="3992563"/>
          </a:xfrm>
        </p:spPr>
        <p:txBody>
          <a:bodyPr/>
          <a:lstStyle/>
          <a:p>
            <a:pPr eaLnBrk="1" hangingPunct="1">
              <a:lnSpc>
                <a:spcPct val="80000"/>
              </a:lnSpc>
              <a:buFontTx/>
              <a:buNone/>
            </a:pPr>
            <a:r>
              <a:rPr lang="en-CA" altLang="en-US" sz="2000" smtClean="0"/>
              <a:t>• The selection of pump type and capacity depends on the system</a:t>
            </a:r>
            <a:r>
              <a:rPr lang="fa-IR" altLang="en-US" sz="2000" smtClean="0"/>
              <a:t>  </a:t>
            </a:r>
            <a:endParaRPr lang="en-CA" altLang="en-US" sz="2000" smtClean="0"/>
          </a:p>
          <a:p>
            <a:pPr eaLnBrk="1" hangingPunct="1">
              <a:lnSpc>
                <a:spcPct val="80000"/>
              </a:lnSpc>
              <a:buFontTx/>
              <a:buNone/>
            </a:pPr>
            <a:r>
              <a:rPr lang="fa-IR" altLang="en-US" sz="2000" smtClean="0"/>
              <a:t>      </a:t>
            </a:r>
            <a:r>
              <a:rPr lang="en-CA" altLang="en-US" sz="2000" smtClean="0"/>
              <a:t>requirements and the available budget.</a:t>
            </a:r>
            <a:endParaRPr lang="fa-IR" altLang="en-US" sz="2000" smtClean="0"/>
          </a:p>
          <a:p>
            <a:pPr eaLnBrk="1" hangingPunct="1">
              <a:lnSpc>
                <a:spcPct val="80000"/>
              </a:lnSpc>
              <a:buFontTx/>
              <a:buNone/>
            </a:pPr>
            <a:endParaRPr lang="en-CA" altLang="en-US" sz="2000" smtClean="0"/>
          </a:p>
          <a:p>
            <a:pPr eaLnBrk="1" hangingPunct="1">
              <a:lnSpc>
                <a:spcPct val="80000"/>
              </a:lnSpc>
              <a:buFontTx/>
              <a:buNone/>
            </a:pPr>
            <a:r>
              <a:rPr lang="en-CA" altLang="en-US" sz="2000" smtClean="0"/>
              <a:t>• The </a:t>
            </a:r>
            <a:r>
              <a:rPr lang="en-CA" altLang="en-US" sz="2000" smtClean="0">
                <a:solidFill>
                  <a:srgbClr val="FF0066"/>
                </a:solidFill>
              </a:rPr>
              <a:t>pumping speed</a:t>
            </a:r>
            <a:r>
              <a:rPr lang="en-CA" altLang="en-US" sz="2000" smtClean="0"/>
              <a:t>, </a:t>
            </a:r>
            <a:r>
              <a:rPr lang="en-CA" altLang="en-US" sz="2000" smtClean="0">
                <a:solidFill>
                  <a:srgbClr val="FF0066"/>
                </a:solidFill>
              </a:rPr>
              <a:t>S</a:t>
            </a:r>
            <a:r>
              <a:rPr lang="en-CA" altLang="en-US" sz="2000" smtClean="0"/>
              <a:t>, is the volumetric flow through the pump</a:t>
            </a:r>
          </a:p>
          <a:p>
            <a:pPr eaLnBrk="1" hangingPunct="1">
              <a:lnSpc>
                <a:spcPct val="80000"/>
              </a:lnSpc>
              <a:buFontTx/>
              <a:buNone/>
            </a:pPr>
            <a:r>
              <a:rPr lang="fa-IR" altLang="en-US" sz="2000" smtClean="0"/>
              <a:t>     </a:t>
            </a:r>
            <a:r>
              <a:rPr lang="en-CA" altLang="en-US" sz="2000" smtClean="0"/>
              <a:t>intake port: S= dV/ dt. (Units- L/s, m</a:t>
            </a:r>
            <a:r>
              <a:rPr lang="en-CA" altLang="en-US" sz="2000" baseline="30000" smtClean="0"/>
              <a:t>3</a:t>
            </a:r>
            <a:r>
              <a:rPr lang="en-CA" altLang="en-US" sz="2000" smtClean="0"/>
              <a:t>/h, cm</a:t>
            </a:r>
            <a:r>
              <a:rPr lang="en-CA" altLang="en-US" sz="2000" baseline="30000" smtClean="0"/>
              <a:t>3</a:t>
            </a:r>
            <a:r>
              <a:rPr lang="en-CA" altLang="en-US" sz="2000" smtClean="0"/>
              <a:t>/s).</a:t>
            </a:r>
            <a:endParaRPr lang="fa-IR" altLang="en-US" sz="2000" smtClean="0"/>
          </a:p>
          <a:p>
            <a:pPr eaLnBrk="1" hangingPunct="1">
              <a:lnSpc>
                <a:spcPct val="80000"/>
              </a:lnSpc>
              <a:buFontTx/>
              <a:buNone/>
            </a:pPr>
            <a:endParaRPr lang="en-CA" altLang="en-US" sz="2000" smtClean="0"/>
          </a:p>
          <a:p>
            <a:pPr eaLnBrk="1" hangingPunct="1">
              <a:lnSpc>
                <a:spcPct val="80000"/>
              </a:lnSpc>
              <a:buFontTx/>
              <a:buNone/>
            </a:pPr>
            <a:r>
              <a:rPr lang="en-CA" altLang="en-US" sz="2000" smtClean="0"/>
              <a:t>• A vacuum pump is characterised by its throughput, Q, as</a:t>
            </a:r>
          </a:p>
          <a:p>
            <a:pPr eaLnBrk="1" hangingPunct="1">
              <a:lnSpc>
                <a:spcPct val="80000"/>
              </a:lnSpc>
              <a:buFontTx/>
              <a:buNone/>
            </a:pPr>
            <a:r>
              <a:rPr lang="fa-IR" altLang="en-US" sz="2000" smtClean="0"/>
              <a:t>     </a:t>
            </a:r>
            <a:r>
              <a:rPr lang="en-CA" altLang="en-US" sz="2000" smtClean="0"/>
              <a:t>product of the </a:t>
            </a:r>
            <a:r>
              <a:rPr lang="en-CA" altLang="en-US" sz="2000" smtClean="0">
                <a:solidFill>
                  <a:srgbClr val="FF0066"/>
                </a:solidFill>
              </a:rPr>
              <a:t>S</a:t>
            </a:r>
            <a:r>
              <a:rPr lang="en-CA" altLang="en-US" sz="2000" smtClean="0"/>
              <a:t> and the </a:t>
            </a:r>
            <a:r>
              <a:rPr lang="en-CA" altLang="en-US" sz="2000" smtClean="0">
                <a:solidFill>
                  <a:srgbClr val="FF0066"/>
                </a:solidFill>
              </a:rPr>
              <a:t>inlet pressure</a:t>
            </a:r>
            <a:r>
              <a:rPr lang="en-CA" altLang="en-US" sz="2000" smtClean="0"/>
              <a:t> of the pump, P:</a:t>
            </a:r>
            <a:endParaRPr lang="fa-IR" altLang="en-US" sz="2000" smtClean="0"/>
          </a:p>
          <a:p>
            <a:pPr eaLnBrk="1" hangingPunct="1">
              <a:lnSpc>
                <a:spcPct val="80000"/>
              </a:lnSpc>
              <a:buFontTx/>
              <a:buNone/>
            </a:pPr>
            <a:endParaRPr lang="en-CA" altLang="en-US" sz="2000" smtClean="0"/>
          </a:p>
          <a:p>
            <a:pPr eaLnBrk="1" hangingPunct="1">
              <a:lnSpc>
                <a:spcPct val="80000"/>
              </a:lnSpc>
              <a:buFontTx/>
              <a:buNone/>
            </a:pPr>
            <a:r>
              <a:rPr lang="fa-IR" altLang="en-US" sz="2000" smtClean="0"/>
              <a:t>                             </a:t>
            </a:r>
            <a:r>
              <a:rPr lang="en-CA" altLang="en-US" sz="2000" smtClean="0"/>
              <a:t>Q = S P </a:t>
            </a:r>
            <a:r>
              <a:rPr lang="fa-IR" altLang="en-US" sz="2000" smtClean="0"/>
              <a:t>                      </a:t>
            </a:r>
            <a:r>
              <a:rPr lang="en-CA" altLang="en-US" sz="2000" smtClean="0"/>
              <a:t>(1)</a:t>
            </a:r>
          </a:p>
          <a:p>
            <a:pPr eaLnBrk="1" hangingPunct="1">
              <a:lnSpc>
                <a:spcPct val="80000"/>
              </a:lnSpc>
              <a:buFontTx/>
              <a:buNone/>
            </a:pPr>
            <a:r>
              <a:rPr lang="en-CA" altLang="en-US" sz="2000" smtClean="0"/>
              <a:t>• Throughput=pumping capacity= quantity of gas moved by the</a:t>
            </a:r>
          </a:p>
          <a:p>
            <a:pPr eaLnBrk="1" hangingPunct="1">
              <a:lnSpc>
                <a:spcPct val="80000"/>
              </a:lnSpc>
              <a:buFontTx/>
              <a:buNone/>
            </a:pPr>
            <a:r>
              <a:rPr lang="fa-IR" altLang="en-US" sz="2000" smtClean="0"/>
              <a:t>     </a:t>
            </a:r>
            <a:r>
              <a:rPr lang="en-CA" altLang="en-US" sz="2000" smtClean="0"/>
              <a:t>pump over a unit of time (Units - mbar⋅L/s)</a:t>
            </a:r>
          </a:p>
          <a:p>
            <a:pPr eaLnBrk="1" hangingPunct="1">
              <a:lnSpc>
                <a:spcPct val="80000"/>
              </a:lnSpc>
              <a:buFontTx/>
              <a:buNone/>
            </a:pPr>
            <a:endParaRPr lang="en-CA" altLang="en-US" sz="1000" smtClean="0"/>
          </a:p>
        </p:txBody>
      </p:sp>
      <p:sp>
        <p:nvSpPr>
          <p:cNvPr id="115715" name="Rectangle 5"/>
          <p:cNvSpPr>
            <a:spLocks noChangeArrowheads="1"/>
          </p:cNvSpPr>
          <p:nvPr/>
        </p:nvSpPr>
        <p:spPr bwMode="auto">
          <a:xfrm>
            <a:off x="179388" y="6524625"/>
            <a:ext cx="34734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eaLnBrk="1" hangingPunct="1"/>
            <a:r>
              <a:rPr lang="en-GB" altLang="en-US" b="1" i="1">
                <a:solidFill>
                  <a:srgbClr val="000099"/>
                </a:solidFill>
              </a:rPr>
              <a:t>Material and Energy Research Centre (MERC)</a:t>
            </a:r>
            <a:endParaRPr lang="en-US" altLang="en-US" b="1" i="1">
              <a:solidFill>
                <a:srgbClr val="000099"/>
              </a:solidFill>
            </a:endParaRPr>
          </a:p>
        </p:txBody>
      </p:sp>
      <p:sp>
        <p:nvSpPr>
          <p:cNvPr id="115716" name="Rectangle 6"/>
          <p:cNvSpPr>
            <a:spLocks noChangeArrowheads="1"/>
          </p:cNvSpPr>
          <p:nvPr/>
        </p:nvSpPr>
        <p:spPr bwMode="auto">
          <a:xfrm>
            <a:off x="611188" y="908050"/>
            <a:ext cx="6837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eaLnBrk="1" hangingPunct="1"/>
            <a:r>
              <a:rPr lang="en-CA" altLang="en-US" sz="2400">
                <a:solidFill>
                  <a:srgbClr val="0000FF"/>
                </a:solidFill>
              </a:rPr>
              <a:t>Pumping systems</a:t>
            </a:r>
            <a:r>
              <a:rPr lang="fa-IR" altLang="en-US" sz="2400">
                <a:solidFill>
                  <a:srgbClr val="FF0066"/>
                </a:solidFill>
              </a:rPr>
              <a:t>_________________________</a:t>
            </a:r>
            <a:endParaRPr lang="en-CA" altLang="en-US" sz="2400">
              <a:solidFill>
                <a:srgbClr val="FF0066"/>
              </a:solidFill>
            </a:endParaRPr>
          </a:p>
        </p:txBody>
      </p:sp>
      <p:pic>
        <p:nvPicPr>
          <p:cNvPr id="2" name="Vac. Pumps-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1136650"/>
            <a:ext cx="609600" cy="609600"/>
          </a:xfrm>
          <a:prstGeom prst="rect">
            <a:avLst/>
          </a:prstGeom>
        </p:spPr>
      </p:pic>
    </p:spTree>
    <p:extLst>
      <p:ext uri="{BB962C8B-B14F-4D97-AF65-F5344CB8AC3E}">
        <p14:creationId xmlns:p14="http://schemas.microsoft.com/office/powerpoint/2010/main" val="3994306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5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3</a:t>
            </a:fld>
            <a:endParaRPr lang="en-CA"/>
          </a:p>
        </p:txBody>
      </p:sp>
      <p:pic>
        <p:nvPicPr>
          <p:cNvPr id="4" name="Vac. Pumps-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616" y="1340768"/>
            <a:ext cx="609600" cy="609600"/>
          </a:xfrm>
          <a:prstGeom prst="rect">
            <a:avLst/>
          </a:prstGeom>
        </p:spPr>
      </p:pic>
    </p:spTree>
    <p:extLst>
      <p:ext uri="{BB962C8B-B14F-4D97-AF65-F5344CB8AC3E}">
        <p14:creationId xmlns:p14="http://schemas.microsoft.com/office/powerpoint/2010/main" val="34883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733515" y="1700808"/>
            <a:ext cx="7372755" cy="4659620"/>
            <a:chOff x="1006663" y="1794349"/>
            <a:chExt cx="7245998" cy="4998128"/>
          </a:xfrm>
        </p:grpSpPr>
        <p:pic>
          <p:nvPicPr>
            <p:cNvPr id="6146" name="Picture 2" descr="Overview of vacuum pu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663" y="1794349"/>
              <a:ext cx="7245998" cy="4998128"/>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p:cNvSpPr/>
            <p:nvPr/>
          </p:nvSpPr>
          <p:spPr>
            <a:xfrm>
              <a:off x="1359807" y="5077145"/>
              <a:ext cx="648072" cy="314645"/>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5364088" y="5938309"/>
              <a:ext cx="648072" cy="286041"/>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4362214" y="4653136"/>
              <a:ext cx="648072" cy="360041"/>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7380312" y="5951271"/>
              <a:ext cx="648072" cy="286041"/>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3315461" y="4653137"/>
              <a:ext cx="712879" cy="360040"/>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6304153" y="3759005"/>
              <a:ext cx="784167" cy="346110"/>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7297352" y="4274332"/>
              <a:ext cx="792088" cy="292279"/>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Rettangolo 15"/>
          <p:cNvSpPr/>
          <p:nvPr/>
        </p:nvSpPr>
        <p:spPr>
          <a:xfrm>
            <a:off x="2276799" y="980728"/>
            <a:ext cx="4410182" cy="523220"/>
          </a:xfrm>
          <a:prstGeom prst="rect">
            <a:avLst/>
          </a:prstGeom>
        </p:spPr>
        <p:txBody>
          <a:bodyPr wrap="none">
            <a:spAutoFit/>
          </a:bodyPr>
          <a:lstStyle/>
          <a:p>
            <a:r>
              <a:rPr lang="it-IT" sz="2800" dirty="0" err="1">
                <a:effectLst>
                  <a:outerShdw blurRad="38100" dist="38100" dir="2700000" algn="tl">
                    <a:srgbClr val="000000">
                      <a:alpha val="43137"/>
                    </a:srgbClr>
                  </a:outerShdw>
                </a:effectLst>
                <a:latin typeface="Candara" panose="020E0502030303020204" pitchFamily="34" charset="0"/>
              </a:rPr>
              <a:t>Overview</a:t>
            </a:r>
            <a:r>
              <a:rPr lang="it-IT" sz="2800" dirty="0">
                <a:effectLst>
                  <a:outerShdw blurRad="38100" dist="38100" dir="2700000" algn="tl">
                    <a:srgbClr val="000000">
                      <a:alpha val="43137"/>
                    </a:srgbClr>
                  </a:outerShdw>
                </a:effectLst>
                <a:latin typeface="Candara" panose="020E0502030303020204" pitchFamily="34" charset="0"/>
              </a:rPr>
              <a:t> of </a:t>
            </a:r>
            <a:r>
              <a:rPr lang="it-IT" sz="2800" dirty="0" err="1">
                <a:effectLst>
                  <a:outerShdw blurRad="38100" dist="38100" dir="2700000" algn="tl">
                    <a:srgbClr val="000000">
                      <a:alpha val="43137"/>
                    </a:srgbClr>
                  </a:outerShdw>
                </a:effectLst>
                <a:latin typeface="Candara" panose="020E0502030303020204" pitchFamily="34" charset="0"/>
              </a:rPr>
              <a:t>vacuum</a:t>
            </a:r>
            <a:r>
              <a:rPr lang="it-IT" sz="2800" dirty="0">
                <a:effectLst>
                  <a:outerShdw blurRad="38100" dist="38100" dir="2700000" algn="tl">
                    <a:srgbClr val="000000">
                      <a:alpha val="43137"/>
                    </a:srgbClr>
                  </a:outerShdw>
                </a:effectLst>
                <a:latin typeface="Candara" panose="020E0502030303020204" pitchFamily="34" charset="0"/>
              </a:rPr>
              <a:t> </a:t>
            </a:r>
            <a:r>
              <a:rPr lang="it-IT" sz="2800" dirty="0" err="1">
                <a:effectLst>
                  <a:outerShdw blurRad="38100" dist="38100" dir="2700000" algn="tl">
                    <a:srgbClr val="000000">
                      <a:alpha val="43137"/>
                    </a:srgbClr>
                  </a:outerShdw>
                </a:effectLst>
                <a:latin typeface="Candara" panose="020E0502030303020204" pitchFamily="34" charset="0"/>
              </a:rPr>
              <a:t>pumps</a:t>
            </a:r>
            <a:endParaRPr lang="it-IT" sz="2800" dirty="0">
              <a:effectLst>
                <a:outerShdw blurRad="38100" dist="38100" dir="2700000" algn="tl">
                  <a:srgbClr val="000000">
                    <a:alpha val="43137"/>
                  </a:srgbClr>
                </a:outerShdw>
              </a:effectLst>
              <a:latin typeface="Candara" panose="020E0502030303020204" pitchFamily="34" charset="0"/>
            </a:endParaRPr>
          </a:p>
        </p:txBody>
      </p:sp>
      <p:sp>
        <p:nvSpPr>
          <p:cNvPr id="3" name="Rettangolo 2"/>
          <p:cNvSpPr/>
          <p:nvPr/>
        </p:nvSpPr>
        <p:spPr>
          <a:xfrm>
            <a:off x="2432243" y="-243408"/>
            <a:ext cx="4336444" cy="1045223"/>
          </a:xfrm>
          <a:prstGeom prst="rect">
            <a:avLst/>
          </a:prstGeom>
        </p:spPr>
        <p:txBody>
          <a:bodyPr wrap="none">
            <a:spAutoFit/>
          </a:bodyPr>
          <a:lstStyle/>
          <a:p>
            <a:pPr>
              <a:lnSpc>
                <a:spcPct val="200000"/>
              </a:lnSpc>
            </a:pPr>
            <a:r>
              <a:rPr lang="it-IT" sz="3600" b="1" i="1" dirty="0" err="1">
                <a:latin typeface="Candara" panose="020E0502030303020204" pitchFamily="34" charset="0"/>
              </a:rPr>
              <a:t>Pumping</a:t>
            </a:r>
            <a:r>
              <a:rPr lang="it-IT" sz="3600" b="1" i="1" dirty="0">
                <a:latin typeface="Candara" panose="020E0502030303020204" pitchFamily="34" charset="0"/>
              </a:rPr>
              <a:t> Technology</a:t>
            </a:r>
          </a:p>
        </p:txBody>
      </p:sp>
      <p:pic>
        <p:nvPicPr>
          <p:cNvPr id="4" name="Vac. Pumps-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567" y="497015"/>
            <a:ext cx="609600" cy="609600"/>
          </a:xfrm>
          <a:prstGeom prst="rect">
            <a:avLst/>
          </a:prstGeom>
        </p:spPr>
      </p:pic>
    </p:spTree>
    <p:extLst>
      <p:ext uri="{BB962C8B-B14F-4D97-AF65-F5344CB8AC3E}">
        <p14:creationId xmlns:p14="http://schemas.microsoft.com/office/powerpoint/2010/main" val="482763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3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06400" y="44624"/>
            <a:ext cx="7772400" cy="536104"/>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a:bodyPr>
          <a:lstStyle/>
          <a:p>
            <a:r>
              <a:rPr lang="fa-IR" altLang="en-US" sz="2800" b="1" dirty="0" smtClean="0">
                <a:latin typeface="Comic Sans MS" pitchFamily="66" charset="0"/>
                <a:cs typeface="B Nazanin" panose="00000400000000000000" pitchFamily="2" charset="-78"/>
              </a:rPr>
              <a:t>پمپ توربو مولکولار</a:t>
            </a:r>
            <a:endParaRPr lang="en-US" altLang="en-US" sz="2800" b="1" dirty="0" smtClean="0">
              <a:latin typeface="Comic Sans MS" pitchFamily="66" charset="0"/>
              <a:cs typeface="B Nazanin" panose="00000400000000000000" pitchFamily="2" charset="-78"/>
            </a:endParaRPr>
          </a:p>
        </p:txBody>
      </p:sp>
      <mc:AlternateContent xmlns:mc="http://schemas.openxmlformats.org/markup-compatibility/2006" xmlns:a14="http://schemas.microsoft.com/office/drawing/2010/main">
        <mc:Choice Requires="a14">
          <p:sp>
            <p:nvSpPr>
              <p:cNvPr id="12291" name="Rectangle 3"/>
              <p:cNvSpPr>
                <a:spLocks noGrp="1" noChangeArrowheads="1"/>
              </p:cNvSpPr>
              <p:nvPr>
                <p:ph type="body" sz="half" idx="1"/>
              </p:nvPr>
            </p:nvSpPr>
            <p:spPr>
              <a:xfrm>
                <a:off x="22950" y="692696"/>
                <a:ext cx="4909089" cy="5904656"/>
              </a:xfrm>
              <a:noFill/>
              <a:extLs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rgbClr val="808080"/>
                      </a:outerShdw>
                    </a:effectLst>
                  </a14:hiddenEffects>
                </a:ext>
              </a:extLst>
            </p:spPr>
            <p:txBody>
              <a:bodyPr lIns="90488" tIns="44450" rIns="90488" bIns="44450">
                <a:noAutofit/>
              </a:bodyPr>
              <a:lstStyle/>
              <a:p>
                <a:pPr>
                  <a:lnSpc>
                    <a:spcPct val="90000"/>
                  </a:lnSpc>
                </a:pPr>
                <a:r>
                  <a:rPr lang="en-CA" sz="1400" b="1" dirty="0" smtClean="0">
                    <a:cs typeface="B Nazanin" panose="00000400000000000000" pitchFamily="2" charset="-78"/>
                  </a:rPr>
                  <a:t>These pumps work on the</a:t>
                </a:r>
                <a:r>
                  <a:rPr lang="en-CA" sz="1400" b="1" dirty="0">
                    <a:cs typeface="B Nazanin" panose="00000400000000000000" pitchFamily="2" charset="-78"/>
                  </a:rPr>
                  <a:t> principle that gas molecules can be given momentum in a desired direction by repeated collision with a moving solid surface. In a </a:t>
                </a:r>
                <a:r>
                  <a:rPr lang="en-CA" sz="1400" b="1" dirty="0" err="1">
                    <a:cs typeface="B Nazanin" panose="00000400000000000000" pitchFamily="2" charset="-78"/>
                  </a:rPr>
                  <a:t>turbomolecular</a:t>
                </a:r>
                <a:r>
                  <a:rPr lang="en-CA" sz="1400" b="1" dirty="0">
                    <a:cs typeface="B Nazanin" panose="00000400000000000000" pitchFamily="2" charset="-78"/>
                  </a:rPr>
                  <a:t> pump, a rapidly spinning fan rotor 'hits' gas molecules from the inlet of the pump towards the exhaust in order to create or maintain a vacuum</a:t>
                </a:r>
                <a:r>
                  <a:rPr lang="en-CA" sz="1400" b="1" dirty="0" smtClean="0">
                    <a:cs typeface="B Nazanin" panose="00000400000000000000" pitchFamily="2" charset="-78"/>
                  </a:rPr>
                  <a:t>.</a:t>
                </a:r>
                <a:endParaRPr lang="en-US" altLang="en-US" sz="1400" b="1" dirty="0" smtClean="0">
                  <a:latin typeface="Calisto MT" panose="02040603050505030304" pitchFamily="18" charset="0"/>
                  <a:cs typeface="B Nazanin" panose="00000400000000000000" pitchFamily="2" charset="-78"/>
                </a:endParaRPr>
              </a:p>
              <a:p>
                <a:pPr>
                  <a:lnSpc>
                    <a:spcPct val="90000"/>
                  </a:lnSpc>
                </a:pPr>
                <a:r>
                  <a:rPr lang="en-CA" sz="1400" b="1" dirty="0">
                    <a:cs typeface="B Nazanin" panose="00000400000000000000" pitchFamily="2" charset="-78"/>
                  </a:rPr>
                  <a:t>The ratio of pump exhaust pressure to intake pressure is called compression ratio. The compression ratio is related not only to the series and rotational speed of the pump, but also to the type of gas. A high molecular weight gas has a high compression ratio. The compression ratio for nitrogen (or air) is </a:t>
                </a:r>
                <a14:m>
                  <m:oMath xmlns:m="http://schemas.openxmlformats.org/officeDocument/2006/math">
                    <m:sSup>
                      <m:sSupPr>
                        <m:ctrlPr>
                          <a:rPr lang="en-CA" sz="1400" b="1" i="1" smtClean="0">
                            <a:latin typeface="Cambria Math"/>
                            <a:cs typeface="B Nazanin" panose="00000400000000000000" pitchFamily="2" charset="-78"/>
                          </a:rPr>
                        </m:ctrlPr>
                      </m:sSupPr>
                      <m:e>
                        <m:r>
                          <a:rPr lang="en-CA" sz="1400" b="1" i="1" smtClean="0">
                            <a:latin typeface="Cambria Math"/>
                            <a:cs typeface="B Nazanin" panose="00000400000000000000" pitchFamily="2" charset="-78"/>
                          </a:rPr>
                          <m:t>𝟏𝟎</m:t>
                        </m:r>
                      </m:e>
                      <m:sup>
                        <m:r>
                          <a:rPr lang="en-CA" sz="1400" b="1" i="1" smtClean="0">
                            <a:latin typeface="Cambria Math"/>
                            <a:cs typeface="B Nazanin" panose="00000400000000000000" pitchFamily="2" charset="-78"/>
                          </a:rPr>
                          <m:t>𝟖</m:t>
                        </m:r>
                      </m:sup>
                    </m:sSup>
                    <m:sSup>
                      <m:sSupPr>
                        <m:ctrlPr>
                          <a:rPr lang="en-CA" sz="1400" b="1" i="1" smtClean="0">
                            <a:latin typeface="Cambria Math"/>
                            <a:cs typeface="B Nazanin" panose="00000400000000000000" pitchFamily="2" charset="-78"/>
                          </a:rPr>
                        </m:ctrlPr>
                      </m:sSupPr>
                      <m:e>
                        <m:r>
                          <a:rPr lang="en-CA" sz="1400" b="1" i="1" smtClean="0">
                            <a:latin typeface="Cambria Math"/>
                            <a:cs typeface="B Nazanin" panose="00000400000000000000" pitchFamily="2" charset="-78"/>
                          </a:rPr>
                          <m:t>−</m:t>
                        </m:r>
                        <m:r>
                          <a:rPr lang="en-CA" sz="1400" b="1" i="1" smtClean="0">
                            <a:latin typeface="Cambria Math"/>
                            <a:cs typeface="B Nazanin" panose="00000400000000000000" pitchFamily="2" charset="-78"/>
                          </a:rPr>
                          <m:t>𝟏𝟎</m:t>
                        </m:r>
                      </m:e>
                      <m:sup>
                        <m:r>
                          <a:rPr lang="en-CA" sz="1400" b="1" i="1" smtClean="0">
                            <a:latin typeface="Cambria Math"/>
                            <a:cs typeface="B Nazanin" panose="00000400000000000000" pitchFamily="2" charset="-78"/>
                          </a:rPr>
                          <m:t>𝟗</m:t>
                        </m:r>
                      </m:sup>
                    </m:sSup>
                  </m:oMath>
                </a14:m>
                <a:r>
                  <a:rPr lang="en-CA" sz="1400" b="1" dirty="0">
                    <a:cs typeface="B Nazanin" panose="00000400000000000000" pitchFamily="2" charset="-78"/>
                  </a:rPr>
                  <a:t>; for </a:t>
                </a:r>
                <a:r>
                  <a:rPr lang="en-CA" sz="1400" b="1" dirty="0" smtClean="0">
                    <a:cs typeface="B Nazanin" panose="00000400000000000000" pitchFamily="2" charset="-78"/>
                  </a:rPr>
                  <a:t>hydrogen </a:t>
                </a:r>
                <a14:m>
                  <m:oMath xmlns:m="http://schemas.openxmlformats.org/officeDocument/2006/math">
                    <m:sSup>
                      <m:sSupPr>
                        <m:ctrlPr>
                          <a:rPr lang="en-CA" sz="1400" b="1" i="1" smtClean="0">
                            <a:latin typeface="Cambria Math"/>
                            <a:cs typeface="B Nazanin" panose="00000400000000000000" pitchFamily="2" charset="-78"/>
                          </a:rPr>
                        </m:ctrlPr>
                      </m:sSupPr>
                      <m:e>
                        <m:r>
                          <a:rPr lang="en-CA" sz="1400" b="1" i="1" smtClean="0">
                            <a:latin typeface="Cambria Math"/>
                            <a:cs typeface="B Nazanin" panose="00000400000000000000" pitchFamily="2" charset="-78"/>
                          </a:rPr>
                          <m:t>𝟏𝟎</m:t>
                        </m:r>
                      </m:e>
                      <m:sup>
                        <m:r>
                          <a:rPr lang="en-CA" sz="1400" b="1" i="1" smtClean="0">
                            <a:latin typeface="Cambria Math"/>
                            <a:cs typeface="B Nazanin" panose="00000400000000000000" pitchFamily="2" charset="-78"/>
                          </a:rPr>
                          <m:t>𝟐</m:t>
                        </m:r>
                      </m:sup>
                    </m:sSup>
                    <m:r>
                      <a:rPr lang="en-CA" sz="1400" b="1" i="1" smtClean="0">
                        <a:latin typeface="Cambria Math"/>
                        <a:cs typeface="B Nazanin" panose="00000400000000000000" pitchFamily="2" charset="-78"/>
                      </a:rPr>
                      <m:t>−</m:t>
                    </m:r>
                    <m:sSup>
                      <m:sSupPr>
                        <m:ctrlPr>
                          <a:rPr lang="en-CA" sz="1400" b="1" i="1" smtClean="0">
                            <a:latin typeface="Cambria Math"/>
                            <a:cs typeface="B Nazanin" panose="00000400000000000000" pitchFamily="2" charset="-78"/>
                          </a:rPr>
                        </m:ctrlPr>
                      </m:sSupPr>
                      <m:e>
                        <m:r>
                          <a:rPr lang="en-CA" sz="1400" b="1" i="1" smtClean="0">
                            <a:latin typeface="Cambria Math"/>
                            <a:cs typeface="B Nazanin" panose="00000400000000000000" pitchFamily="2" charset="-78"/>
                          </a:rPr>
                          <m:t>𝟏𝟎</m:t>
                        </m:r>
                      </m:e>
                      <m:sup>
                        <m:r>
                          <a:rPr lang="en-CA" sz="1400" b="1" i="1" smtClean="0">
                            <a:latin typeface="Cambria Math"/>
                            <a:cs typeface="B Nazanin" panose="00000400000000000000" pitchFamily="2" charset="-78"/>
                          </a:rPr>
                          <m:t>𝟒</m:t>
                        </m:r>
                      </m:sup>
                    </m:sSup>
                  </m:oMath>
                </a14:m>
                <a:r>
                  <a:rPr lang="en-CA" sz="1400" b="1" dirty="0" smtClean="0">
                    <a:cs typeface="B Nazanin" panose="00000400000000000000" pitchFamily="2" charset="-78"/>
                  </a:rPr>
                  <a:t>; </a:t>
                </a:r>
                <a:r>
                  <a:rPr lang="en-CA" sz="1400" b="1" dirty="0">
                    <a:cs typeface="B Nazanin" panose="00000400000000000000" pitchFamily="2" charset="-78"/>
                  </a:rPr>
                  <a:t>and for gases with large molecular weight such as oil vapor, it is greater </a:t>
                </a:r>
                <a:r>
                  <a:rPr lang="en-CA" sz="1400" b="1" dirty="0" smtClean="0">
                    <a:cs typeface="B Nazanin" panose="00000400000000000000" pitchFamily="2" charset="-78"/>
                  </a:rPr>
                  <a:t>than </a:t>
                </a:r>
                <a14:m>
                  <m:oMath xmlns:m="http://schemas.openxmlformats.org/officeDocument/2006/math">
                    <m:sSup>
                      <m:sSupPr>
                        <m:ctrlPr>
                          <a:rPr lang="en-CA" sz="1400" b="1" i="1">
                            <a:latin typeface="Cambria Math"/>
                            <a:cs typeface="B Nazanin" panose="00000400000000000000" pitchFamily="2" charset="-78"/>
                          </a:rPr>
                        </m:ctrlPr>
                      </m:sSupPr>
                      <m:e>
                        <m:r>
                          <a:rPr lang="en-CA" sz="1400" b="1" i="1">
                            <a:latin typeface="Cambria Math"/>
                            <a:cs typeface="B Nazanin" panose="00000400000000000000" pitchFamily="2" charset="-78"/>
                          </a:rPr>
                          <m:t>𝟏𝟎</m:t>
                        </m:r>
                      </m:e>
                      <m:sup>
                        <m:r>
                          <a:rPr lang="en-CA" sz="1400" b="1" i="1" smtClean="0">
                            <a:latin typeface="Cambria Math"/>
                            <a:cs typeface="B Nazanin" panose="00000400000000000000" pitchFamily="2" charset="-78"/>
                          </a:rPr>
                          <m:t>𝟏𝟎</m:t>
                        </m:r>
                      </m:sup>
                    </m:sSup>
                  </m:oMath>
                </a14:m>
                <a:r>
                  <a:rPr lang="en-CA" sz="1400" b="1" dirty="0" smtClean="0">
                    <a:cs typeface="B Nazanin" panose="00000400000000000000" pitchFamily="2" charset="-78"/>
                  </a:rPr>
                  <a:t> . </a:t>
                </a:r>
                <a:r>
                  <a:rPr lang="en-CA" sz="1400" b="1" dirty="0">
                    <a:cs typeface="B Nazanin" panose="00000400000000000000" pitchFamily="2" charset="-78"/>
                  </a:rPr>
                  <a:t>The limit vacuum of the pump is 10-9 Pa, the working pressure range is </a:t>
                </a:r>
                <a14:m>
                  <m:oMath xmlns:m="http://schemas.openxmlformats.org/officeDocument/2006/math">
                    <m:sSup>
                      <m:sSupPr>
                        <m:ctrlPr>
                          <a:rPr lang="en-CA" sz="1400" b="1" i="1">
                            <a:latin typeface="Cambria Math"/>
                            <a:cs typeface="B Nazanin" panose="00000400000000000000" pitchFamily="2" charset="-78"/>
                          </a:rPr>
                        </m:ctrlPr>
                      </m:sSupPr>
                      <m:e>
                        <m:r>
                          <a:rPr lang="en-CA" sz="1400" b="1" i="1">
                            <a:latin typeface="Cambria Math"/>
                            <a:cs typeface="B Nazanin" panose="00000400000000000000" pitchFamily="2" charset="-78"/>
                          </a:rPr>
                          <m:t>𝟏𝟎</m:t>
                        </m:r>
                      </m:e>
                      <m:sup>
                        <m:r>
                          <a:rPr lang="en-CA" sz="1400" b="1" i="1" smtClean="0">
                            <a:latin typeface="Cambria Math"/>
                            <a:cs typeface="B Nazanin" panose="00000400000000000000" pitchFamily="2" charset="-78"/>
                          </a:rPr>
                          <m:t>−</m:t>
                        </m:r>
                        <m:r>
                          <a:rPr lang="en-CA" sz="1400" b="1" i="1" smtClean="0">
                            <a:latin typeface="Cambria Math"/>
                            <a:cs typeface="B Nazanin" panose="00000400000000000000" pitchFamily="2" charset="-78"/>
                          </a:rPr>
                          <m:t>𝟏</m:t>
                        </m:r>
                      </m:sup>
                    </m:sSup>
                  </m:oMath>
                </a14:m>
                <a:r>
                  <a:rPr lang="en-CA" sz="1400" b="1" dirty="0" smtClean="0">
                    <a:cs typeface="B Nazanin" panose="00000400000000000000" pitchFamily="2" charset="-78"/>
                  </a:rPr>
                  <a:t>-</a:t>
                </a:r>
                <a14:m>
                  <m:oMath xmlns:m="http://schemas.openxmlformats.org/officeDocument/2006/math">
                    <m:sSup>
                      <m:sSupPr>
                        <m:ctrlPr>
                          <a:rPr lang="en-CA" sz="1400" b="1" i="1">
                            <a:latin typeface="Cambria Math"/>
                            <a:cs typeface="B Nazanin" panose="00000400000000000000" pitchFamily="2" charset="-78"/>
                          </a:rPr>
                        </m:ctrlPr>
                      </m:sSupPr>
                      <m:e>
                        <m:r>
                          <a:rPr lang="en-CA" sz="1400" b="1" i="1">
                            <a:latin typeface="Cambria Math"/>
                            <a:cs typeface="B Nazanin" panose="00000400000000000000" pitchFamily="2" charset="-78"/>
                          </a:rPr>
                          <m:t>𝟏𝟎</m:t>
                        </m:r>
                      </m:e>
                      <m:sup>
                        <m:r>
                          <a:rPr lang="en-CA" sz="1400" b="1" i="1" smtClean="0">
                            <a:latin typeface="Cambria Math"/>
                            <a:cs typeface="B Nazanin" panose="00000400000000000000" pitchFamily="2" charset="-78"/>
                          </a:rPr>
                          <m:t>−</m:t>
                        </m:r>
                        <m:r>
                          <a:rPr lang="en-CA" sz="1400" b="1" i="1">
                            <a:latin typeface="Cambria Math"/>
                            <a:cs typeface="B Nazanin" panose="00000400000000000000" pitchFamily="2" charset="-78"/>
                          </a:rPr>
                          <m:t>𝟖</m:t>
                        </m:r>
                      </m:sup>
                    </m:sSup>
                  </m:oMath>
                </a14:m>
                <a:r>
                  <a:rPr lang="en-CA" sz="1400" b="1" dirty="0" smtClean="0">
                    <a:cs typeface="B Nazanin" panose="00000400000000000000" pitchFamily="2" charset="-78"/>
                  </a:rPr>
                  <a:t> </a:t>
                </a:r>
                <a:r>
                  <a:rPr lang="en-CA" sz="1400" b="1" dirty="0">
                    <a:cs typeface="B Nazanin" panose="00000400000000000000" pitchFamily="2" charset="-78"/>
                  </a:rPr>
                  <a:t>Pa, and the pumping rate is tens to thousands of liters per second (1 liter = </a:t>
                </a:r>
                <a14:m>
                  <m:oMath xmlns:m="http://schemas.openxmlformats.org/officeDocument/2006/math">
                    <m:sSup>
                      <m:sSupPr>
                        <m:ctrlPr>
                          <a:rPr lang="en-CA" sz="1400" b="1" i="1">
                            <a:latin typeface="Cambria Math"/>
                            <a:cs typeface="B Nazanin" panose="00000400000000000000" pitchFamily="2" charset="-78"/>
                          </a:rPr>
                        </m:ctrlPr>
                      </m:sSupPr>
                      <m:e>
                        <m:r>
                          <a:rPr lang="en-CA" sz="1400" b="1" i="1">
                            <a:latin typeface="Cambria Math"/>
                            <a:cs typeface="B Nazanin" panose="00000400000000000000" pitchFamily="2" charset="-78"/>
                          </a:rPr>
                          <m:t>𝟏𝟎</m:t>
                        </m:r>
                      </m:e>
                      <m:sup>
                        <m:r>
                          <a:rPr lang="en-CA" sz="1400" b="1" i="1" smtClean="0">
                            <a:latin typeface="Cambria Math"/>
                            <a:cs typeface="B Nazanin" panose="00000400000000000000" pitchFamily="2" charset="-78"/>
                          </a:rPr>
                          <m:t>−</m:t>
                        </m:r>
                        <m:r>
                          <a:rPr lang="en-CA" sz="1400" b="1" i="1" smtClean="0">
                            <a:latin typeface="Cambria Math"/>
                            <a:cs typeface="B Nazanin" panose="00000400000000000000" pitchFamily="2" charset="-78"/>
                          </a:rPr>
                          <m:t>𝟑</m:t>
                        </m:r>
                      </m:sup>
                    </m:sSup>
                  </m:oMath>
                </a14:m>
                <a:r>
                  <a:rPr lang="en-CA" sz="1400" b="1" dirty="0">
                    <a:cs typeface="B Nazanin" panose="00000400000000000000" pitchFamily="2" charset="-78"/>
                  </a:rPr>
                  <a:t> meters). </a:t>
                </a:r>
                <a:r>
                  <a:rPr lang="en-CA" sz="1400" b="1" dirty="0" err="1">
                    <a:cs typeface="B Nazanin" panose="00000400000000000000" pitchFamily="2" charset="-78"/>
                  </a:rPr>
                  <a:t>Turbomolecular</a:t>
                </a:r>
                <a:r>
                  <a:rPr lang="en-CA" sz="1400" b="1" dirty="0">
                    <a:cs typeface="B Nazanin" panose="00000400000000000000" pitchFamily="2" charset="-78"/>
                  </a:rPr>
                  <a:t> pump must work in the molecular flow state (the average free path of gas molecules is much larger than the maximum size of the duct cross section) to show its superiority. Therefore, it is required to equip a front-stage vacuum pump with working pressure of </a:t>
                </a:r>
                <a:r>
                  <a:rPr lang="en-CA" sz="1400" b="1" dirty="0" smtClean="0">
                    <a:cs typeface="B Nazanin" panose="00000400000000000000" pitchFamily="2" charset="-78"/>
                  </a:rPr>
                  <a:t>1-</a:t>
                </a:r>
                <a14:m>
                  <m:oMath xmlns:m="http://schemas.openxmlformats.org/officeDocument/2006/math">
                    <m:sSup>
                      <m:sSupPr>
                        <m:ctrlPr>
                          <a:rPr lang="en-CA" sz="1400" b="1" i="1">
                            <a:latin typeface="Cambria Math"/>
                            <a:cs typeface="B Nazanin" panose="00000400000000000000" pitchFamily="2" charset="-78"/>
                          </a:rPr>
                        </m:ctrlPr>
                      </m:sSupPr>
                      <m:e>
                        <m:r>
                          <a:rPr lang="en-CA" sz="1400" b="1" i="1">
                            <a:latin typeface="Cambria Math"/>
                            <a:cs typeface="B Nazanin" panose="00000400000000000000" pitchFamily="2" charset="-78"/>
                          </a:rPr>
                          <m:t>𝟏𝟎</m:t>
                        </m:r>
                      </m:e>
                      <m:sup>
                        <m:r>
                          <a:rPr lang="en-CA" sz="1400" b="1" i="1" smtClean="0">
                            <a:latin typeface="Cambria Math"/>
                            <a:cs typeface="B Nazanin" panose="00000400000000000000" pitchFamily="2" charset="-78"/>
                          </a:rPr>
                          <m:t>−</m:t>
                        </m:r>
                        <m:r>
                          <a:rPr lang="en-CA" sz="1400" b="1" i="1" smtClean="0">
                            <a:latin typeface="Cambria Math"/>
                            <a:cs typeface="B Nazanin" panose="00000400000000000000" pitchFamily="2" charset="-78"/>
                          </a:rPr>
                          <m:t>𝟐</m:t>
                        </m:r>
                      </m:sup>
                    </m:sSup>
                  </m:oMath>
                </a14:m>
                <a:r>
                  <a:rPr lang="en-CA" sz="1400" b="1" dirty="0" smtClean="0">
                    <a:cs typeface="B Nazanin" panose="00000400000000000000" pitchFamily="2" charset="-78"/>
                  </a:rPr>
                  <a:t> </a:t>
                </a:r>
                <a:r>
                  <a:rPr lang="en-CA" sz="1400" b="1" dirty="0">
                    <a:cs typeface="B Nazanin" panose="00000400000000000000" pitchFamily="2" charset="-78"/>
                  </a:rPr>
                  <a:t>Pa. The molecular pump itself is driven directly by an intermediate frequency motor with a rotational speed of 10000~60000 R / s</a:t>
                </a:r>
                <a:r>
                  <a:rPr lang="en-CA" sz="1400" b="1" dirty="0" smtClean="0">
                    <a:cs typeface="B Nazanin" panose="00000400000000000000" pitchFamily="2" charset="-78"/>
                  </a:rPr>
                  <a:t>.</a:t>
                </a:r>
                <a:endParaRPr lang="en-CA" altLang="en-US" sz="1400" b="1" dirty="0">
                  <a:latin typeface="Calisto MT" panose="02040603050505030304" pitchFamily="18" charset="0"/>
                  <a:cs typeface="B Nazanin" panose="00000400000000000000" pitchFamily="2" charset="-78"/>
                </a:endParaRPr>
              </a:p>
              <a:p>
                <a:pPr>
                  <a:lnSpc>
                    <a:spcPct val="90000"/>
                  </a:lnSpc>
                </a:pPr>
                <a:r>
                  <a:rPr lang="en-US" altLang="en-US" sz="1400" b="1" dirty="0" smtClean="0">
                    <a:latin typeface="Calisto MT" panose="02040603050505030304" pitchFamily="18" charset="0"/>
                    <a:cs typeface="B Nazanin" panose="00000400000000000000" pitchFamily="2" charset="-78"/>
                  </a:rPr>
                  <a:t>Produces a clean, oil-free, high vacuum down to 10</a:t>
                </a:r>
                <a:r>
                  <a:rPr lang="en-US" altLang="en-US" sz="1400" b="1" baseline="30000" dirty="0" smtClean="0">
                    <a:latin typeface="Calisto MT" panose="02040603050505030304" pitchFamily="18" charset="0"/>
                    <a:cs typeface="B Nazanin" panose="00000400000000000000" pitchFamily="2" charset="-78"/>
                  </a:rPr>
                  <a:t>-6</a:t>
                </a:r>
                <a:r>
                  <a:rPr lang="en-US" altLang="en-US" sz="1400" b="1" dirty="0" smtClean="0">
                    <a:latin typeface="Calisto MT" panose="02040603050505030304" pitchFamily="18" charset="0"/>
                    <a:cs typeface="B Nazanin" panose="00000400000000000000" pitchFamily="2" charset="-78"/>
                  </a:rPr>
                  <a:t> Pa (10</a:t>
                </a:r>
                <a:r>
                  <a:rPr lang="en-US" altLang="en-US" sz="1400" b="1" baseline="30000" dirty="0" smtClean="0">
                    <a:latin typeface="Calisto MT" panose="02040603050505030304" pitchFamily="18" charset="0"/>
                    <a:cs typeface="B Nazanin" panose="00000400000000000000" pitchFamily="2" charset="-78"/>
                  </a:rPr>
                  <a:t>-8</a:t>
                </a:r>
                <a:r>
                  <a:rPr lang="en-US" altLang="en-US" sz="1400" b="1" dirty="0" smtClean="0">
                    <a:latin typeface="Calisto MT" panose="02040603050505030304" pitchFamily="18" charset="0"/>
                    <a:cs typeface="B Nazanin" panose="00000400000000000000" pitchFamily="2" charset="-78"/>
                  </a:rPr>
                  <a:t> </a:t>
                </a:r>
                <a:r>
                  <a:rPr lang="en-US" altLang="en-US" sz="1400" b="1" dirty="0" err="1" smtClean="0">
                    <a:latin typeface="Calisto MT" panose="02040603050505030304" pitchFamily="18" charset="0"/>
                    <a:cs typeface="B Nazanin" panose="00000400000000000000" pitchFamily="2" charset="-78"/>
                  </a:rPr>
                  <a:t>Torr</a:t>
                </a:r>
                <a:r>
                  <a:rPr lang="en-US" altLang="en-US" sz="1400" b="1" dirty="0" smtClean="0">
                    <a:latin typeface="Calisto MT" panose="02040603050505030304" pitchFamily="18" charset="0"/>
                    <a:cs typeface="B Nazanin" panose="00000400000000000000" pitchFamily="2" charset="-78"/>
                  </a:rPr>
                  <a:t>)</a:t>
                </a:r>
              </a:p>
              <a:p>
                <a:pPr>
                  <a:lnSpc>
                    <a:spcPct val="90000"/>
                  </a:lnSpc>
                </a:pPr>
                <a:r>
                  <a:rPr lang="en-US" altLang="en-US" sz="1400" b="1" dirty="0" smtClean="0">
                    <a:latin typeface="Calisto MT" panose="02040603050505030304" pitchFamily="18" charset="0"/>
                    <a:cs typeface="B Nazanin" panose="00000400000000000000" pitchFamily="2" charset="-78"/>
                  </a:rPr>
                  <a:t>Must be backed by: </a:t>
                </a:r>
              </a:p>
              <a:p>
                <a:pPr marL="0" indent="0">
                  <a:lnSpc>
                    <a:spcPct val="90000"/>
                  </a:lnSpc>
                  <a:buNone/>
                </a:pPr>
                <a:r>
                  <a:rPr lang="en-US" altLang="en-US" sz="1400" b="1" dirty="0" smtClean="0">
                    <a:latin typeface="Calisto MT" panose="02040603050505030304" pitchFamily="18" charset="0"/>
                    <a:cs typeface="B Nazanin" panose="00000400000000000000" pitchFamily="2" charset="-78"/>
                  </a:rPr>
                  <a:t>      scroll pump, diaphragm pump or rotary oil pump</a:t>
                </a:r>
              </a:p>
            </p:txBody>
          </p:sp>
        </mc:Choice>
        <mc:Fallback xmlns="">
          <p:sp>
            <p:nvSpPr>
              <p:cNvPr id="12291" name="Rectangle 3"/>
              <p:cNvSpPr>
                <a:spLocks noGrp="1" noRot="1" noChangeAspect="1" noMove="1" noResize="1" noEditPoints="1" noAdjustHandles="1" noChangeArrowheads="1" noChangeShapeType="1" noTextEdit="1"/>
              </p:cNvSpPr>
              <p:nvPr>
                <p:ph type="body" sz="half" idx="1"/>
              </p:nvPr>
            </p:nvSpPr>
            <p:spPr>
              <a:xfrm>
                <a:off x="22950" y="692696"/>
                <a:ext cx="4909089" cy="5904656"/>
              </a:xfrm>
              <a:blipFill rotWithShape="1">
                <a:blip r:embed="rId4"/>
                <a:stretch>
                  <a:fillRect l="-248" t="-517" r="-1118"/>
                </a:stretch>
              </a:blip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CA">
                    <a:noFill/>
                  </a:rPr>
                  <a:t> </a:t>
                </a:r>
              </a:p>
            </p:txBody>
          </p:sp>
        </mc:Fallback>
      </mc:AlternateContent>
      <p:pic>
        <p:nvPicPr>
          <p:cNvPr id="16388" name="Picture 4"/>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l="6612" t="2647" r="7851" b="4118"/>
          <a:stretch>
            <a:fillRect/>
          </a:stretch>
        </p:blipFill>
        <p:spPr>
          <a:xfrm>
            <a:off x="4822223" y="2057401"/>
            <a:ext cx="3928078" cy="3387823"/>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اصول عملکرد">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476672"/>
            <a:ext cx="609600" cy="609600"/>
          </a:xfrm>
          <a:prstGeom prst="rect">
            <a:avLst/>
          </a:prstGeom>
        </p:spPr>
      </p:pic>
    </p:spTree>
    <p:extLst>
      <p:ext uri="{BB962C8B-B14F-4D97-AF65-F5344CB8AC3E}">
        <p14:creationId xmlns:p14="http://schemas.microsoft.com/office/powerpoint/2010/main" val="42847882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84142"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229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74" y="941253"/>
            <a:ext cx="4362450"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5319" y="2708920"/>
            <a:ext cx="360997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459" y="548680"/>
            <a:ext cx="2078037" cy="230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980728"/>
            <a:ext cx="2182283"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24128" y="898574"/>
            <a:ext cx="301686" cy="369332"/>
          </a:xfrm>
          <a:prstGeom prst="rect">
            <a:avLst/>
          </a:prstGeom>
          <a:noFill/>
        </p:spPr>
        <p:txBody>
          <a:bodyPr wrap="none" rtlCol="0">
            <a:spAutoFit/>
          </a:bodyPr>
          <a:lstStyle/>
          <a:p>
            <a:r>
              <a:rPr lang="en-CA" dirty="0" smtClean="0"/>
              <a:t>1</a:t>
            </a:r>
            <a:endParaRPr lang="en-CA" dirty="0"/>
          </a:p>
        </p:txBody>
      </p:sp>
      <p:sp>
        <p:nvSpPr>
          <p:cNvPr id="3" name="TextBox 2"/>
          <p:cNvSpPr txBox="1"/>
          <p:nvPr/>
        </p:nvSpPr>
        <p:spPr>
          <a:xfrm>
            <a:off x="7697638" y="611396"/>
            <a:ext cx="301686" cy="369332"/>
          </a:xfrm>
          <a:prstGeom prst="rect">
            <a:avLst/>
          </a:prstGeom>
          <a:noFill/>
        </p:spPr>
        <p:txBody>
          <a:bodyPr wrap="none" rtlCol="0">
            <a:spAutoFit/>
          </a:bodyPr>
          <a:lstStyle/>
          <a:p>
            <a:r>
              <a:rPr lang="en-CA" dirty="0" smtClean="0"/>
              <a:t>2</a:t>
            </a:r>
            <a:endParaRPr lang="en-CA" dirty="0"/>
          </a:p>
        </p:txBody>
      </p:sp>
      <p:sp>
        <p:nvSpPr>
          <p:cNvPr id="4" name="TextBox 3"/>
          <p:cNvSpPr txBox="1"/>
          <p:nvPr/>
        </p:nvSpPr>
        <p:spPr>
          <a:xfrm>
            <a:off x="6228184" y="3212976"/>
            <a:ext cx="301686" cy="369332"/>
          </a:xfrm>
          <a:prstGeom prst="rect">
            <a:avLst/>
          </a:prstGeom>
          <a:noFill/>
        </p:spPr>
        <p:txBody>
          <a:bodyPr wrap="none" rtlCol="0">
            <a:spAutoFit/>
          </a:bodyPr>
          <a:lstStyle/>
          <a:p>
            <a:r>
              <a:rPr lang="en-CA" dirty="0" smtClean="0"/>
              <a:t>3</a:t>
            </a:r>
            <a:endParaRPr lang="en-CA" dirty="0"/>
          </a:p>
        </p:txBody>
      </p:sp>
      <p:sp>
        <p:nvSpPr>
          <p:cNvPr id="5" name="TextBox 4"/>
          <p:cNvSpPr txBox="1"/>
          <p:nvPr/>
        </p:nvSpPr>
        <p:spPr>
          <a:xfrm>
            <a:off x="2576761" y="620688"/>
            <a:ext cx="301686" cy="369332"/>
          </a:xfrm>
          <a:prstGeom prst="rect">
            <a:avLst/>
          </a:prstGeom>
          <a:noFill/>
        </p:spPr>
        <p:txBody>
          <a:bodyPr wrap="none" rtlCol="0">
            <a:spAutoFit/>
          </a:bodyPr>
          <a:lstStyle/>
          <a:p>
            <a:r>
              <a:rPr lang="en-CA" dirty="0" smtClean="0"/>
              <a:t>4</a:t>
            </a:r>
            <a:endParaRPr lang="en-CA" dirty="0"/>
          </a:p>
        </p:txBody>
      </p:sp>
      <p:pic>
        <p:nvPicPr>
          <p:cNvPr id="6" name="ساختار داخل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03041" y="28221"/>
            <a:ext cx="609600" cy="609600"/>
          </a:xfrm>
          <a:prstGeom prst="rect">
            <a:avLst/>
          </a:prstGeom>
        </p:spPr>
      </p:pic>
    </p:spTree>
    <p:extLst>
      <p:ext uri="{BB962C8B-B14F-4D97-AF65-F5344CB8AC3E}">
        <p14:creationId xmlns:p14="http://schemas.microsoft.com/office/powerpoint/2010/main" val="408705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54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5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7</a:t>
            </a:fld>
            <a:endParaRPr lang="en-CA"/>
          </a:p>
        </p:txBody>
      </p:sp>
      <p:pic>
        <p:nvPicPr>
          <p:cNvPr id="4" name="ساختار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188640"/>
            <a:ext cx="609600" cy="609600"/>
          </a:xfrm>
          <a:prstGeom prst="rect">
            <a:avLst/>
          </a:prstGeom>
        </p:spPr>
      </p:pic>
    </p:spTree>
    <p:extLst>
      <p:ext uri="{BB962C8B-B14F-4D97-AF65-F5344CB8AC3E}">
        <p14:creationId xmlns:p14="http://schemas.microsoft.com/office/powerpoint/2010/main" val="2033123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Turbomolecular Pumps</a:t>
            </a:r>
          </a:p>
        </p:txBody>
      </p:sp>
      <p:sp>
        <p:nvSpPr>
          <p:cNvPr id="7171" name="Rectangle 5"/>
          <p:cNvSpPr>
            <a:spLocks noGrp="1" noChangeArrowheads="1"/>
          </p:cNvSpPr>
          <p:nvPr>
            <p:ph type="body" sz="half" idx="2"/>
          </p:nvPr>
        </p:nvSpPr>
        <p:spPr/>
        <p:txBody>
          <a:bodyPr/>
          <a:lstStyle/>
          <a:p>
            <a:pPr eaLnBrk="1" hangingPunct="1">
              <a:lnSpc>
                <a:spcPct val="90000"/>
              </a:lnSpc>
            </a:pPr>
            <a:r>
              <a:rPr lang="en-US" altLang="en-US" sz="2800" smtClean="0"/>
              <a:t>Similar in design to a jet engine.  Alternating rotor and stator blade assemblies turn at 20,000-90,000 rpm to force out molecules.  Requires a region of low or medium vacuum behind and in front of pump.</a:t>
            </a:r>
          </a:p>
        </p:txBody>
      </p:sp>
      <p:pic>
        <p:nvPicPr>
          <p:cNvPr id="7172" name="Picture 7" descr="Cut_through_turbomolecular_p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447800"/>
            <a:ext cx="33909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8"/>
          <p:cNvSpPr txBox="1">
            <a:spLocks noChangeArrowheads="1"/>
          </p:cNvSpPr>
          <p:nvPr/>
        </p:nvSpPr>
        <p:spPr bwMode="auto">
          <a:xfrm>
            <a:off x="1279525" y="6129338"/>
            <a:ext cx="1749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t>Pfeiffer Vacuum GmbH</a:t>
            </a:r>
          </a:p>
        </p:txBody>
      </p:sp>
      <p:pic>
        <p:nvPicPr>
          <p:cNvPr id="2" name="ساختار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1136" y="568036"/>
            <a:ext cx="609600" cy="609600"/>
          </a:xfrm>
          <a:prstGeom prst="rect">
            <a:avLst/>
          </a:prstGeom>
        </p:spPr>
      </p:pic>
    </p:spTree>
    <p:extLst>
      <p:ext uri="{BB962C8B-B14F-4D97-AF65-F5344CB8AC3E}">
        <p14:creationId xmlns:p14="http://schemas.microsoft.com/office/powerpoint/2010/main" val="1988838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ynamic and static blade diagram of turbo molecular pu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11" y="894937"/>
            <a:ext cx="4924780" cy="2606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15616" y="332656"/>
            <a:ext cx="2326278" cy="369332"/>
          </a:xfrm>
          <a:prstGeom prst="rect">
            <a:avLst/>
          </a:prstGeom>
          <a:noFill/>
        </p:spPr>
        <p:txBody>
          <a:bodyPr wrap="none" rtlCol="0">
            <a:spAutoFit/>
          </a:bodyPr>
          <a:lstStyle/>
          <a:p>
            <a:r>
              <a:rPr lang="fa-IR" dirty="0" smtClean="0">
                <a:cs typeface="B Nazanin" panose="00000400000000000000" pitchFamily="2" charset="-78"/>
              </a:rPr>
              <a:t>تیغه های پمپ: روتور و استاتور</a:t>
            </a:r>
            <a:endParaRPr lang="en-CA" dirty="0">
              <a:cs typeface="B Nazanin" panose="00000400000000000000" pitchFamily="2" charset="-78"/>
            </a:endParaRPr>
          </a:p>
        </p:txBody>
      </p:sp>
      <p:pic>
        <p:nvPicPr>
          <p:cNvPr id="2" name="ساختار روتور و استاتو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1268760"/>
            <a:ext cx="609600" cy="609600"/>
          </a:xfrm>
          <a:prstGeom prst="rect">
            <a:avLst/>
          </a:prstGeom>
        </p:spPr>
      </p:pic>
    </p:spTree>
    <p:extLst>
      <p:ext uri="{BB962C8B-B14F-4D97-AF65-F5344CB8AC3E}">
        <p14:creationId xmlns:p14="http://schemas.microsoft.com/office/powerpoint/2010/main" val="2494113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TotalTime>
  <Words>265</Words>
  <Application>Microsoft Office PowerPoint</Application>
  <PresentationFormat>On-screen Show (4:3)</PresentationFormat>
  <Paragraphs>44</Paragraphs>
  <Slides>12</Slides>
  <Notes>0</Notes>
  <HiddenSlides>0</HiddenSlides>
  <MMClips>11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Vacuum Pumping </vt:lpstr>
      <vt:lpstr>PowerPoint Presentation</vt:lpstr>
      <vt:lpstr>PowerPoint Presentation</vt:lpstr>
      <vt:lpstr>PowerPoint Presentation</vt:lpstr>
      <vt:lpstr>پمپ توربو مولکولار</vt:lpstr>
      <vt:lpstr>PowerPoint Presentation</vt:lpstr>
      <vt:lpstr>PowerPoint Presentation</vt:lpstr>
      <vt:lpstr>Turbomolecular Pumps</vt:lpstr>
      <vt:lpstr>PowerPoint Presentation</vt:lpstr>
      <vt:lpstr>Turbo pump performance</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Pumping</dc:title>
  <dc:creator>mohammad</dc:creator>
  <cp:lastModifiedBy>mohammad</cp:lastModifiedBy>
  <cp:revision>32</cp:revision>
  <dcterms:created xsi:type="dcterms:W3CDTF">2020-03-25T18:12:47Z</dcterms:created>
  <dcterms:modified xsi:type="dcterms:W3CDTF">2020-04-18T19:17:18Z</dcterms:modified>
</cp:coreProperties>
</file>