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75" r:id="rId3"/>
    <p:sldId id="258" r:id="rId4"/>
    <p:sldId id="303" r:id="rId5"/>
    <p:sldId id="259" r:id="rId6"/>
    <p:sldId id="283" r:id="rId7"/>
    <p:sldId id="284" r:id="rId8"/>
    <p:sldId id="285" r:id="rId9"/>
    <p:sldId id="276" r:id="rId10"/>
    <p:sldId id="311" r:id="rId11"/>
    <p:sldId id="313" r:id="rId12"/>
    <p:sldId id="312" r:id="rId13"/>
    <p:sldId id="286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8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67FACD-2BCD-4856-98BE-BF8324D94E8C}" type="datetimeFigureOut">
              <a:rPr lang="en-CA" smtClean="0"/>
              <a:t>06/04/2020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1437A5-911B-4270-8F5D-3DAB52339D8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5896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0F9E-D8E5-49C1-8064-F67227E76DEE}" type="datetimeFigureOut">
              <a:rPr lang="en-CA" smtClean="0"/>
              <a:t>06/04/2020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BE3-8F35-409E-AA90-733649C8FF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2917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0F9E-D8E5-49C1-8064-F67227E76DEE}" type="datetimeFigureOut">
              <a:rPr lang="en-CA" smtClean="0"/>
              <a:t>06/04/2020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BE3-8F35-409E-AA90-733649C8FF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9067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0F9E-D8E5-49C1-8064-F67227E76DEE}" type="datetimeFigureOut">
              <a:rPr lang="en-CA" smtClean="0"/>
              <a:t>06/04/2020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BE3-8F35-409E-AA90-733649C8FF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2952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CC372-728F-4140-99E4-D9AECA1FB7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915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D8C7A-E9B7-4CF8-9859-4B3AEDD6F5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21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0F9E-D8E5-49C1-8064-F67227E76DEE}" type="datetimeFigureOut">
              <a:rPr lang="en-CA" smtClean="0"/>
              <a:t>06/04/2020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BE3-8F35-409E-AA90-733649C8FF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5378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0F9E-D8E5-49C1-8064-F67227E76DEE}" type="datetimeFigureOut">
              <a:rPr lang="en-CA" smtClean="0"/>
              <a:t>06/04/2020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BE3-8F35-409E-AA90-733649C8FF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4136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0F9E-D8E5-49C1-8064-F67227E76DEE}" type="datetimeFigureOut">
              <a:rPr lang="en-CA" smtClean="0"/>
              <a:t>06/04/2020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BE3-8F35-409E-AA90-733649C8FF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3972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0F9E-D8E5-49C1-8064-F67227E76DEE}" type="datetimeFigureOut">
              <a:rPr lang="en-CA" smtClean="0"/>
              <a:t>06/04/2020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BE3-8F35-409E-AA90-733649C8FF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8580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0F9E-D8E5-49C1-8064-F67227E76DEE}" type="datetimeFigureOut">
              <a:rPr lang="en-CA" smtClean="0"/>
              <a:t>06/04/2020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BE3-8F35-409E-AA90-733649C8FF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4146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0F9E-D8E5-49C1-8064-F67227E76DEE}" type="datetimeFigureOut">
              <a:rPr lang="en-CA" smtClean="0"/>
              <a:t>06/04/2020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BE3-8F35-409E-AA90-733649C8FF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8923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0F9E-D8E5-49C1-8064-F67227E76DEE}" type="datetimeFigureOut">
              <a:rPr lang="en-CA" smtClean="0"/>
              <a:t>06/04/2020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BE3-8F35-409E-AA90-733649C8FF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9817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0F9E-D8E5-49C1-8064-F67227E76DEE}" type="datetimeFigureOut">
              <a:rPr lang="en-CA" smtClean="0"/>
              <a:t>06/04/2020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BE3-8F35-409E-AA90-733649C8FF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7581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30F9E-D8E5-49C1-8064-F67227E76DEE}" type="datetimeFigureOut">
              <a:rPr lang="en-CA" smtClean="0"/>
              <a:t>06/04/2020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25BE3-8F35-409E-AA90-733649C8FF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9124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5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9.wav"/><Relationship Id="rId7" Type="http://schemas.openxmlformats.org/officeDocument/2006/relationships/oleObject" Target="../embeddings/oleObject2.bin"/><Relationship Id="rId2" Type="http://schemas.microsoft.com/office/2007/relationships/media" Target="../media/media9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11" Type="http://schemas.openxmlformats.org/officeDocument/2006/relationships/image" Target="../media/image1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Vacuum Pumping 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 smtClean="0"/>
              <a:t>Gas removal </a:t>
            </a:r>
          </a:p>
          <a:p>
            <a:r>
              <a:rPr lang="en-CA" dirty="0" smtClean="0"/>
              <a:t>Section: Transfer Pumps</a:t>
            </a:r>
            <a:endParaRPr lang="en-CA" dirty="0"/>
          </a:p>
        </p:txBody>
      </p:sp>
      <p:pic>
        <p:nvPicPr>
          <p:cNvPr id="4" name="Vac. Pumps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5736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32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570" y="3545981"/>
            <a:ext cx="4038600" cy="283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07704" y="149000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dirty="0"/>
              <a:t>Roots vacuum pumps, or vacuum boosters, are dry vacuum pumps that are used together with backing pumps in a wide range of applications where large pumping speeds are required. ... Some roots vacuum / booster pumps are equipped with a by-pass valve.</a:t>
            </a:r>
          </a:p>
        </p:txBody>
      </p:sp>
      <p:sp>
        <p:nvSpPr>
          <p:cNvPr id="2" name="Rectangle 1"/>
          <p:cNvSpPr/>
          <p:nvPr/>
        </p:nvSpPr>
        <p:spPr>
          <a:xfrm>
            <a:off x="2051720" y="842857"/>
            <a:ext cx="51812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dirty="0"/>
              <a:t>Roots vacuum </a:t>
            </a:r>
            <a:r>
              <a:rPr lang="en-CA" sz="2800" dirty="0" smtClean="0"/>
              <a:t>pumps</a:t>
            </a:r>
            <a:r>
              <a:rPr lang="fa-IR" sz="2800" dirty="0" smtClean="0">
                <a:cs typeface="B Nazanin" panose="00000400000000000000" pitchFamily="2" charset="-78"/>
              </a:rPr>
              <a:t>روت پمپ ها </a:t>
            </a:r>
            <a:r>
              <a:rPr lang="fa-IR" sz="2800" dirty="0" smtClean="0"/>
              <a:t>    </a:t>
            </a:r>
            <a:endParaRPr lang="en-CA" sz="2800" dirty="0"/>
          </a:p>
        </p:txBody>
      </p:sp>
      <p:pic>
        <p:nvPicPr>
          <p:cNvPr id="3" name="Roots vacuum pump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4328" y="1844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73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5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49883" y="1268760"/>
            <a:ext cx="837058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The ultimate pressure achievable by the pump is limited by back-leakage through the Duo seal and by the outgassing of the lubricating oil. The outlet pressure can be as high as 1000 mbar (750 </a:t>
            </a:r>
            <a:r>
              <a:rPr lang="en-CA" sz="1600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Torr</a:t>
            </a:r>
            <a:r>
              <a:rPr lang="en-CA" sz="16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) and the inlet as low as .01 mbar (0.0075 </a:t>
            </a:r>
            <a:r>
              <a:rPr lang="en-CA" sz="1600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Torr</a:t>
            </a:r>
            <a:r>
              <a:rPr lang="en-CA" sz="16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), which means the pressure differential across the oil-filled seal is roughly 100,000:1 (1000:0.01). At pressure differentials greater than this, back-leakage across the seal will occur, which represents one of the limiting factors in the ultimate vacuum achieved by rotary vane pumps.</a:t>
            </a:r>
          </a:p>
          <a:p>
            <a:endParaRPr lang="en-CA" sz="1600" dirty="0" smtClean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CA" b="1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There are four stages of operation in a typical rotary vane pump .</a:t>
            </a:r>
          </a:p>
          <a:p>
            <a:endParaRPr lang="en-CA" b="1" dirty="0" smtClean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CA" sz="1600" b="1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Induction</a:t>
            </a:r>
            <a:r>
              <a:rPr lang="en-CA" sz="16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. The first 180° rotation of the rotor induces the gas into the pumping chamber. The volume occupied by the gas increases due to the crescent-shaped space created by the offset-mounted rotor. The gas pressure decreases in proportion to the increase in its volume (Boyle’s law). This draws the gas into the pump and generates the required vacuum.</a:t>
            </a:r>
          </a:p>
          <a:p>
            <a:r>
              <a:rPr lang="en-CA" sz="1600" b="1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Isolation</a:t>
            </a:r>
            <a:r>
              <a:rPr lang="en-CA" sz="16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. The uppermost vane passes the inlet port, sealing it off from the gas being pumped.</a:t>
            </a:r>
          </a:p>
          <a:p>
            <a:r>
              <a:rPr lang="en-CA" sz="1600" b="1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Compression. </a:t>
            </a:r>
            <a:r>
              <a:rPr lang="en-CA" sz="16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Further rotation compresses and heats the gas ahead of the lowermost vane, reducing its volume due to the decreasing space between the rotor and stator.</a:t>
            </a:r>
          </a:p>
          <a:p>
            <a:r>
              <a:rPr lang="en-CA" sz="1600" b="1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Exhaust.</a:t>
            </a:r>
            <a:r>
              <a:rPr lang="en-CA" sz="16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 As the lowermost vane continues its rotation, the pressure in front of it increases sufficiently to force the exhaust valve open, discharging the gas at a pressure slightly above atmospheric.</a:t>
            </a:r>
            <a:endParaRPr lang="en-CA" sz="16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76009" y="531267"/>
            <a:ext cx="4918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Rotary </a:t>
            </a:r>
            <a:r>
              <a:rPr lang="en-CA" sz="28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vane </a:t>
            </a:r>
            <a:r>
              <a:rPr lang="en-CA" sz="28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pumps</a:t>
            </a:r>
            <a:r>
              <a:rPr lang="fa-IR" sz="2800" dirty="0" smtClean="0">
                <a:latin typeface="Times New Roman" panose="02020503050405090304" pitchFamily="18" charset="0"/>
                <a:cs typeface="B Nazanin" panose="00000400000000000000" pitchFamily="2" charset="-78"/>
              </a:rPr>
              <a:t>پمپ های روتاری </a:t>
            </a:r>
            <a:endParaRPr lang="en-CA" sz="2800" dirty="0">
              <a:latin typeface="Times New Roman" panose="02020503050405090304" pitchFamily="18" charset="0"/>
              <a:cs typeface="B Nazanin" panose="00000400000000000000" pitchFamily="2" charset="-78"/>
            </a:endParaRPr>
          </a:p>
        </p:txBody>
      </p:sp>
      <p:pic>
        <p:nvPicPr>
          <p:cNvPr id="2" name="پمپ روتار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4328" y="1832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32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>
                <a:cs typeface="B Nazanin" panose="00000400000000000000" pitchFamily="2" charset="-78"/>
              </a:rPr>
              <a:t>Working </a:t>
            </a:r>
            <a:r>
              <a:rPr lang="en-CA" dirty="0" smtClean="0">
                <a:cs typeface="B Nazanin" panose="00000400000000000000" pitchFamily="2" charset="-78"/>
              </a:rPr>
              <a:t>principles    </a:t>
            </a:r>
            <a:r>
              <a:rPr lang="fa-IR" dirty="0" smtClean="0">
                <a:cs typeface="B Nazanin" panose="00000400000000000000" pitchFamily="2" charset="-78"/>
              </a:rPr>
              <a:t>اصول عملکرد</a:t>
            </a:r>
            <a:r>
              <a:rPr lang="en-CA" dirty="0" smtClean="0">
                <a:cs typeface="B Nazanin" panose="00000400000000000000" pitchFamily="2" charset="-78"/>
              </a:rPr>
              <a:t>   </a:t>
            </a:r>
            <a:endParaRPr lang="en-CA" dirty="0">
              <a:cs typeface="B Nazanin" panose="00000400000000000000" pitchFamily="2" charset="-7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2204864"/>
            <a:ext cx="657225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روتاری پمپ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5453" y="14127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56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8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5364" name="Picture 4" descr="Rough pu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67" y="196850"/>
            <a:ext cx="7924800" cy="666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982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How does one achieve vacuum?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Pumping – Two types</a:t>
            </a:r>
          </a:p>
          <a:p>
            <a:pPr lvl="1" eaLnBrk="1" hangingPunct="1"/>
            <a:r>
              <a:rPr lang="en-US" altLang="en-US" smtClean="0"/>
              <a:t>Transfer – relies on moving molecules from low to high pressure regions</a:t>
            </a:r>
          </a:p>
          <a:p>
            <a:pPr lvl="1" eaLnBrk="1" hangingPunct="1"/>
            <a:endParaRPr lang="en-US" altLang="en-US" smtClean="0"/>
          </a:p>
          <a:p>
            <a:pPr lvl="1" eaLnBrk="1" hangingPunct="1"/>
            <a:r>
              <a:rPr lang="en-US" altLang="en-US" smtClean="0"/>
              <a:t>Trapping – makes use of chemistry to trap or bury gas particles</a:t>
            </a:r>
          </a:p>
        </p:txBody>
      </p:sp>
      <p:pic>
        <p:nvPicPr>
          <p:cNvPr id="2" name="Vac. Pumps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6245" y="55422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3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3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-dumour-CERN-2017-Fundamental Vacuum-1_Page_5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8"/>
            <a:ext cx="9144000" cy="6829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1B780-C9C5-4A4D-AF68-03FB124CAC2E}" type="slidenum">
              <a:rPr lang="en-CA" smtClean="0"/>
              <a:t>3</a:t>
            </a:fld>
            <a:endParaRPr lang="en-CA"/>
          </a:p>
        </p:txBody>
      </p:sp>
      <p:pic>
        <p:nvPicPr>
          <p:cNvPr id="4" name="Vac. Pumps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616" y="1340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13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733515" y="1700808"/>
            <a:ext cx="7372755" cy="4659620"/>
            <a:chOff x="1006663" y="1794349"/>
            <a:chExt cx="7245998" cy="4998128"/>
          </a:xfrm>
        </p:grpSpPr>
        <p:pic>
          <p:nvPicPr>
            <p:cNvPr id="6146" name="Picture 2" descr="Overview of vacuum pump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663" y="1794349"/>
              <a:ext cx="7245998" cy="4998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e 1"/>
            <p:cNvSpPr/>
            <p:nvPr/>
          </p:nvSpPr>
          <p:spPr>
            <a:xfrm>
              <a:off x="1359807" y="5077145"/>
              <a:ext cx="648072" cy="314645"/>
            </a:xfrm>
            <a:prstGeom prst="ellipse">
              <a:avLst/>
            </a:prstGeom>
            <a:noFill/>
            <a:ln w="3810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Ovale 6"/>
            <p:cNvSpPr/>
            <p:nvPr/>
          </p:nvSpPr>
          <p:spPr>
            <a:xfrm>
              <a:off x="5364088" y="5938309"/>
              <a:ext cx="648072" cy="286041"/>
            </a:xfrm>
            <a:prstGeom prst="ellipse">
              <a:avLst/>
            </a:prstGeom>
            <a:noFill/>
            <a:ln w="3810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Ovale 8"/>
            <p:cNvSpPr/>
            <p:nvPr/>
          </p:nvSpPr>
          <p:spPr>
            <a:xfrm>
              <a:off x="4362214" y="4653136"/>
              <a:ext cx="648072" cy="360041"/>
            </a:xfrm>
            <a:prstGeom prst="ellipse">
              <a:avLst/>
            </a:prstGeom>
            <a:noFill/>
            <a:ln w="3810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Ovale 11"/>
            <p:cNvSpPr/>
            <p:nvPr/>
          </p:nvSpPr>
          <p:spPr>
            <a:xfrm>
              <a:off x="7380312" y="5951271"/>
              <a:ext cx="648072" cy="286041"/>
            </a:xfrm>
            <a:prstGeom prst="ellipse">
              <a:avLst/>
            </a:prstGeom>
            <a:noFill/>
            <a:ln w="3810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Ovale 12"/>
            <p:cNvSpPr/>
            <p:nvPr/>
          </p:nvSpPr>
          <p:spPr>
            <a:xfrm>
              <a:off x="3315461" y="4653137"/>
              <a:ext cx="712879" cy="360040"/>
            </a:xfrm>
            <a:prstGeom prst="ellipse">
              <a:avLst/>
            </a:prstGeom>
            <a:noFill/>
            <a:ln w="3810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Ovale 13"/>
            <p:cNvSpPr/>
            <p:nvPr/>
          </p:nvSpPr>
          <p:spPr>
            <a:xfrm>
              <a:off x="6304153" y="3759005"/>
              <a:ext cx="784167" cy="346110"/>
            </a:xfrm>
            <a:prstGeom prst="ellipse">
              <a:avLst/>
            </a:prstGeom>
            <a:noFill/>
            <a:ln w="3810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/>
            <p:cNvSpPr/>
            <p:nvPr/>
          </p:nvSpPr>
          <p:spPr>
            <a:xfrm>
              <a:off x="7297352" y="4274332"/>
              <a:ext cx="792088" cy="292279"/>
            </a:xfrm>
            <a:prstGeom prst="ellipse">
              <a:avLst/>
            </a:prstGeom>
            <a:noFill/>
            <a:ln w="3810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6" name="Rettangolo 15"/>
          <p:cNvSpPr/>
          <p:nvPr/>
        </p:nvSpPr>
        <p:spPr>
          <a:xfrm>
            <a:off x="2276799" y="980728"/>
            <a:ext cx="44101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Overview</a:t>
            </a: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of </a:t>
            </a:r>
            <a:r>
              <a:rPr lang="it-IT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vacuum</a:t>
            </a: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it-IT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pumps</a:t>
            </a:r>
            <a:endParaRPr lang="it-IT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432243" y="-243408"/>
            <a:ext cx="4336444" cy="10452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it-IT" sz="3600" b="1" i="1" dirty="0" err="1">
                <a:latin typeface="Candara" panose="020E0502030303020204" pitchFamily="34" charset="0"/>
              </a:rPr>
              <a:t>Pumping</a:t>
            </a:r>
            <a:r>
              <a:rPr lang="it-IT" sz="3600" b="1" i="1" dirty="0">
                <a:latin typeface="Candara" panose="020E0502030303020204" pitchFamily="34" charset="0"/>
              </a:rPr>
              <a:t> Technology</a:t>
            </a:r>
          </a:p>
        </p:txBody>
      </p:sp>
      <p:pic>
        <p:nvPicPr>
          <p:cNvPr id="4" name="Vac. Pumps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567" y="4970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8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-dumour-CERN-2017-Fundamental Vacuum-1_Page_53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8"/>
            <a:ext cx="9144000" cy="6829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1B780-C9C5-4A4D-AF68-03FB124CAC2E}" type="slidenum">
              <a:rPr lang="en-CA" smtClean="0"/>
              <a:t>5</a:t>
            </a:fld>
            <a:endParaRPr lang="en-CA"/>
          </a:p>
        </p:txBody>
      </p:sp>
      <p:pic>
        <p:nvPicPr>
          <p:cNvPr id="4" name="Vac. Pumps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5656" y="1340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29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5"/>
          <p:cNvSpPr>
            <a:spLocks noChangeArrowheads="1"/>
          </p:cNvSpPr>
          <p:nvPr/>
        </p:nvSpPr>
        <p:spPr bwMode="auto">
          <a:xfrm>
            <a:off x="468313" y="785813"/>
            <a:ext cx="32035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altLang="en-US" sz="2800" b="1">
                <a:solidFill>
                  <a:srgbClr val="0000FF"/>
                </a:solidFill>
              </a:rPr>
              <a:t>Levels of vacuum</a:t>
            </a:r>
            <a:endParaRPr lang="en-CA" altLang="en-US" sz="2400">
              <a:solidFill>
                <a:srgbClr val="FF0066"/>
              </a:solidFill>
            </a:endParaRPr>
          </a:p>
        </p:txBody>
      </p:sp>
      <p:pic>
        <p:nvPicPr>
          <p:cNvPr id="114691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5467350" y="1885950"/>
            <a:ext cx="3455988" cy="2941638"/>
          </a:xfrm>
          <a:noFill/>
        </p:spPr>
      </p:pic>
      <p:sp>
        <p:nvSpPr>
          <p:cNvPr id="114692" name="Rectangle 9"/>
          <p:cNvSpPr>
            <a:spLocks noChangeArrowheads="1"/>
          </p:cNvSpPr>
          <p:nvPr/>
        </p:nvSpPr>
        <p:spPr bwMode="auto">
          <a:xfrm>
            <a:off x="395288" y="1700213"/>
            <a:ext cx="5472112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fa-IR" altLang="en-US" sz="1600" dirty="0"/>
              <a:t> </a:t>
            </a:r>
            <a:r>
              <a:rPr lang="en-CA" altLang="en-US" sz="1600" dirty="0"/>
              <a:t>Rough vacuum</a:t>
            </a:r>
          </a:p>
          <a:p>
            <a:pPr eaLnBrk="1" hangingPunct="1"/>
            <a:r>
              <a:rPr lang="fa-IR" altLang="en-US" sz="1600" dirty="0"/>
              <a:t>	</a:t>
            </a:r>
            <a:r>
              <a:rPr lang="en-CA" altLang="en-US" sz="1600" dirty="0"/>
              <a:t>– 10</a:t>
            </a:r>
            <a:r>
              <a:rPr lang="en-CA" altLang="en-US" sz="1600" baseline="30000" dirty="0"/>
              <a:t>-2</a:t>
            </a:r>
            <a:r>
              <a:rPr lang="en-CA" altLang="en-US" sz="1600" dirty="0"/>
              <a:t> </a:t>
            </a:r>
            <a:r>
              <a:rPr lang="en-CA" altLang="en-US" sz="1600" dirty="0" err="1"/>
              <a:t>mBar</a:t>
            </a:r>
            <a:r>
              <a:rPr lang="en-CA" altLang="en-US" sz="1600" dirty="0"/>
              <a:t>-&gt;1Atm</a:t>
            </a:r>
          </a:p>
          <a:p>
            <a:pPr eaLnBrk="1" hangingPunct="1"/>
            <a:r>
              <a:rPr lang="fa-IR" altLang="en-US" sz="1600" dirty="0"/>
              <a:t>	</a:t>
            </a:r>
            <a:r>
              <a:rPr lang="en-CA" altLang="en-US" sz="1600" dirty="0"/>
              <a:t>– a simple single or double stage rotary pump.</a:t>
            </a:r>
          </a:p>
          <a:p>
            <a:pPr eaLnBrk="1" hangingPunct="1"/>
            <a:r>
              <a:rPr lang="en-CA" altLang="en-US" sz="1600" dirty="0"/>
              <a:t>• High vacuum</a:t>
            </a:r>
          </a:p>
          <a:p>
            <a:pPr eaLnBrk="1" hangingPunct="1"/>
            <a:r>
              <a:rPr lang="fa-IR" altLang="en-US" sz="1600" dirty="0"/>
              <a:t>	</a:t>
            </a:r>
            <a:r>
              <a:rPr lang="en-CA" altLang="en-US" sz="1600" dirty="0"/>
              <a:t>– 10</a:t>
            </a:r>
            <a:r>
              <a:rPr lang="en-CA" altLang="en-US" sz="1600" baseline="30000" dirty="0"/>
              <a:t>-6</a:t>
            </a:r>
            <a:r>
              <a:rPr lang="en-CA" altLang="en-US" sz="1600" dirty="0"/>
              <a:t> </a:t>
            </a:r>
            <a:r>
              <a:rPr lang="en-CA" altLang="en-US" sz="1600" dirty="0" err="1"/>
              <a:t>mBar</a:t>
            </a:r>
            <a:r>
              <a:rPr lang="en-CA" altLang="en-US" sz="1600" dirty="0"/>
              <a:t>-&gt;10</a:t>
            </a:r>
            <a:r>
              <a:rPr lang="en-CA" altLang="en-US" sz="1600" baseline="30000" dirty="0"/>
              <a:t>-2</a:t>
            </a:r>
            <a:r>
              <a:rPr lang="en-CA" altLang="en-US" sz="1600" dirty="0"/>
              <a:t> </a:t>
            </a:r>
            <a:r>
              <a:rPr lang="en-CA" altLang="en-US" sz="1600" dirty="0" err="1"/>
              <a:t>mBar</a:t>
            </a:r>
            <a:endParaRPr lang="en-CA" altLang="en-US" sz="1600" dirty="0"/>
          </a:p>
          <a:p>
            <a:pPr eaLnBrk="1" hangingPunct="1"/>
            <a:r>
              <a:rPr lang="fa-IR" altLang="en-US" sz="1600" dirty="0"/>
              <a:t>	</a:t>
            </a:r>
            <a:r>
              <a:rPr lang="en-CA" altLang="en-US" sz="1600" dirty="0"/>
              <a:t>– Require a compound pumping system with a</a:t>
            </a:r>
          </a:p>
          <a:p>
            <a:pPr eaLnBrk="1" hangingPunct="1"/>
            <a:r>
              <a:rPr lang="fa-IR" altLang="en-US" sz="1600" dirty="0"/>
              <a:t>	</a:t>
            </a:r>
            <a:r>
              <a:rPr lang="en-CA" altLang="en-US" sz="1600" dirty="0"/>
              <a:t>high vacuum pump backed by a rotary pump.</a:t>
            </a:r>
          </a:p>
          <a:p>
            <a:pPr eaLnBrk="1" hangingPunct="1"/>
            <a:r>
              <a:rPr lang="fa-IR" altLang="en-US" sz="1600" dirty="0"/>
              <a:t>	</a:t>
            </a:r>
            <a:r>
              <a:rPr lang="en-CA" altLang="en-US" sz="1600" dirty="0"/>
              <a:t>– Sealing system on chambers etc. usually</a:t>
            </a:r>
          </a:p>
          <a:p>
            <a:pPr eaLnBrk="1" hangingPunct="1"/>
            <a:r>
              <a:rPr lang="fa-IR" altLang="en-US" sz="1600" dirty="0"/>
              <a:t>	</a:t>
            </a:r>
            <a:r>
              <a:rPr lang="en-CA" altLang="en-US" sz="1600" dirty="0"/>
              <a:t>rubber or </a:t>
            </a:r>
            <a:r>
              <a:rPr lang="en-CA" altLang="en-US" sz="1600" dirty="0" err="1"/>
              <a:t>viscoelastomer</a:t>
            </a:r>
            <a:r>
              <a:rPr lang="en-CA" altLang="en-US" sz="1600" dirty="0"/>
              <a:t> (</a:t>
            </a:r>
            <a:r>
              <a:rPr lang="en-CA" altLang="en-US" sz="1600" dirty="0" err="1"/>
              <a:t>viton</a:t>
            </a:r>
            <a:r>
              <a:rPr lang="en-CA" altLang="en-US" sz="1600" dirty="0"/>
              <a:t>) </a:t>
            </a:r>
            <a:r>
              <a:rPr lang="en-CA" altLang="en-US" sz="1600" dirty="0" err="1"/>
              <a:t>o-rings</a:t>
            </a:r>
            <a:r>
              <a:rPr lang="en-CA" altLang="en-US" sz="1600" dirty="0"/>
              <a:t>.</a:t>
            </a:r>
          </a:p>
          <a:p>
            <a:pPr eaLnBrk="1" hangingPunct="1"/>
            <a:r>
              <a:rPr lang="en-CA" altLang="en-US" sz="1600" b="1" dirty="0"/>
              <a:t>• UHV etc.</a:t>
            </a:r>
          </a:p>
          <a:p>
            <a:pPr eaLnBrk="1" hangingPunct="1"/>
            <a:r>
              <a:rPr lang="fa-IR" altLang="en-US" sz="1600" b="1" dirty="0"/>
              <a:t>	</a:t>
            </a:r>
            <a:r>
              <a:rPr lang="en-CA" altLang="en-US" sz="1600" b="1" dirty="0"/>
              <a:t>– 10</a:t>
            </a:r>
            <a:r>
              <a:rPr lang="en-CA" altLang="en-US" sz="1600" b="1" baseline="30000" dirty="0"/>
              <a:t>-10</a:t>
            </a:r>
            <a:r>
              <a:rPr lang="en-CA" altLang="en-US" sz="1600" b="1" dirty="0"/>
              <a:t> </a:t>
            </a:r>
            <a:r>
              <a:rPr lang="en-CA" altLang="en-US" sz="1600" b="1" dirty="0" err="1"/>
              <a:t>mBar</a:t>
            </a:r>
            <a:r>
              <a:rPr lang="en-CA" altLang="en-US" sz="1600" b="1" dirty="0"/>
              <a:t>-&gt;10</a:t>
            </a:r>
            <a:r>
              <a:rPr lang="en-CA" altLang="en-US" sz="1600" b="1" baseline="30000" dirty="0"/>
              <a:t>-6</a:t>
            </a:r>
            <a:r>
              <a:rPr lang="en-CA" altLang="en-US" sz="1600" b="1" dirty="0"/>
              <a:t> </a:t>
            </a:r>
            <a:r>
              <a:rPr lang="en-CA" altLang="en-US" sz="1600" b="1" dirty="0" err="1"/>
              <a:t>mBar</a:t>
            </a:r>
            <a:endParaRPr lang="en-CA" altLang="en-US" sz="1600" b="1" dirty="0"/>
          </a:p>
          <a:p>
            <a:pPr eaLnBrk="1" hangingPunct="1"/>
            <a:r>
              <a:rPr lang="fa-IR" altLang="en-US" sz="1600" b="1" dirty="0"/>
              <a:t>	</a:t>
            </a:r>
            <a:r>
              <a:rPr lang="en-CA" altLang="en-US" sz="1600" b="1" dirty="0"/>
              <a:t>– Similar pumping schemes to high vacuum</a:t>
            </a:r>
          </a:p>
          <a:p>
            <a:pPr eaLnBrk="1" hangingPunct="1"/>
            <a:r>
              <a:rPr lang="fa-IR" altLang="en-US" sz="1600" b="1" dirty="0"/>
              <a:t>	</a:t>
            </a:r>
            <a:r>
              <a:rPr lang="en-CA" altLang="en-US" sz="1600" b="1" dirty="0"/>
              <a:t>– Requires a </a:t>
            </a:r>
            <a:r>
              <a:rPr lang="en-CA" altLang="en-US" sz="1600" b="1" dirty="0">
                <a:solidFill>
                  <a:srgbClr val="FF0066"/>
                </a:solidFill>
              </a:rPr>
              <a:t>leak-tight</a:t>
            </a:r>
            <a:r>
              <a:rPr lang="en-CA" altLang="en-US" sz="1600" b="1" dirty="0"/>
              <a:t> system with </a:t>
            </a:r>
            <a:r>
              <a:rPr lang="en-CA" altLang="en-US" sz="1600" b="1" dirty="0">
                <a:solidFill>
                  <a:srgbClr val="FF0066"/>
                </a:solidFill>
              </a:rPr>
              <a:t>minimal</a:t>
            </a:r>
          </a:p>
          <a:p>
            <a:pPr eaLnBrk="1" hangingPunct="1"/>
            <a:r>
              <a:rPr lang="fa-IR" altLang="en-US" sz="1600" b="1" dirty="0">
                <a:solidFill>
                  <a:srgbClr val="FF0066"/>
                </a:solidFill>
              </a:rPr>
              <a:t>	</a:t>
            </a:r>
            <a:r>
              <a:rPr lang="en-CA" altLang="en-US" sz="1600" b="1" dirty="0">
                <a:solidFill>
                  <a:srgbClr val="FF0066"/>
                </a:solidFill>
              </a:rPr>
              <a:t>outgassing.</a:t>
            </a:r>
          </a:p>
          <a:p>
            <a:pPr eaLnBrk="1" hangingPunct="1"/>
            <a:r>
              <a:rPr lang="fa-IR" altLang="en-US" sz="1600" b="1" dirty="0"/>
              <a:t>	</a:t>
            </a:r>
            <a:r>
              <a:rPr lang="en-CA" altLang="en-US" sz="1600" b="1" dirty="0"/>
              <a:t>– Can only reach&lt;10</a:t>
            </a:r>
            <a:r>
              <a:rPr lang="en-CA" altLang="en-US" sz="1600" b="1" baseline="30000" dirty="0"/>
              <a:t>-8</a:t>
            </a:r>
            <a:r>
              <a:rPr lang="en-CA" altLang="en-US" sz="1600" b="1" dirty="0"/>
              <a:t> </a:t>
            </a:r>
            <a:r>
              <a:rPr lang="en-CA" altLang="en-US" sz="1600" b="1" dirty="0" err="1"/>
              <a:t>mBar</a:t>
            </a:r>
            <a:r>
              <a:rPr lang="en-CA" altLang="en-US" sz="1600" b="1" dirty="0"/>
              <a:t> after lengthy</a:t>
            </a:r>
          </a:p>
          <a:p>
            <a:pPr eaLnBrk="1" hangingPunct="1"/>
            <a:r>
              <a:rPr lang="fa-IR" altLang="en-US" sz="1600" b="1" dirty="0"/>
              <a:t>	</a:t>
            </a:r>
            <a:r>
              <a:rPr lang="en-CA" altLang="en-US" sz="1600" b="1" dirty="0"/>
              <a:t>pumping and baking</a:t>
            </a:r>
            <a:r>
              <a:rPr lang="en-CA" altLang="en-US" sz="1600" dirty="0"/>
              <a:t>.</a:t>
            </a:r>
          </a:p>
          <a:p>
            <a:pPr eaLnBrk="1" hangingPunct="1"/>
            <a:r>
              <a:rPr lang="fa-IR" altLang="en-US" sz="1600" dirty="0"/>
              <a:t>	</a:t>
            </a:r>
            <a:endParaRPr lang="en-CA" altLang="en-US" sz="1600" dirty="0"/>
          </a:p>
        </p:txBody>
      </p:sp>
      <p:sp>
        <p:nvSpPr>
          <p:cNvPr id="114693" name="Rectangle 10"/>
          <p:cNvSpPr>
            <a:spLocks noChangeArrowheads="1"/>
          </p:cNvSpPr>
          <p:nvPr/>
        </p:nvSpPr>
        <p:spPr bwMode="auto">
          <a:xfrm>
            <a:off x="5580063" y="5229225"/>
            <a:ext cx="3386137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0000FF"/>
                </a:solidFill>
              </a:rPr>
              <a:t>Custom UHV sputter system</a:t>
            </a:r>
            <a:r>
              <a:rPr lang="en-US" altLang="en-US" sz="1800"/>
              <a:t>.</a:t>
            </a:r>
          </a:p>
          <a:p>
            <a:pPr eaLnBrk="1" hangingPunct="1"/>
            <a:r>
              <a:rPr lang="en-US" altLang="en-US" sz="1800"/>
              <a:t>• All-metal seals</a:t>
            </a:r>
          </a:p>
          <a:p>
            <a:pPr eaLnBrk="1" hangingPunct="1"/>
            <a:r>
              <a:rPr lang="en-US" altLang="en-US" sz="1800"/>
              <a:t>• 12-25 hour pump-down</a:t>
            </a:r>
          </a:p>
          <a:p>
            <a:pPr eaLnBrk="1" hangingPunct="1"/>
            <a:r>
              <a:rPr lang="en-US" altLang="en-US" sz="1800"/>
              <a:t>• Load-lock</a:t>
            </a:r>
          </a:p>
        </p:txBody>
      </p:sp>
      <p:pic>
        <p:nvPicPr>
          <p:cNvPr id="2" name="Vac. Pumps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16016" y="690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82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133600"/>
            <a:ext cx="7920037" cy="39925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CA" altLang="en-US" sz="2000" smtClean="0"/>
              <a:t>• The selection of pump type and capacity depends on the system</a:t>
            </a:r>
            <a:r>
              <a:rPr lang="fa-IR" altLang="en-US" sz="2000" smtClean="0"/>
              <a:t>  </a:t>
            </a:r>
            <a:endParaRPr lang="en-CA" altLang="en-US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a-IR" altLang="en-US" sz="2000" smtClean="0"/>
              <a:t>      </a:t>
            </a:r>
            <a:r>
              <a:rPr lang="en-CA" altLang="en-US" sz="2000" smtClean="0"/>
              <a:t>requirements and the available budget.</a:t>
            </a:r>
            <a:endParaRPr lang="fa-IR" altLang="en-US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CA" altLang="en-US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CA" altLang="en-US" sz="2000" smtClean="0"/>
              <a:t>• The </a:t>
            </a:r>
            <a:r>
              <a:rPr lang="en-CA" altLang="en-US" sz="2000" smtClean="0">
                <a:solidFill>
                  <a:srgbClr val="FF0066"/>
                </a:solidFill>
              </a:rPr>
              <a:t>pumping speed</a:t>
            </a:r>
            <a:r>
              <a:rPr lang="en-CA" altLang="en-US" sz="2000" smtClean="0"/>
              <a:t>, </a:t>
            </a:r>
            <a:r>
              <a:rPr lang="en-CA" altLang="en-US" sz="2000" smtClean="0">
                <a:solidFill>
                  <a:srgbClr val="FF0066"/>
                </a:solidFill>
              </a:rPr>
              <a:t>S</a:t>
            </a:r>
            <a:r>
              <a:rPr lang="en-CA" altLang="en-US" sz="2000" smtClean="0"/>
              <a:t>, is the volumetric flow through the pump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a-IR" altLang="en-US" sz="2000" smtClean="0"/>
              <a:t>     </a:t>
            </a:r>
            <a:r>
              <a:rPr lang="en-CA" altLang="en-US" sz="2000" smtClean="0"/>
              <a:t>intake port: S= dV/ dt. (Units- L/s, m</a:t>
            </a:r>
            <a:r>
              <a:rPr lang="en-CA" altLang="en-US" sz="2000" baseline="30000" smtClean="0"/>
              <a:t>3</a:t>
            </a:r>
            <a:r>
              <a:rPr lang="en-CA" altLang="en-US" sz="2000" smtClean="0"/>
              <a:t>/h, cm</a:t>
            </a:r>
            <a:r>
              <a:rPr lang="en-CA" altLang="en-US" sz="2000" baseline="30000" smtClean="0"/>
              <a:t>3</a:t>
            </a:r>
            <a:r>
              <a:rPr lang="en-CA" altLang="en-US" sz="2000" smtClean="0"/>
              <a:t>/s).</a:t>
            </a:r>
            <a:endParaRPr lang="fa-IR" altLang="en-US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CA" altLang="en-US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CA" altLang="en-US" sz="2000" smtClean="0"/>
              <a:t>• A vacuum pump is characterised by its throughput, Q, as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a-IR" altLang="en-US" sz="2000" smtClean="0"/>
              <a:t>     </a:t>
            </a:r>
            <a:r>
              <a:rPr lang="en-CA" altLang="en-US" sz="2000" smtClean="0"/>
              <a:t>product of the </a:t>
            </a:r>
            <a:r>
              <a:rPr lang="en-CA" altLang="en-US" sz="2000" smtClean="0">
                <a:solidFill>
                  <a:srgbClr val="FF0066"/>
                </a:solidFill>
              </a:rPr>
              <a:t>S</a:t>
            </a:r>
            <a:r>
              <a:rPr lang="en-CA" altLang="en-US" sz="2000" smtClean="0"/>
              <a:t> and the </a:t>
            </a:r>
            <a:r>
              <a:rPr lang="en-CA" altLang="en-US" sz="2000" smtClean="0">
                <a:solidFill>
                  <a:srgbClr val="FF0066"/>
                </a:solidFill>
              </a:rPr>
              <a:t>inlet pressure</a:t>
            </a:r>
            <a:r>
              <a:rPr lang="en-CA" altLang="en-US" sz="2000" smtClean="0"/>
              <a:t> of the pump, P:</a:t>
            </a:r>
            <a:endParaRPr lang="fa-IR" altLang="en-US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CA" altLang="en-US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a-IR" altLang="en-US" sz="2000" smtClean="0"/>
              <a:t>                             </a:t>
            </a:r>
            <a:r>
              <a:rPr lang="en-CA" altLang="en-US" sz="2000" smtClean="0"/>
              <a:t>Q = S P </a:t>
            </a:r>
            <a:r>
              <a:rPr lang="fa-IR" altLang="en-US" sz="2000" smtClean="0"/>
              <a:t>                      </a:t>
            </a:r>
            <a:r>
              <a:rPr lang="en-CA" altLang="en-US" sz="2000" smtClean="0"/>
              <a:t>(1)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CA" altLang="en-US" sz="2000" smtClean="0"/>
              <a:t>• Throughput=pumping capacity= quantity of gas moved by the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a-IR" altLang="en-US" sz="2000" smtClean="0"/>
              <a:t>     </a:t>
            </a:r>
            <a:r>
              <a:rPr lang="en-CA" altLang="en-US" sz="2000" smtClean="0"/>
              <a:t>pump over a unit of time (Units - mbar⋅L/s)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CA" altLang="en-US" sz="1000" smtClean="0"/>
          </a:p>
        </p:txBody>
      </p:sp>
      <p:sp>
        <p:nvSpPr>
          <p:cNvPr id="115715" name="Rectangle 5"/>
          <p:cNvSpPr>
            <a:spLocks noChangeArrowheads="1"/>
          </p:cNvSpPr>
          <p:nvPr/>
        </p:nvSpPr>
        <p:spPr bwMode="auto">
          <a:xfrm>
            <a:off x="179388" y="6524625"/>
            <a:ext cx="34734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b="1" i="1">
                <a:solidFill>
                  <a:srgbClr val="000099"/>
                </a:solidFill>
              </a:rPr>
              <a:t>Material and Energy Research Centre (MERC)</a:t>
            </a:r>
            <a:endParaRPr lang="en-US" altLang="en-US" b="1" i="1">
              <a:solidFill>
                <a:srgbClr val="000099"/>
              </a:solidFill>
            </a:endParaRPr>
          </a:p>
        </p:txBody>
      </p:sp>
      <p:sp>
        <p:nvSpPr>
          <p:cNvPr id="115716" name="Rectangle 6"/>
          <p:cNvSpPr>
            <a:spLocks noChangeArrowheads="1"/>
          </p:cNvSpPr>
          <p:nvPr/>
        </p:nvSpPr>
        <p:spPr bwMode="auto">
          <a:xfrm>
            <a:off x="611188" y="908050"/>
            <a:ext cx="68373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altLang="en-US" sz="2400">
                <a:solidFill>
                  <a:srgbClr val="0000FF"/>
                </a:solidFill>
              </a:rPr>
              <a:t>Pumping systems</a:t>
            </a:r>
            <a:r>
              <a:rPr lang="fa-IR" altLang="en-US" sz="2400">
                <a:solidFill>
                  <a:srgbClr val="FF0066"/>
                </a:solidFill>
              </a:rPr>
              <a:t>_________________________</a:t>
            </a:r>
            <a:endParaRPr lang="en-CA" altLang="en-US" sz="2400">
              <a:solidFill>
                <a:srgbClr val="FF0066"/>
              </a:solidFill>
            </a:endParaRPr>
          </a:p>
        </p:txBody>
      </p:sp>
      <p:pic>
        <p:nvPicPr>
          <p:cNvPr id="2" name="Vac. Pumps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6296" y="1136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4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9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3747" y="1417436"/>
            <a:ext cx="8291264" cy="1584325"/>
          </a:xfrm>
        </p:spPr>
        <p:txBody>
          <a:bodyPr/>
          <a:lstStyle/>
          <a:p>
            <a:pPr algn="r" eaLnBrk="1" hangingPunct="1">
              <a:buFontTx/>
              <a:buNone/>
            </a:pPr>
            <a:r>
              <a:rPr lang="en-CA" altLang="en-US" sz="1400" dirty="0" smtClean="0"/>
              <a:t>• </a:t>
            </a:r>
            <a:r>
              <a:rPr lang="fa-IR" altLang="en-US" sz="2000" dirty="0" smtClean="0">
                <a:cs typeface="B Nazanin" panose="00000400000000000000" pitchFamily="2" charset="-78"/>
              </a:rPr>
              <a:t>پمپ های ساده ای هستند که دارای نسبت فشردگی کمی می باشند</a:t>
            </a:r>
            <a:endParaRPr lang="en-CA" altLang="en-US" sz="2000" dirty="0" smtClean="0">
              <a:cs typeface="B Nazanin" panose="00000400000000000000" pitchFamily="2" charset="-78"/>
            </a:endParaRPr>
          </a:p>
          <a:p>
            <a:pPr algn="r" eaLnBrk="1" hangingPunct="1">
              <a:buFontTx/>
              <a:buNone/>
            </a:pPr>
            <a:r>
              <a:rPr lang="fa-IR" altLang="en-US" sz="2000" dirty="0" smtClean="0">
                <a:cs typeface="B Nazanin" panose="00000400000000000000" pitchFamily="2" charset="-78"/>
              </a:rPr>
              <a:t>از مشخصات بارز آن ها اینست که بدون روغن و عاری از هر گونه آلایندگی می باشند.</a:t>
            </a:r>
            <a:endParaRPr lang="en-CA" altLang="en-US" sz="1400" dirty="0" smtClean="0">
              <a:cs typeface="B Nazanin" panose="00000400000000000000" pitchFamily="2" charset="-78"/>
            </a:endParaRPr>
          </a:p>
        </p:txBody>
      </p:sp>
      <p:sp>
        <p:nvSpPr>
          <p:cNvPr id="116741" name="Rectangle 6"/>
          <p:cNvSpPr>
            <a:spLocks noChangeArrowheads="1"/>
          </p:cNvSpPr>
          <p:nvPr/>
        </p:nvSpPr>
        <p:spPr bwMode="auto">
          <a:xfrm>
            <a:off x="2051720" y="908049"/>
            <a:ext cx="527099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altLang="en-US" sz="2400" dirty="0">
                <a:solidFill>
                  <a:srgbClr val="0000FF"/>
                </a:solidFill>
              </a:rPr>
              <a:t>Diaphragm </a:t>
            </a:r>
            <a:r>
              <a:rPr lang="en-CA" altLang="en-US" sz="2400" dirty="0" smtClean="0">
                <a:solidFill>
                  <a:srgbClr val="0000FF"/>
                </a:solidFill>
              </a:rPr>
              <a:t>pumps</a:t>
            </a:r>
            <a:r>
              <a:rPr lang="fa-IR" altLang="en-US" sz="2400" dirty="0" smtClean="0">
                <a:solidFill>
                  <a:srgbClr val="FF0066"/>
                </a:solidFill>
                <a:cs typeface="B Nazanin" panose="00000400000000000000" pitchFamily="2" charset="-78"/>
              </a:rPr>
              <a:t>پمپهای دیافراگمی</a:t>
            </a:r>
            <a:r>
              <a:rPr lang="fa-IR" altLang="en-US" sz="2400" dirty="0" smtClean="0">
                <a:solidFill>
                  <a:srgbClr val="FF0066"/>
                </a:solidFill>
              </a:rPr>
              <a:t>____</a:t>
            </a:r>
            <a:endParaRPr lang="en-CA" altLang="en-US" sz="2400" dirty="0">
              <a:solidFill>
                <a:srgbClr val="FF0066"/>
              </a:solidFill>
            </a:endParaRPr>
          </a:p>
        </p:txBody>
      </p:sp>
      <p:pic>
        <p:nvPicPr>
          <p:cNvPr id="116742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526058" y="2553961"/>
            <a:ext cx="3429000" cy="3402012"/>
          </a:xfrm>
          <a:noFill/>
        </p:spPr>
      </p:pic>
      <p:sp>
        <p:nvSpPr>
          <p:cNvPr id="116743" name="Rectangle 9"/>
          <p:cNvSpPr>
            <a:spLocks noChangeArrowheads="1"/>
          </p:cNvSpPr>
          <p:nvPr/>
        </p:nvSpPr>
        <p:spPr bwMode="auto">
          <a:xfrm>
            <a:off x="1192324" y="6093296"/>
            <a:ext cx="25193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800" b="1" dirty="0" err="1"/>
              <a:t>Fluoro</a:t>
            </a:r>
            <a:r>
              <a:rPr lang="en-US" altLang="en-US" sz="1800" b="1" dirty="0"/>
              <a:t> Mechanic Co.,</a:t>
            </a:r>
          </a:p>
          <a:p>
            <a:pPr eaLnBrk="1" hangingPunct="1"/>
            <a:r>
              <a:rPr lang="en-US" altLang="en-US" sz="1800" b="1" dirty="0"/>
              <a:t>Ltd. (Japan)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068960"/>
            <a:ext cx="4130095" cy="2372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Vac. Pumps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568" y="11388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3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6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18686" y="29966"/>
            <a:ext cx="5544616" cy="74270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dirty="0" smtClean="0"/>
              <a:t>Mechanical pump designs</a:t>
            </a:r>
          </a:p>
        </p:txBody>
      </p:sp>
      <p:graphicFrame>
        <p:nvGraphicFramePr>
          <p:cNvPr id="5123" name="Object 3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14968892"/>
              </p:ext>
            </p:extLst>
          </p:nvPr>
        </p:nvGraphicFramePr>
        <p:xfrm>
          <a:off x="4499992" y="1664291"/>
          <a:ext cx="2562225" cy="209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Bitmap Image" r:id="rId5" imgW="1419048" imgH="1162212" progId="Paint.Picture">
                  <p:embed/>
                </p:oleObj>
              </mc:Choice>
              <mc:Fallback>
                <p:oleObj name="Bitmap Image" r:id="rId5" imgW="1419048" imgH="116221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9992" y="1664291"/>
                        <a:ext cx="2562225" cy="209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8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298616944"/>
              </p:ext>
            </p:extLst>
          </p:nvPr>
        </p:nvGraphicFramePr>
        <p:xfrm>
          <a:off x="1115616" y="3873082"/>
          <a:ext cx="2060575" cy="296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Bitmap Image" r:id="rId7" imgW="1504762" imgH="2161905" progId="Paint.Picture">
                  <p:embed/>
                </p:oleObj>
              </mc:Choice>
              <mc:Fallback>
                <p:oleObj name="Bitmap Image" r:id="rId7" imgW="1504762" imgH="216190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3873082"/>
                        <a:ext cx="2060575" cy="2960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5" name="Picture 10" descr="Roots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5659" y="1199100"/>
            <a:ext cx="2136775" cy="220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6" name="Text Box 12"/>
          <p:cNvSpPr txBox="1">
            <a:spLocks noChangeArrowheads="1"/>
          </p:cNvSpPr>
          <p:nvPr/>
        </p:nvSpPr>
        <p:spPr bwMode="auto">
          <a:xfrm>
            <a:off x="4870084" y="1157412"/>
            <a:ext cx="1555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Rotary Piston</a:t>
            </a:r>
          </a:p>
        </p:txBody>
      </p:sp>
      <p:sp>
        <p:nvSpPr>
          <p:cNvPr id="5127" name="Text Box 13"/>
          <p:cNvSpPr txBox="1">
            <a:spLocks noChangeArrowheads="1"/>
          </p:cNvSpPr>
          <p:nvPr/>
        </p:nvSpPr>
        <p:spPr bwMode="auto">
          <a:xfrm>
            <a:off x="1503522" y="832388"/>
            <a:ext cx="781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Roots</a:t>
            </a:r>
          </a:p>
        </p:txBody>
      </p:sp>
      <p:sp>
        <p:nvSpPr>
          <p:cNvPr id="5128" name="Text Box 14"/>
          <p:cNvSpPr txBox="1">
            <a:spLocks noChangeArrowheads="1"/>
          </p:cNvSpPr>
          <p:nvPr/>
        </p:nvSpPr>
        <p:spPr bwMode="auto">
          <a:xfrm>
            <a:off x="1166972" y="3789040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Rotary Vane</a:t>
            </a:r>
          </a:p>
        </p:txBody>
      </p:sp>
      <p:sp>
        <p:nvSpPr>
          <p:cNvPr id="2" name="AutoShape 27" descr="Oil Sealed Rotary Vane Pump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431720"/>
            <a:ext cx="5314104" cy="1886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Vac. Pumps-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08304" y="1157412"/>
            <a:ext cx="609600" cy="609600"/>
          </a:xfrm>
          <a:prstGeom prst="rect">
            <a:avLst/>
          </a:prstGeom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5349849" y="3941440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Rotary Vane</a:t>
            </a:r>
          </a:p>
        </p:txBody>
      </p:sp>
    </p:spTree>
    <p:extLst>
      <p:ext uri="{BB962C8B-B14F-4D97-AF65-F5344CB8AC3E}">
        <p14:creationId xmlns:p14="http://schemas.microsoft.com/office/powerpoint/2010/main" val="297401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</TotalTime>
  <Words>567</Words>
  <Application>Microsoft Office PowerPoint</Application>
  <PresentationFormat>On-screen Show (4:3)</PresentationFormat>
  <Paragraphs>70</Paragraphs>
  <Slides>13</Slides>
  <Notes>0</Notes>
  <HiddenSlides>0</HiddenSlides>
  <MMClips>12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Bitmap Image</vt:lpstr>
      <vt:lpstr>Vacuum Pumping </vt:lpstr>
      <vt:lpstr>How does one achieve vacuum?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Mechanical pump designs</vt:lpstr>
      <vt:lpstr>PowerPoint Presentation</vt:lpstr>
      <vt:lpstr>PowerPoint Presentation</vt:lpstr>
      <vt:lpstr>Working principles    اصول عملکرد   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Vacuum Pumping</dc:title>
  <dc:creator>mohammad</dc:creator>
  <cp:lastModifiedBy>mohammad</cp:lastModifiedBy>
  <cp:revision>25</cp:revision>
  <dcterms:created xsi:type="dcterms:W3CDTF">2020-03-25T18:12:47Z</dcterms:created>
  <dcterms:modified xsi:type="dcterms:W3CDTF">2020-04-07T08:14:32Z</dcterms:modified>
</cp:coreProperties>
</file>