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19" r:id="rId3"/>
    <p:sldId id="315" r:id="rId4"/>
    <p:sldId id="316" r:id="rId5"/>
    <p:sldId id="313" r:id="rId6"/>
    <p:sldId id="320" r:id="rId7"/>
    <p:sldId id="326" r:id="rId8"/>
    <p:sldId id="325" r:id="rId9"/>
    <p:sldId id="304" r:id="rId10"/>
    <p:sldId id="306" r:id="rId11"/>
    <p:sldId id="305" r:id="rId12"/>
    <p:sldId id="321" r:id="rId13"/>
    <p:sldId id="328" r:id="rId14"/>
    <p:sldId id="322" r:id="rId15"/>
    <p:sldId id="327" r:id="rId16"/>
    <p:sldId id="324" r:id="rId17"/>
    <p:sldId id="323" r:id="rId18"/>
    <p:sldId id="32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7FACD-2BCD-4856-98BE-BF8324D94E8C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437A5-911B-4270-8F5D-3DAB52339D8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8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29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06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95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CC372-728F-4140-99E4-D9AECA1FB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98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D8C7A-E9B7-4CF8-9859-4B3AEDD6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1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537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4136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397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58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14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892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981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7581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0F9E-D8E5-49C1-8064-F67227E76DEE}" type="datetimeFigureOut">
              <a:rPr lang="en-CA" smtClean="0"/>
              <a:t>12/04/2020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25BE3-8F35-409E-AA90-733649C8FF5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91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Vacuum Pumping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Gas removal </a:t>
            </a:r>
          </a:p>
          <a:p>
            <a:r>
              <a:rPr lang="en-CA" dirty="0" smtClean="0"/>
              <a:t>Section: Transfer Pumps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53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Diffusion Pumps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1"/>
            <a:ext cx="4546848" cy="161277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sz="2800" dirty="0" smtClean="0"/>
              <a:t>Rely on jets of boiling fluid (usually silicone oil) to force air particles out of the region being evacuated.  Cold traps </a:t>
            </a:r>
            <a:r>
              <a:rPr lang="en-US" altLang="en-US" sz="2800" dirty="0" smtClean="0"/>
              <a:t>prevent </a:t>
            </a:r>
            <a:r>
              <a:rPr lang="en-US" altLang="en-US" sz="2800" dirty="0" smtClean="0"/>
              <a:t>back streaming.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05" y="3501008"/>
            <a:ext cx="5201495" cy="2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625302"/>
            <a:ext cx="26003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اصول عملکردی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523265"/>
            <a:ext cx="5904656" cy="56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دیفیوژ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922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9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03711"/>
            <a:ext cx="344805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386021"/>
            <a:ext cx="2471737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سردساز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4579" y="3650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1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09915"/>
            <a:ext cx="6984776" cy="347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6465"/>
            <a:ext cx="7002164" cy="344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پمپ دیفیوژ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Typical Pumps Information To consider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572344"/>
            <a:ext cx="70389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مشخصات پمپ 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نماد</a:t>
            </a:r>
            <a:endParaRPr lang="en-CA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0"/>
            <a:ext cx="3786079" cy="249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نماد پمپ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81" y="1124744"/>
            <a:ext cx="49244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منحنی سرعت بر حسب فشار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925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6" y="620688"/>
            <a:ext cx="80391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سرعت بر حسب فشار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11247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سیال روغن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34575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2240" y="1916832"/>
            <a:ext cx="13308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a-IR" dirty="0" smtClean="0">
                <a:cs typeface="B Nazanin" panose="00000400000000000000" pitchFamily="2" charset="-78"/>
              </a:rPr>
              <a:t>1- وزن مولکولی</a:t>
            </a:r>
            <a:endParaRPr lang="en-CA" dirty="0" smtClean="0">
              <a:cs typeface="B Nazanin" panose="00000400000000000000" pitchFamily="2" charset="-78"/>
            </a:endParaRPr>
          </a:p>
          <a:p>
            <a:pPr algn="r"/>
            <a:endParaRPr lang="en-CA" dirty="0">
              <a:cs typeface="B Nazanin" panose="00000400000000000000" pitchFamily="2" charset="-78"/>
            </a:endParaRP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2- نقطه جوش</a:t>
            </a:r>
          </a:p>
          <a:p>
            <a:pPr algn="r"/>
            <a:endParaRPr lang="fa-IR" dirty="0">
              <a:cs typeface="B Nazanin" panose="00000400000000000000" pitchFamily="2" charset="-78"/>
            </a:endParaRPr>
          </a:p>
          <a:p>
            <a:pPr algn="r"/>
            <a:r>
              <a:rPr lang="fa-IR" dirty="0" smtClean="0">
                <a:cs typeface="B Nazanin" panose="00000400000000000000" pitchFamily="2" charset="-78"/>
              </a:rPr>
              <a:t>3- فشار بخار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4" name="روغ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7920037" cy="39925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The selection of pump type and capacity depends on the system</a:t>
            </a:r>
            <a:r>
              <a:rPr lang="fa-IR" altLang="en-US" sz="2000" smtClean="0"/>
              <a:t>  </a:t>
            </a: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 </a:t>
            </a:r>
            <a:r>
              <a:rPr lang="en-CA" altLang="en-US" sz="2000" smtClean="0"/>
              <a:t>requirements and the available budget.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The </a:t>
            </a:r>
            <a:r>
              <a:rPr lang="en-CA" altLang="en-US" sz="2000" smtClean="0">
                <a:solidFill>
                  <a:srgbClr val="FF0066"/>
                </a:solidFill>
              </a:rPr>
              <a:t>pumping speed</a:t>
            </a:r>
            <a:r>
              <a:rPr lang="en-CA" altLang="en-US" sz="2000" smtClean="0"/>
              <a:t>, </a:t>
            </a:r>
            <a:r>
              <a:rPr lang="en-CA" altLang="en-US" sz="2000" smtClean="0">
                <a:solidFill>
                  <a:srgbClr val="FF0066"/>
                </a:solidFill>
              </a:rPr>
              <a:t>S</a:t>
            </a:r>
            <a:r>
              <a:rPr lang="en-CA" altLang="en-US" sz="2000" smtClean="0"/>
              <a:t>, is the volumetric flow through the pump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intake port: S= dV/ dt. (Units- L/s, m</a:t>
            </a:r>
            <a:r>
              <a:rPr lang="en-CA" altLang="en-US" sz="2000" baseline="30000" smtClean="0"/>
              <a:t>3</a:t>
            </a:r>
            <a:r>
              <a:rPr lang="en-CA" altLang="en-US" sz="2000" smtClean="0"/>
              <a:t>/h, cm</a:t>
            </a:r>
            <a:r>
              <a:rPr lang="en-CA" altLang="en-US" sz="2000" baseline="30000" smtClean="0"/>
              <a:t>3</a:t>
            </a:r>
            <a:r>
              <a:rPr lang="en-CA" altLang="en-US" sz="2000" smtClean="0"/>
              <a:t>/s).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A vacuum pump is characterised by its throughput, Q, as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product of the </a:t>
            </a:r>
            <a:r>
              <a:rPr lang="en-CA" altLang="en-US" sz="2000" smtClean="0">
                <a:solidFill>
                  <a:srgbClr val="FF0066"/>
                </a:solidFill>
              </a:rPr>
              <a:t>S</a:t>
            </a:r>
            <a:r>
              <a:rPr lang="en-CA" altLang="en-US" sz="2000" smtClean="0"/>
              <a:t> and the </a:t>
            </a:r>
            <a:r>
              <a:rPr lang="en-CA" altLang="en-US" sz="2000" smtClean="0">
                <a:solidFill>
                  <a:srgbClr val="FF0066"/>
                </a:solidFill>
              </a:rPr>
              <a:t>inlet pressure</a:t>
            </a:r>
            <a:r>
              <a:rPr lang="en-CA" altLang="en-US" sz="2000" smtClean="0"/>
              <a:t> of the pump, P:</a:t>
            </a:r>
            <a:endParaRPr lang="fa-IR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                        </a:t>
            </a:r>
            <a:r>
              <a:rPr lang="en-CA" altLang="en-US" sz="2000" smtClean="0"/>
              <a:t>Q = S P </a:t>
            </a:r>
            <a:r>
              <a:rPr lang="fa-IR" altLang="en-US" sz="2000" smtClean="0"/>
              <a:t>                      </a:t>
            </a:r>
            <a:r>
              <a:rPr lang="en-CA" altLang="en-US" sz="2000" smtClean="0"/>
              <a:t>(1)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CA" altLang="en-US" sz="2000" smtClean="0"/>
              <a:t>• Throughput=pumping capacity= quantity of gas moved by the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fa-IR" altLang="en-US" sz="2000" smtClean="0"/>
              <a:t>     </a:t>
            </a:r>
            <a:r>
              <a:rPr lang="en-CA" altLang="en-US" sz="2000" smtClean="0"/>
              <a:t>pump over a unit of time (Units - mbar⋅L/s)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CA" altLang="en-US" sz="1000" smtClean="0"/>
          </a:p>
        </p:txBody>
      </p:sp>
      <p:sp>
        <p:nvSpPr>
          <p:cNvPr id="115715" name="Rectangle 5"/>
          <p:cNvSpPr>
            <a:spLocks noChangeArrowheads="1"/>
          </p:cNvSpPr>
          <p:nvPr/>
        </p:nvSpPr>
        <p:spPr bwMode="auto">
          <a:xfrm>
            <a:off x="179388" y="6524625"/>
            <a:ext cx="3473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b="1" i="1">
                <a:solidFill>
                  <a:srgbClr val="000099"/>
                </a:solidFill>
              </a:rPr>
              <a:t>Material and Energy Research Centre (MERC)</a:t>
            </a:r>
            <a:endParaRPr lang="en-US" altLang="en-US" b="1" i="1">
              <a:solidFill>
                <a:srgbClr val="000099"/>
              </a:solidFill>
            </a:endParaRPr>
          </a:p>
        </p:txBody>
      </p:sp>
      <p:sp>
        <p:nvSpPr>
          <p:cNvPr id="115716" name="Rectangle 6"/>
          <p:cNvSpPr>
            <a:spLocks noChangeArrowheads="1"/>
          </p:cNvSpPr>
          <p:nvPr/>
        </p:nvSpPr>
        <p:spPr bwMode="auto">
          <a:xfrm>
            <a:off x="611188" y="908050"/>
            <a:ext cx="6837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altLang="en-US" sz="2400">
                <a:solidFill>
                  <a:srgbClr val="0000FF"/>
                </a:solidFill>
              </a:rPr>
              <a:t>Pumping systems</a:t>
            </a:r>
            <a:r>
              <a:rPr lang="fa-IR" altLang="en-US" sz="2400">
                <a:solidFill>
                  <a:srgbClr val="FF0066"/>
                </a:solidFill>
              </a:rPr>
              <a:t>_________________________</a:t>
            </a:r>
            <a:endParaRPr lang="en-CA" altLang="en-US" sz="2400">
              <a:solidFill>
                <a:srgbClr val="FF0066"/>
              </a:solidFill>
            </a:endParaRPr>
          </a:p>
        </p:txBody>
      </p:sp>
      <p:pic>
        <p:nvPicPr>
          <p:cNvPr id="2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1136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3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-dumour-CERN-2017-Fundamental Vacuum-1_Page_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1B780-C9C5-4A4D-AF68-03FB124CAC2E}" type="slidenum">
              <a:rPr lang="en-CA" smtClean="0"/>
              <a:t>3</a:t>
            </a:fld>
            <a:endParaRPr lang="en-CA"/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733515" y="1700808"/>
            <a:ext cx="7372755" cy="4659620"/>
            <a:chOff x="1006663" y="1794349"/>
            <a:chExt cx="7245998" cy="4998128"/>
          </a:xfrm>
        </p:grpSpPr>
        <p:pic>
          <p:nvPicPr>
            <p:cNvPr id="6146" name="Picture 2" descr="Overview of vacuum pum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663" y="1794349"/>
              <a:ext cx="7245998" cy="499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e 1"/>
            <p:cNvSpPr/>
            <p:nvPr/>
          </p:nvSpPr>
          <p:spPr>
            <a:xfrm>
              <a:off x="1359807" y="5077145"/>
              <a:ext cx="648072" cy="314645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Ovale 6"/>
            <p:cNvSpPr/>
            <p:nvPr/>
          </p:nvSpPr>
          <p:spPr>
            <a:xfrm>
              <a:off x="5364088" y="5938309"/>
              <a:ext cx="648072" cy="286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e 8"/>
            <p:cNvSpPr/>
            <p:nvPr/>
          </p:nvSpPr>
          <p:spPr>
            <a:xfrm>
              <a:off x="4362214" y="4653136"/>
              <a:ext cx="648072" cy="360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/>
            <p:cNvSpPr/>
            <p:nvPr/>
          </p:nvSpPr>
          <p:spPr>
            <a:xfrm>
              <a:off x="7380312" y="5951271"/>
              <a:ext cx="648072" cy="286041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/>
            <p:cNvSpPr/>
            <p:nvPr/>
          </p:nvSpPr>
          <p:spPr>
            <a:xfrm>
              <a:off x="3315461" y="4653137"/>
              <a:ext cx="712879" cy="36004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13"/>
            <p:cNvSpPr/>
            <p:nvPr/>
          </p:nvSpPr>
          <p:spPr>
            <a:xfrm>
              <a:off x="6304153" y="3759005"/>
              <a:ext cx="784167" cy="34611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7297352" y="4274332"/>
              <a:ext cx="792088" cy="292279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Rettangolo 15"/>
          <p:cNvSpPr/>
          <p:nvPr/>
        </p:nvSpPr>
        <p:spPr>
          <a:xfrm>
            <a:off x="2276799" y="980728"/>
            <a:ext cx="4410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Overview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of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vacuum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pumps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32243" y="-243408"/>
            <a:ext cx="4336444" cy="10452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3600" b="1" i="1" dirty="0" err="1">
                <a:latin typeface="Candara" panose="020E0502030303020204" pitchFamily="34" charset="0"/>
              </a:rPr>
              <a:t>Pumping</a:t>
            </a:r>
            <a:r>
              <a:rPr lang="it-IT" sz="3600" b="1" i="1" dirty="0">
                <a:latin typeface="Candara" panose="020E0502030303020204" pitchFamily="34" charset="0"/>
              </a:rPr>
              <a:t> Technology</a:t>
            </a:r>
          </a:p>
        </p:txBody>
      </p:sp>
      <p:pic>
        <p:nvPicPr>
          <p:cNvPr id="4" name="Vac. Pumps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567" y="497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cs typeface="B Nazanin" panose="00000400000000000000" pitchFamily="2" charset="-78"/>
              </a:rPr>
              <a:t>Working principles    </a:t>
            </a:r>
            <a:r>
              <a:rPr lang="fa-IR" dirty="0" smtClean="0">
                <a:cs typeface="B Nazanin" panose="00000400000000000000" pitchFamily="2" charset="-78"/>
              </a:rPr>
              <a:t>اصول عملکرد</a:t>
            </a:r>
            <a:r>
              <a:rPr lang="en-CA" dirty="0" smtClean="0">
                <a:cs typeface="B Nazanin" panose="00000400000000000000" pitchFamily="2" charset="-78"/>
              </a:rPr>
              <a:t>   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204864"/>
            <a:ext cx="65722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روتاری پم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5453" y="1412776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8212" y="126876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12687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6948264" y="14534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584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پمپهای دو طبقه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2482850"/>
            <a:ext cx="5316537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wo stag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Diffusion Pumps</a:t>
            </a:r>
            <a:endParaRPr lang="en-CA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پمپ های دیفیوژن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8" name="دیفیوژن پم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5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624"/>
            <a:ext cx="7931224" cy="706090"/>
          </a:xfrm>
        </p:spPr>
        <p:txBody>
          <a:bodyPr>
            <a:normAutofit/>
          </a:bodyPr>
          <a:lstStyle/>
          <a:p>
            <a:r>
              <a:rPr lang="en-CA" sz="3200" dirty="0" smtClean="0"/>
              <a:t>Applications</a:t>
            </a:r>
            <a:endParaRPr lang="en-CA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18" y="692696"/>
            <a:ext cx="6120680" cy="609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کاربرده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192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3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Diffusion Pumps</a:t>
            </a:r>
            <a:endParaRPr lang="en-CA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708920"/>
            <a:ext cx="2762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94595"/>
            <a:ext cx="1971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016224" cy="335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شکل ظاه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201</Words>
  <Application>Microsoft Office PowerPoint</Application>
  <PresentationFormat>On-screen Show (4:3)</PresentationFormat>
  <Paragraphs>38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Vacuum Pumping </vt:lpstr>
      <vt:lpstr>PowerPoint Presentation</vt:lpstr>
      <vt:lpstr>PowerPoint Presentation</vt:lpstr>
      <vt:lpstr>PowerPoint Presentation</vt:lpstr>
      <vt:lpstr>Working principles    اصول عملکرد   </vt:lpstr>
      <vt:lpstr>پمپهای دو طبقه</vt:lpstr>
      <vt:lpstr>Diffusion Pumps</vt:lpstr>
      <vt:lpstr>Applications</vt:lpstr>
      <vt:lpstr>Diffusion Pumps</vt:lpstr>
      <vt:lpstr>Diffusion Pumps</vt:lpstr>
      <vt:lpstr>PowerPoint Presentation</vt:lpstr>
      <vt:lpstr>PowerPoint Presentation</vt:lpstr>
      <vt:lpstr>PowerPoint Presentation</vt:lpstr>
      <vt:lpstr>Typical Pumps Information To consider</vt:lpstr>
      <vt:lpstr>نماد</vt:lpstr>
      <vt:lpstr>PowerPoint Presentation</vt:lpstr>
      <vt:lpstr>PowerPoint Presentation</vt:lpstr>
      <vt:lpstr>سیال روغن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Pumping</dc:title>
  <dc:creator>mohammad</dc:creator>
  <cp:lastModifiedBy>mohammad</cp:lastModifiedBy>
  <cp:revision>36</cp:revision>
  <dcterms:created xsi:type="dcterms:W3CDTF">2020-03-25T18:12:47Z</dcterms:created>
  <dcterms:modified xsi:type="dcterms:W3CDTF">2020-04-12T20:22:35Z</dcterms:modified>
</cp:coreProperties>
</file>