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5" r:id="rId3"/>
    <p:sldId id="258" r:id="rId4"/>
    <p:sldId id="303" r:id="rId5"/>
    <p:sldId id="259" r:id="rId6"/>
    <p:sldId id="305" r:id="rId7"/>
    <p:sldId id="304" r:id="rId8"/>
    <p:sldId id="337" r:id="rId9"/>
    <p:sldId id="313" r:id="rId10"/>
    <p:sldId id="308" r:id="rId11"/>
    <p:sldId id="307" r:id="rId12"/>
    <p:sldId id="310" r:id="rId13"/>
    <p:sldId id="311" r:id="rId14"/>
    <p:sldId id="314" r:id="rId15"/>
    <p:sldId id="338" r:id="rId16"/>
    <p:sldId id="339" r:id="rId17"/>
    <p:sldId id="315" r:id="rId18"/>
    <p:sldId id="316" r:id="rId19"/>
    <p:sldId id="317" r:id="rId20"/>
    <p:sldId id="318" r:id="rId21"/>
    <p:sldId id="340" r:id="rId22"/>
    <p:sldId id="33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86" y="1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67FACD-2BCD-4856-98BE-BF8324D94E8C}" type="datetimeFigureOut">
              <a:rPr lang="en-CA" smtClean="0"/>
              <a:t>20/04/2020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1437A5-911B-4270-8F5D-3DAB52339D88}" type="slidenum">
              <a:rPr lang="en-CA" smtClean="0"/>
              <a:t>‹#›</a:t>
            </a:fld>
            <a:endParaRPr lang="en-CA"/>
          </a:p>
        </p:txBody>
      </p:sp>
    </p:spTree>
    <p:extLst>
      <p:ext uri="{BB962C8B-B14F-4D97-AF65-F5344CB8AC3E}">
        <p14:creationId xmlns:p14="http://schemas.microsoft.com/office/powerpoint/2010/main" val="196589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3E30F9E-D8E5-49C1-8064-F67227E76DEE}" type="datetimeFigureOut">
              <a:rPr lang="en-CA" smtClean="0"/>
              <a:t>20/04/2020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310291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3E30F9E-D8E5-49C1-8064-F67227E76DEE}" type="datetimeFigureOut">
              <a:rPr lang="en-CA" smtClean="0"/>
              <a:t>20/04/2020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3329067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3E30F9E-D8E5-49C1-8064-F67227E76DEE}" type="datetimeFigureOut">
              <a:rPr lang="en-CA" smtClean="0"/>
              <a:t>20/04/2020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67295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885950"/>
            <a:ext cx="4021667"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14334" y="1885950"/>
            <a:ext cx="4021667" cy="4171950"/>
          </a:xfrm>
        </p:spPr>
        <p:txBody>
          <a:bodyPr/>
          <a:lstStyle/>
          <a:p>
            <a:pPr lvl="0"/>
            <a:endParaRPr lang="en-CA"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1E5DC-C999-4749-9C4B-1B961B781ACA}" type="slidenum">
              <a:rPr lang="en-US"/>
              <a:pPr>
                <a:defRPr/>
              </a:pPr>
              <a:t>‹#›</a:t>
            </a:fld>
            <a:endParaRPr lang="en-US"/>
          </a:p>
        </p:txBody>
      </p:sp>
    </p:spTree>
    <p:extLst>
      <p:ext uri="{BB962C8B-B14F-4D97-AF65-F5344CB8AC3E}">
        <p14:creationId xmlns:p14="http://schemas.microsoft.com/office/powerpoint/2010/main" val="27942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1D8C7A-E9B7-4CF8-9859-4B3AEDD6F545}" type="slidenum">
              <a:rPr lang="en-US"/>
              <a:pPr>
                <a:defRPr/>
              </a:pPr>
              <a:t>‹#›</a:t>
            </a:fld>
            <a:endParaRPr lang="en-US"/>
          </a:p>
        </p:txBody>
      </p:sp>
    </p:spTree>
    <p:extLst>
      <p:ext uri="{BB962C8B-B14F-4D97-AF65-F5344CB8AC3E}">
        <p14:creationId xmlns:p14="http://schemas.microsoft.com/office/powerpoint/2010/main" val="2782230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E09766A-DB76-4FE4-B4A7-918207705375}" type="slidenum">
              <a:rPr lang="en-US"/>
              <a:pPr>
                <a:defRPr/>
              </a:pPr>
              <a:t>‹#›</a:t>
            </a:fld>
            <a:endParaRPr lang="en-US"/>
          </a:p>
        </p:txBody>
      </p:sp>
    </p:spTree>
    <p:extLst>
      <p:ext uri="{BB962C8B-B14F-4D97-AF65-F5344CB8AC3E}">
        <p14:creationId xmlns:p14="http://schemas.microsoft.com/office/powerpoint/2010/main" val="2610158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smtClean="0"/>
              <a:t>Click to edit Master title style</a:t>
            </a:r>
            <a:endParaRPr lang="en-CA"/>
          </a:p>
        </p:txBody>
      </p:sp>
      <p:sp>
        <p:nvSpPr>
          <p:cNvPr id="3" name="ClipArt Placeholder 2"/>
          <p:cNvSpPr>
            <a:spLocks noGrp="1"/>
          </p:cNvSpPr>
          <p:nvPr>
            <p:ph type="clipArt" sz="half" idx="1"/>
          </p:nvPr>
        </p:nvSpPr>
        <p:spPr>
          <a:xfrm>
            <a:off x="457200" y="1885950"/>
            <a:ext cx="4021667" cy="4171950"/>
          </a:xfrm>
        </p:spPr>
        <p:txBody>
          <a:bodyPr/>
          <a:lstStyle/>
          <a:p>
            <a:pPr lvl="0"/>
            <a:endParaRPr lang="en-CA" noProof="0" smtClean="0"/>
          </a:p>
        </p:txBody>
      </p:sp>
      <p:sp>
        <p:nvSpPr>
          <p:cNvPr id="4" name="Text Placeholder 3"/>
          <p:cNvSpPr>
            <a:spLocks noGrp="1"/>
          </p:cNvSpPr>
          <p:nvPr>
            <p:ph type="body" sz="half" idx="2"/>
          </p:nvPr>
        </p:nvSpPr>
        <p:spPr>
          <a:xfrm>
            <a:off x="4614334" y="1885950"/>
            <a:ext cx="4021667"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4B5ABD-7ABB-4F2D-87C0-9C0C871A3BF0}" type="slidenum">
              <a:rPr lang="en-US"/>
              <a:pPr>
                <a:defRPr/>
              </a:pPr>
              <a:t>‹#›</a:t>
            </a:fld>
            <a:endParaRPr lang="en-US"/>
          </a:p>
        </p:txBody>
      </p:sp>
    </p:spTree>
    <p:extLst>
      <p:ext uri="{BB962C8B-B14F-4D97-AF65-F5344CB8AC3E}">
        <p14:creationId xmlns:p14="http://schemas.microsoft.com/office/powerpoint/2010/main" val="188242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3E30F9E-D8E5-49C1-8064-F67227E76DEE}" type="datetimeFigureOut">
              <a:rPr lang="en-CA" smtClean="0"/>
              <a:t>20/04/2020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195537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E30F9E-D8E5-49C1-8064-F67227E76DEE}" type="datetimeFigureOut">
              <a:rPr lang="en-CA" smtClean="0"/>
              <a:t>20/04/2020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1104136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3E30F9E-D8E5-49C1-8064-F67227E76DEE}" type="datetimeFigureOut">
              <a:rPr lang="en-CA" smtClean="0"/>
              <a:t>20/04/2020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3983972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3E30F9E-D8E5-49C1-8064-F67227E76DEE}" type="datetimeFigureOut">
              <a:rPr lang="en-CA" smtClean="0"/>
              <a:t>20/04/2020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1788580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3E30F9E-D8E5-49C1-8064-F67227E76DEE}" type="datetimeFigureOut">
              <a:rPr lang="en-CA" smtClean="0"/>
              <a:t>20/04/2020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65414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30F9E-D8E5-49C1-8064-F67227E76DEE}" type="datetimeFigureOut">
              <a:rPr lang="en-CA" smtClean="0"/>
              <a:t>20/04/2020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61892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30F9E-D8E5-49C1-8064-F67227E76DEE}" type="datetimeFigureOut">
              <a:rPr lang="en-CA" smtClean="0"/>
              <a:t>20/04/2020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3969817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30F9E-D8E5-49C1-8064-F67227E76DEE}" type="datetimeFigureOut">
              <a:rPr lang="en-CA" smtClean="0"/>
              <a:t>20/04/2020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4325BE3-8F35-409E-AA90-733649C8FF5E}" type="slidenum">
              <a:rPr lang="en-CA" smtClean="0"/>
              <a:t>‹#›</a:t>
            </a:fld>
            <a:endParaRPr lang="en-CA"/>
          </a:p>
        </p:txBody>
      </p:sp>
    </p:spTree>
    <p:extLst>
      <p:ext uri="{BB962C8B-B14F-4D97-AF65-F5344CB8AC3E}">
        <p14:creationId xmlns:p14="http://schemas.microsoft.com/office/powerpoint/2010/main" val="250758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30F9E-D8E5-49C1-8064-F67227E76DEE}" type="datetimeFigureOut">
              <a:rPr lang="en-CA" smtClean="0"/>
              <a:t>20/04/2020</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25BE3-8F35-409E-AA90-733649C8FF5E}" type="slidenum">
              <a:rPr lang="en-CA" smtClean="0"/>
              <a:t>‹#›</a:t>
            </a:fld>
            <a:endParaRPr lang="en-CA"/>
          </a:p>
        </p:txBody>
      </p:sp>
    </p:spTree>
    <p:extLst>
      <p:ext uri="{BB962C8B-B14F-4D97-AF65-F5344CB8AC3E}">
        <p14:creationId xmlns:p14="http://schemas.microsoft.com/office/powerpoint/2010/main" val="1949124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1.wav"/><Relationship Id="rId7" Type="http://schemas.openxmlformats.org/officeDocument/2006/relationships/image" Target="../media/image9.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8.png"/><Relationship Id="rId5" Type="http://schemas.openxmlformats.org/officeDocument/2006/relationships/slideLayout" Target="../slideLayouts/slideLayout14.xml"/><Relationship Id="rId4" Type="http://schemas.openxmlformats.org/officeDocument/2006/relationships/audio" Target="../media/media1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15.emf"/><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8.wav"/><Relationship Id="rId7" Type="http://schemas.openxmlformats.org/officeDocument/2006/relationships/image" Target="../media/image18.png"/><Relationship Id="rId2" Type="http://schemas.microsoft.com/office/2007/relationships/media" Target="../media/media18.wav"/><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png"/><Relationship Id="rId5" Type="http://schemas.openxmlformats.org/officeDocument/2006/relationships/image" Target="../media/image23.emf"/><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microsoft.com/office/2007/relationships/media" Target="../media/media6.wav"/><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slideLayout" Target="../slideLayouts/slideLayout13.xml"/><Relationship Id="rId4"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Vacuum Pumping </a:t>
            </a:r>
            <a:endParaRPr lang="en-CA" dirty="0"/>
          </a:p>
        </p:txBody>
      </p:sp>
      <p:sp>
        <p:nvSpPr>
          <p:cNvPr id="3" name="Subtitle 2"/>
          <p:cNvSpPr>
            <a:spLocks noGrp="1"/>
          </p:cNvSpPr>
          <p:nvPr>
            <p:ph type="subTitle" idx="1"/>
          </p:nvPr>
        </p:nvSpPr>
        <p:spPr/>
        <p:txBody>
          <a:bodyPr/>
          <a:lstStyle/>
          <a:p>
            <a:r>
              <a:rPr lang="en-CA" dirty="0" smtClean="0"/>
              <a:t>Gas removal </a:t>
            </a:r>
          </a:p>
          <a:p>
            <a:r>
              <a:rPr lang="en-CA" dirty="0" smtClean="0"/>
              <a:t>Section: Adsorption Pumps</a:t>
            </a:r>
            <a:endParaRPr lang="en-CA" dirty="0"/>
          </a:p>
        </p:txBody>
      </p:sp>
    </p:spTree>
    <p:extLst>
      <p:ext uri="{BB962C8B-B14F-4D97-AF65-F5344CB8AC3E}">
        <p14:creationId xmlns:p14="http://schemas.microsoft.com/office/powerpoint/2010/main" val="3295321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Ion pumps</a:t>
            </a:r>
          </a:p>
        </p:txBody>
      </p:sp>
      <p:sp>
        <p:nvSpPr>
          <p:cNvPr id="8195" name="Rectangle 4"/>
          <p:cNvSpPr>
            <a:spLocks noGrp="1" noChangeArrowheads="1"/>
          </p:cNvSpPr>
          <p:nvPr>
            <p:ph type="body" sz="half" idx="1"/>
          </p:nvPr>
        </p:nvSpPr>
        <p:spPr/>
        <p:txBody>
          <a:bodyPr>
            <a:normAutofit fontScale="62500" lnSpcReduction="20000"/>
          </a:bodyPr>
          <a:lstStyle/>
          <a:p>
            <a:r>
              <a:rPr lang="en-US" sz="2800" dirty="0">
                <a:latin typeface="Candara" panose="020E0502030303020204" pitchFamily="34" charset="0"/>
              </a:rPr>
              <a:t>An </a:t>
            </a:r>
            <a:r>
              <a:rPr lang="en-US" sz="2800" b="1" dirty="0">
                <a:latin typeface="Candara" panose="020E0502030303020204" pitchFamily="34" charset="0"/>
              </a:rPr>
              <a:t>ion pump</a:t>
            </a:r>
            <a:r>
              <a:rPr lang="en-US" sz="2800" dirty="0">
                <a:latin typeface="Candara" panose="020E0502030303020204" pitchFamily="34" charset="0"/>
              </a:rPr>
              <a:t> (also referred to as a </a:t>
            </a:r>
            <a:r>
              <a:rPr lang="en-US" sz="2800" b="1" dirty="0">
                <a:latin typeface="Candara" panose="020E0502030303020204" pitchFamily="34" charset="0"/>
              </a:rPr>
              <a:t>sputter ion pump</a:t>
            </a:r>
            <a:r>
              <a:rPr lang="en-US" sz="2800" dirty="0">
                <a:latin typeface="Candara" panose="020E0502030303020204" pitchFamily="34" charset="0"/>
              </a:rPr>
              <a:t>) is a type of vacuum pump capable of reaching pressures </a:t>
            </a:r>
            <a:r>
              <a:rPr lang="en-US" sz="2800" b="1" dirty="0">
                <a:solidFill>
                  <a:srgbClr val="FF0000"/>
                </a:solidFill>
                <a:latin typeface="Candara" panose="020E0502030303020204" pitchFamily="34" charset="0"/>
              </a:rPr>
              <a:t>as low as 10</a:t>
            </a:r>
            <a:r>
              <a:rPr lang="en-US" sz="2800" b="1" baseline="30000" dirty="0">
                <a:solidFill>
                  <a:srgbClr val="FF0000"/>
                </a:solidFill>
                <a:latin typeface="Candara" panose="020E0502030303020204" pitchFamily="34" charset="0"/>
              </a:rPr>
              <a:t>−</a:t>
            </a:r>
            <a:r>
              <a:rPr lang="en-US" sz="2800" b="1" baseline="30000" dirty="0" smtClean="0">
                <a:solidFill>
                  <a:srgbClr val="FF0000"/>
                </a:solidFill>
                <a:latin typeface="Candara" panose="020E0502030303020204" pitchFamily="34" charset="0"/>
              </a:rPr>
              <a:t>12</a:t>
            </a:r>
            <a:r>
              <a:rPr lang="en-US" sz="2800" b="1" dirty="0" smtClean="0">
                <a:solidFill>
                  <a:srgbClr val="FF0000"/>
                </a:solidFill>
                <a:latin typeface="Candara" panose="020E0502030303020204" pitchFamily="34" charset="0"/>
              </a:rPr>
              <a:t> </a:t>
            </a:r>
            <a:r>
              <a:rPr lang="en-US" sz="2800" b="1" dirty="0" err="1" smtClean="0">
                <a:solidFill>
                  <a:srgbClr val="FF0000"/>
                </a:solidFill>
                <a:latin typeface="Candara" panose="020E0502030303020204" pitchFamily="34" charset="0"/>
              </a:rPr>
              <a:t>Torr</a:t>
            </a:r>
            <a:r>
              <a:rPr lang="en-US" sz="2800" b="1" dirty="0" smtClean="0">
                <a:solidFill>
                  <a:srgbClr val="FF0000"/>
                </a:solidFill>
                <a:latin typeface="Candara" panose="020E0502030303020204" pitchFamily="34" charset="0"/>
              </a:rPr>
              <a:t> </a:t>
            </a:r>
            <a:r>
              <a:rPr lang="en-US" sz="2800" b="1" dirty="0">
                <a:solidFill>
                  <a:srgbClr val="FF0000"/>
                </a:solidFill>
                <a:latin typeface="Candara" panose="020E0502030303020204" pitchFamily="34" charset="0"/>
              </a:rPr>
              <a:t>under ideal conditions</a:t>
            </a:r>
            <a:r>
              <a:rPr lang="en-US" sz="2800" dirty="0">
                <a:latin typeface="Candara" panose="020E0502030303020204" pitchFamily="34" charset="0"/>
              </a:rPr>
              <a:t>. </a:t>
            </a:r>
            <a:r>
              <a:rPr lang="en-US" sz="2800" b="1" dirty="0">
                <a:latin typeface="Candara" panose="020E0502030303020204" pitchFamily="34" charset="0"/>
              </a:rPr>
              <a:t>An ion pump ionizes gas within the vessel </a:t>
            </a:r>
            <a:r>
              <a:rPr lang="en-US" sz="2800" b="1" dirty="0" err="1">
                <a:latin typeface="Candara" panose="020E0502030303020204" pitchFamily="34" charset="0"/>
              </a:rPr>
              <a:t>appling</a:t>
            </a:r>
            <a:r>
              <a:rPr lang="en-US" sz="2800" b="1" dirty="0">
                <a:latin typeface="Candara" panose="020E0502030303020204" pitchFamily="34" charset="0"/>
              </a:rPr>
              <a:t> a strong electrical voltage, typically 3–7 kV, which allows the ions to accelerate and be captured by a solid electrode</a:t>
            </a:r>
            <a:r>
              <a:rPr lang="en-US" sz="2800" dirty="0">
                <a:latin typeface="Candara" panose="020E0502030303020204" pitchFamily="34" charset="0"/>
              </a:rPr>
              <a:t>.</a:t>
            </a:r>
            <a:endParaRPr lang="it-IT" sz="2800" dirty="0">
              <a:latin typeface="Candara" panose="020E0502030303020204" pitchFamily="34" charset="0"/>
            </a:endParaRPr>
          </a:p>
          <a:p>
            <a:pPr eaLnBrk="1" hangingPunct="1"/>
            <a:endParaRPr lang="en-US" altLang="en-US" sz="2800" dirty="0" smtClean="0"/>
          </a:p>
          <a:p>
            <a:pPr eaLnBrk="1" hangingPunct="1"/>
            <a:r>
              <a:rPr lang="en-US" altLang="en-US" sz="2800" dirty="0" smtClean="0"/>
              <a:t>Main </a:t>
            </a:r>
            <a:r>
              <a:rPr lang="en-US" altLang="en-US" sz="2800" dirty="0" smtClean="0"/>
              <a:t>components</a:t>
            </a:r>
          </a:p>
          <a:p>
            <a:pPr lvl="1" eaLnBrk="1" hangingPunct="1"/>
            <a:r>
              <a:rPr lang="en-US" altLang="en-US" sz="2400" dirty="0" smtClean="0"/>
              <a:t>Array of parallel stainless tubes</a:t>
            </a:r>
          </a:p>
          <a:p>
            <a:pPr lvl="1" eaLnBrk="1" hangingPunct="1"/>
            <a:r>
              <a:rPr lang="en-US" altLang="en-US" sz="2400" dirty="0" smtClean="0"/>
              <a:t>Various charged surfaces</a:t>
            </a:r>
          </a:p>
          <a:p>
            <a:pPr lvl="1" eaLnBrk="1" hangingPunct="1"/>
            <a:r>
              <a:rPr lang="en-US" altLang="en-US" sz="2400" dirty="0" smtClean="0"/>
              <a:t>Titanium or tantalum coated surfaces</a:t>
            </a:r>
          </a:p>
          <a:p>
            <a:pPr eaLnBrk="1" hangingPunct="1"/>
            <a:r>
              <a:rPr lang="en-US" altLang="en-US" sz="2800" dirty="0" smtClean="0"/>
              <a:t>Trap molecules with varying speeds via chemical </a:t>
            </a:r>
            <a:r>
              <a:rPr lang="en-US" altLang="en-US" sz="2800" dirty="0" smtClean="0"/>
              <a:t>reactions</a:t>
            </a:r>
          </a:p>
          <a:p>
            <a:pPr eaLnBrk="1" hangingPunct="1"/>
            <a:endParaRPr lang="en-US" altLang="en-US" sz="2800" dirty="0" smtClean="0"/>
          </a:p>
        </p:txBody>
      </p:sp>
      <p:pic>
        <p:nvPicPr>
          <p:cNvPr id="8196" name="Picture 8" descr="Ionpm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828800"/>
            <a:ext cx="23050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0" descr="Ionpmp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114800"/>
            <a:ext cx="231457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11"/>
          <p:cNvSpPr txBox="1">
            <a:spLocks noChangeArrowheads="1"/>
          </p:cNvSpPr>
          <p:nvPr/>
        </p:nvSpPr>
        <p:spPr bwMode="auto">
          <a:xfrm>
            <a:off x="6003925" y="6129338"/>
            <a:ext cx="2695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dirty="0"/>
              <a:t>Varian Scientific Instrumentation, Inc.</a:t>
            </a:r>
          </a:p>
        </p:txBody>
      </p:sp>
      <p:pic>
        <p:nvPicPr>
          <p:cNvPr id="2" name="Ion Pum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63688" y="620688"/>
            <a:ext cx="609600" cy="609600"/>
          </a:xfrm>
          <a:prstGeom prst="rect">
            <a:avLst/>
          </a:prstGeom>
        </p:spPr>
      </p:pic>
      <p:sp>
        <p:nvSpPr>
          <p:cNvPr id="3" name="TextBox 2"/>
          <p:cNvSpPr txBox="1"/>
          <p:nvPr/>
        </p:nvSpPr>
        <p:spPr>
          <a:xfrm>
            <a:off x="1259632" y="740822"/>
            <a:ext cx="301686" cy="369332"/>
          </a:xfrm>
          <a:prstGeom prst="rect">
            <a:avLst/>
          </a:prstGeom>
          <a:noFill/>
        </p:spPr>
        <p:txBody>
          <a:bodyPr wrap="none" rtlCol="0">
            <a:spAutoFit/>
          </a:bodyPr>
          <a:lstStyle/>
          <a:p>
            <a:r>
              <a:rPr lang="en-CA" dirty="0" smtClean="0"/>
              <a:t>1</a:t>
            </a:r>
            <a:endParaRPr lang="en-CA" dirty="0"/>
          </a:p>
        </p:txBody>
      </p:sp>
      <p:pic>
        <p:nvPicPr>
          <p:cNvPr id="4" name="مشخصات">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567487" y="620688"/>
            <a:ext cx="609600" cy="609600"/>
          </a:xfrm>
          <a:prstGeom prst="rect">
            <a:avLst/>
          </a:prstGeom>
        </p:spPr>
      </p:pic>
      <p:sp>
        <p:nvSpPr>
          <p:cNvPr id="5" name="TextBox 4"/>
          <p:cNvSpPr txBox="1"/>
          <p:nvPr/>
        </p:nvSpPr>
        <p:spPr>
          <a:xfrm>
            <a:off x="6173619" y="740822"/>
            <a:ext cx="312906" cy="369332"/>
          </a:xfrm>
          <a:prstGeom prst="rect">
            <a:avLst/>
          </a:prstGeom>
          <a:noFill/>
        </p:spPr>
        <p:txBody>
          <a:bodyPr wrap="none" rtlCol="0">
            <a:spAutoFit/>
          </a:bodyPr>
          <a:lstStyle/>
          <a:p>
            <a:r>
              <a:rPr lang="fa-IR" dirty="0" smtClean="0"/>
              <a:t>2</a:t>
            </a:r>
            <a:endParaRPr lang="en-CA" dirty="0"/>
          </a:p>
        </p:txBody>
      </p:sp>
    </p:spTree>
    <p:extLst>
      <p:ext uri="{BB962C8B-B14F-4D97-AF65-F5344CB8AC3E}">
        <p14:creationId xmlns:p14="http://schemas.microsoft.com/office/powerpoint/2010/main" val="2295179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130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r>
              <a:rPr lang="en-US" altLang="en-US" sz="6600" b="1" smtClean="0">
                <a:latin typeface="Comic Sans MS" pitchFamily="66" charset="0"/>
              </a:rPr>
              <a:t>Ion Pumps</a:t>
            </a:r>
          </a:p>
        </p:txBody>
      </p:sp>
      <p:sp>
        <p:nvSpPr>
          <p:cNvPr id="14339" name="Rectangle 3"/>
          <p:cNvSpPr>
            <a:spLocks noGrp="1" noChangeArrowheads="1"/>
          </p:cNvSpPr>
          <p:nvPr>
            <p:ph type="body" sz="half" idx="1"/>
          </p:nvPr>
        </p:nvSpPr>
        <p:spPr>
          <a:xfrm>
            <a:off x="203200" y="1676400"/>
            <a:ext cx="2912533" cy="48006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r>
              <a:rPr lang="en-US" altLang="en-US" sz="2000" b="1" dirty="0" smtClean="0">
                <a:latin typeface="Comic Sans MS" pitchFamily="66" charset="0"/>
              </a:rPr>
              <a:t>Ionized molecules  spiral in magnetic field and get buried in </a:t>
            </a:r>
            <a:r>
              <a:rPr lang="en-US" altLang="en-US" sz="2000" b="1" dirty="0" err="1" smtClean="0">
                <a:latin typeface="Comic Sans MS" pitchFamily="66" charset="0"/>
              </a:rPr>
              <a:t>Ti</a:t>
            </a:r>
            <a:r>
              <a:rPr lang="en-US" altLang="en-US" sz="2000" b="1" dirty="0" smtClean="0">
                <a:latin typeface="Comic Sans MS" pitchFamily="66" charset="0"/>
              </a:rPr>
              <a:t>  wall coating</a:t>
            </a:r>
          </a:p>
          <a:p>
            <a:r>
              <a:rPr lang="en-US" altLang="en-US" sz="2000" b="1" dirty="0" smtClean="0">
                <a:latin typeface="Comic Sans MS" pitchFamily="66" charset="0"/>
              </a:rPr>
              <a:t>A large number of these structures are run in parallel to improve the pumping speed</a:t>
            </a:r>
          </a:p>
          <a:p>
            <a:r>
              <a:rPr lang="en-US" altLang="en-US" sz="2000" b="1" dirty="0" smtClean="0">
                <a:latin typeface="Comic Sans MS" pitchFamily="66" charset="0"/>
              </a:rPr>
              <a:t>Diode pumps only handle gases that are easily ionized (no noble gases)</a:t>
            </a:r>
            <a:endParaRPr lang="en-US" altLang="en-US" sz="2800" b="1" dirty="0" smtClean="0">
              <a:latin typeface="Comic Sans MS" pitchFamily="66" charset="0"/>
            </a:endParaRPr>
          </a:p>
        </p:txBody>
      </p:sp>
      <p:pic>
        <p:nvPicPr>
          <p:cNvPr id="18436" name="Picture 7" descr="diode"/>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l="5003" t="9654" r="5836" b="-1288"/>
          <a:stretch>
            <a:fillRect/>
          </a:stretch>
        </p:blipFill>
        <p:spPr>
          <a:xfrm>
            <a:off x="5558367" y="1147192"/>
            <a:ext cx="3585633" cy="3581400"/>
          </a:xfrm>
        </p:spPr>
      </p:pic>
      <p:pic>
        <p:nvPicPr>
          <p:cNvPr id="18437" name="Picture 8" descr="IonPu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2524" y="1484784"/>
            <a:ext cx="2507545"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Line 9"/>
          <p:cNvSpPr>
            <a:spLocks noChangeShapeType="1"/>
          </p:cNvSpPr>
          <p:nvPr/>
        </p:nvSpPr>
        <p:spPr bwMode="auto">
          <a:xfrm flipV="1">
            <a:off x="2641600" y="3933056"/>
            <a:ext cx="994296" cy="334144"/>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040" y="4692104"/>
            <a:ext cx="4855861"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پمپ یون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616" y="692696"/>
            <a:ext cx="609600" cy="609600"/>
          </a:xfrm>
          <a:prstGeom prst="rect">
            <a:avLst/>
          </a:prstGeom>
        </p:spPr>
      </p:pic>
    </p:spTree>
    <p:extLst>
      <p:ext uri="{BB962C8B-B14F-4D97-AF65-F5344CB8AC3E}">
        <p14:creationId xmlns:p14="http://schemas.microsoft.com/office/powerpoint/2010/main" val="35173947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dissolve">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dissolve">
                                      <p:cBhvr>
                                        <p:cTn id="17"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9886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1433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331640" y="228600"/>
            <a:ext cx="6957640" cy="768896"/>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fontScale="90000"/>
          </a:bodyPr>
          <a:lstStyle/>
          <a:p>
            <a:r>
              <a:rPr lang="en-US" altLang="en-US" sz="5400" b="1" smtClean="0">
                <a:latin typeface="Comic Sans MS" pitchFamily="66" charset="0"/>
              </a:rPr>
              <a:t>Ion pump performance</a:t>
            </a:r>
          </a:p>
        </p:txBody>
      </p:sp>
      <p:sp>
        <p:nvSpPr>
          <p:cNvPr id="15363" name="Rectangle 3"/>
          <p:cNvSpPr>
            <a:spLocks noGrp="1" noChangeArrowheads="1"/>
          </p:cNvSpPr>
          <p:nvPr>
            <p:ph type="body" sz="half" idx="1"/>
          </p:nvPr>
        </p:nvSpPr>
        <p:spPr>
          <a:xfrm>
            <a:off x="4944533" y="1752600"/>
            <a:ext cx="4199467" cy="4191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lnSpcReduction="10000"/>
          </a:bodyPr>
          <a:lstStyle/>
          <a:p>
            <a:pPr>
              <a:lnSpc>
                <a:spcPct val="90000"/>
              </a:lnSpc>
            </a:pPr>
            <a:r>
              <a:rPr lang="en-US" altLang="en-US" sz="2000" b="1" smtClean="0">
                <a:latin typeface="Times New Roman" pitchFamily="18" charset="0"/>
              </a:rPr>
              <a:t>“The” UHV pump - goes to 10</a:t>
            </a:r>
            <a:r>
              <a:rPr lang="en-US" altLang="en-US" sz="2000" b="1" baseline="30000" smtClean="0">
                <a:latin typeface="Times New Roman" pitchFamily="18" charset="0"/>
              </a:rPr>
              <a:t>-9</a:t>
            </a:r>
            <a:r>
              <a:rPr lang="en-US" altLang="en-US" sz="2000" b="1" smtClean="0">
                <a:latin typeface="Times New Roman" pitchFamily="18" charset="0"/>
              </a:rPr>
              <a:t> Pa (10</a:t>
            </a:r>
            <a:r>
              <a:rPr lang="en-US" altLang="en-US" sz="2000" b="1" baseline="30000" smtClean="0">
                <a:latin typeface="Times New Roman" pitchFamily="18" charset="0"/>
              </a:rPr>
              <a:t>-11</a:t>
            </a:r>
            <a:r>
              <a:rPr lang="en-US" altLang="en-US" sz="2000" b="1" smtClean="0">
                <a:latin typeface="Times New Roman" pitchFamily="18" charset="0"/>
              </a:rPr>
              <a:t> Torr) and below in a properly designed vacuum system</a:t>
            </a:r>
          </a:p>
          <a:p>
            <a:pPr>
              <a:lnSpc>
                <a:spcPct val="90000"/>
              </a:lnSpc>
            </a:pPr>
            <a:r>
              <a:rPr lang="en-US" altLang="en-US" sz="2000" b="1" smtClean="0">
                <a:latin typeface="Times New Roman" pitchFamily="18" charset="0"/>
              </a:rPr>
              <a:t>Requires no backing…more than a little misleading… in fact it works best in a sealed system.  Entrainment pump!</a:t>
            </a:r>
          </a:p>
          <a:p>
            <a:pPr>
              <a:lnSpc>
                <a:spcPct val="90000"/>
              </a:lnSpc>
            </a:pPr>
            <a:r>
              <a:rPr lang="en-US" altLang="en-US" sz="2000" b="1" smtClean="0">
                <a:latin typeface="Times New Roman" pitchFamily="18" charset="0"/>
              </a:rPr>
              <a:t>The IP requires a periodic bake-out into rough pumped system  to clean the buried gas from the pump. This is done during the gun bake procedure</a:t>
            </a:r>
          </a:p>
          <a:p>
            <a:pPr>
              <a:lnSpc>
                <a:spcPct val="90000"/>
              </a:lnSpc>
            </a:pPr>
            <a:r>
              <a:rPr lang="en-US" altLang="en-US" sz="2000" b="1" smtClean="0">
                <a:latin typeface="Times New Roman" pitchFamily="18" charset="0"/>
              </a:rPr>
              <a:t>Check for electrical instability by slapping the pump with an open hand. Instability indicates need for a bake</a:t>
            </a:r>
            <a:endParaRPr lang="en-US" altLang="en-US" sz="2800" smtClean="0"/>
          </a:p>
        </p:txBody>
      </p:sp>
      <p:pic>
        <p:nvPicPr>
          <p:cNvPr id="20484" name="Picture 7" descr="Ionspeed"/>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l="1469" t="12941" r="5876" b="3046"/>
          <a:stretch>
            <a:fillRect/>
          </a:stretch>
        </p:blipFill>
        <p:spPr>
          <a:xfrm>
            <a:off x="0" y="1752600"/>
            <a:ext cx="4910667" cy="3221038"/>
          </a:xfrm>
        </p:spPr>
      </p:pic>
      <p:sp>
        <p:nvSpPr>
          <p:cNvPr id="20485" name="Text Box 8"/>
          <p:cNvSpPr txBox="1">
            <a:spLocks noChangeArrowheads="1"/>
          </p:cNvSpPr>
          <p:nvPr/>
        </p:nvSpPr>
        <p:spPr bwMode="auto">
          <a:xfrm>
            <a:off x="508000" y="5410200"/>
            <a:ext cx="440266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a:spcBef>
                <a:spcPct val="50000"/>
              </a:spcBef>
            </a:pPr>
            <a:r>
              <a:rPr lang="en-US" altLang="en-US" sz="2400">
                <a:solidFill>
                  <a:schemeClr val="accent1"/>
                </a:solidFill>
              </a:rPr>
              <a:t>Ion Pump Performance </a:t>
            </a:r>
          </a:p>
        </p:txBody>
      </p:sp>
      <p:pic>
        <p:nvPicPr>
          <p:cNvPr id="2" name="Performan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592" y="692696"/>
            <a:ext cx="609600" cy="609600"/>
          </a:xfrm>
          <a:prstGeom prst="rect">
            <a:avLst/>
          </a:prstGeom>
        </p:spPr>
      </p:pic>
    </p:spTree>
    <p:extLst>
      <p:ext uri="{BB962C8B-B14F-4D97-AF65-F5344CB8AC3E}">
        <p14:creationId xmlns:p14="http://schemas.microsoft.com/office/powerpoint/2010/main" val="24712907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arn(outVertical)">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barn(outVertical)">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barn(outVertical)">
                                      <p:cBhvr>
                                        <p:cTn id="17" dur="500"/>
                                        <p:tgtEl>
                                          <p:spTgt spid="15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barn(outVertical)">
                                      <p:cBhvr>
                                        <p:cTn id="22" dur="500"/>
                                        <p:tgtEl>
                                          <p:spTgt spid="15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58468"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536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sz="6000" b="1" dirty="0" smtClean="0">
                <a:latin typeface="Comic Sans MS" pitchFamily="66" charset="0"/>
              </a:rPr>
              <a:t>The triode pump</a:t>
            </a:r>
          </a:p>
        </p:txBody>
      </p:sp>
      <p:sp>
        <p:nvSpPr>
          <p:cNvPr id="19459" name="Rectangle 4"/>
          <p:cNvSpPr>
            <a:spLocks noGrp="1" noChangeArrowheads="1"/>
          </p:cNvSpPr>
          <p:nvPr>
            <p:ph type="body" sz="half" idx="2"/>
          </p:nvPr>
        </p:nvSpPr>
        <p:spPr/>
        <p:txBody>
          <a:bodyPr>
            <a:normAutofit lnSpcReduction="10000"/>
          </a:bodyPr>
          <a:lstStyle/>
          <a:p>
            <a:r>
              <a:rPr lang="en-US" altLang="en-US" sz="2400" b="1" smtClean="0">
                <a:latin typeface="Comic Sans MS" pitchFamily="66" charset="0"/>
              </a:rPr>
              <a:t>If noble or unusual gases are expected to be found in the SEM (nitrogen, helium, counter gases from a WDS system etc.) then a triode pump </a:t>
            </a:r>
            <a:r>
              <a:rPr lang="en-US" altLang="en-US" sz="2400" b="1" smtClean="0">
                <a:solidFill>
                  <a:srgbClr val="FC0128"/>
                </a:solidFill>
                <a:latin typeface="Comic Sans MS" pitchFamily="66" charset="0"/>
              </a:rPr>
              <a:t>must</a:t>
            </a:r>
            <a:r>
              <a:rPr lang="en-US" altLang="en-US" sz="2400" b="1" smtClean="0">
                <a:latin typeface="Comic Sans MS" pitchFamily="66" charset="0"/>
              </a:rPr>
              <a:t> be used.</a:t>
            </a:r>
          </a:p>
          <a:p>
            <a:r>
              <a:rPr lang="en-US" altLang="en-US" sz="2400" b="1" smtClean="0">
                <a:latin typeface="Comic Sans MS" pitchFamily="66" charset="0"/>
              </a:rPr>
              <a:t>The additional electrode then makes it possible to ionize these gases</a:t>
            </a:r>
          </a:p>
        </p:txBody>
      </p:sp>
      <p:pic>
        <p:nvPicPr>
          <p:cNvPr id="19460" name="Picture 6" descr="triode"/>
          <p:cNvPicPr>
            <a:picLocks noGrp="1" noChangeAspect="1" noChangeArrowheads="1"/>
          </p:cNvPicPr>
          <p:nvPr>
            <p:ph type="clipArt" sz="half" idx="1"/>
          </p:nvPr>
        </p:nvPicPr>
        <p:blipFill>
          <a:blip r:embed="rId4" cstate="print">
            <a:extLst>
              <a:ext uri="{28A0092B-C50C-407E-A947-70E740481C1C}">
                <a14:useLocalDpi xmlns:a14="http://schemas.microsoft.com/office/drawing/2010/main" val="0"/>
              </a:ext>
            </a:extLst>
          </a:blip>
          <a:srcRect l="5473" t="8830" r="5199" b="1576"/>
          <a:stretch>
            <a:fillRect/>
          </a:stretch>
        </p:blipFill>
        <p:spPr>
          <a:xfrm>
            <a:off x="179512" y="1052736"/>
            <a:ext cx="3384376" cy="3311504"/>
          </a:xfrm>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16932" y="4172825"/>
            <a:ext cx="2999818"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riod Ion Pum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2320" y="836712"/>
            <a:ext cx="609600" cy="609600"/>
          </a:xfrm>
          <a:prstGeom prst="rect">
            <a:avLst/>
          </a:prstGeom>
        </p:spPr>
      </p:pic>
    </p:spTree>
    <p:extLst>
      <p:ext uri="{BB962C8B-B14F-4D97-AF65-F5344CB8AC3E}">
        <p14:creationId xmlns:p14="http://schemas.microsoft.com/office/powerpoint/2010/main" val="1408204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71B780-C9C5-4A4D-AF68-03FB124CAC2E}" type="slidenum">
              <a:rPr lang="en-CA" smtClean="0"/>
              <a:t>14</a:t>
            </a:fld>
            <a:endParaRPr lang="en-CA"/>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042988"/>
            <a:ext cx="531495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on Pum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0878" y="162942"/>
            <a:ext cx="609600" cy="609600"/>
          </a:xfrm>
          <a:prstGeom prst="rect">
            <a:avLst/>
          </a:prstGeom>
        </p:spPr>
      </p:pic>
    </p:spTree>
    <p:extLst>
      <p:ext uri="{BB962C8B-B14F-4D97-AF65-F5344CB8AC3E}">
        <p14:creationId xmlns:p14="http://schemas.microsoft.com/office/powerpoint/2010/main" val="448902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Getter Pumps</a:t>
            </a:r>
            <a:endParaRPr lang="en-CA" dirty="0"/>
          </a:p>
        </p:txBody>
      </p:sp>
      <p:sp>
        <p:nvSpPr>
          <p:cNvPr id="4" name="Content Placeholder 3"/>
          <p:cNvSpPr>
            <a:spLocks noGrp="1"/>
          </p:cNvSpPr>
          <p:nvPr>
            <p:ph idx="1"/>
          </p:nvPr>
        </p:nvSpPr>
        <p:spPr>
          <a:xfrm>
            <a:off x="323528" y="1916832"/>
            <a:ext cx="8229600" cy="4525963"/>
          </a:xfrm>
        </p:spPr>
        <p:txBody>
          <a:bodyPr>
            <a:normAutofit fontScale="92500" lnSpcReduction="20000"/>
          </a:bodyPr>
          <a:lstStyle/>
          <a:p>
            <a:r>
              <a:rPr lang="en-CA" dirty="0"/>
              <a:t>Getters are materials able to fix gas molecules on their surface in the form of stable chemical compounds. To do so, their surface must be clean. There are two ways of producing a clean </a:t>
            </a:r>
            <a:r>
              <a:rPr lang="en-CA" dirty="0" err="1"/>
              <a:t>gettering</a:t>
            </a:r>
            <a:r>
              <a:rPr lang="en-CA" dirty="0"/>
              <a:t> surface – by in situ deposition of a fresh getter film, – by heating an oxidized getter to a temperature high enough to diffuse oxygen from the surface into the getter bulk. In the first case we speak about evaporable getters, in the second case about non-evaporable getters (NEG) and the required heating temperature is called activation temperature. </a:t>
            </a:r>
          </a:p>
        </p:txBody>
      </p:sp>
      <p:pic>
        <p:nvPicPr>
          <p:cNvPr id="5" name="gett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58266" y="601400"/>
            <a:ext cx="609600" cy="609600"/>
          </a:xfrm>
          <a:prstGeom prst="rect">
            <a:avLst/>
          </a:prstGeom>
        </p:spPr>
      </p:pic>
    </p:spTree>
    <p:extLst>
      <p:ext uri="{BB962C8B-B14F-4D97-AF65-F5344CB8AC3E}">
        <p14:creationId xmlns:p14="http://schemas.microsoft.com/office/powerpoint/2010/main" val="2101555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Evaporable getters</a:t>
            </a:r>
            <a:br>
              <a:rPr lang="en-CA" dirty="0"/>
            </a:br>
            <a:endParaRPr lang="en-CA" dirty="0"/>
          </a:p>
        </p:txBody>
      </p:sp>
      <p:sp>
        <p:nvSpPr>
          <p:cNvPr id="3" name="Content Placeholder 2"/>
          <p:cNvSpPr>
            <a:spLocks noGrp="1"/>
          </p:cNvSpPr>
          <p:nvPr>
            <p:ph idx="1"/>
          </p:nvPr>
        </p:nvSpPr>
        <p:spPr/>
        <p:txBody>
          <a:bodyPr>
            <a:normAutofit fontScale="70000" lnSpcReduction="20000"/>
          </a:bodyPr>
          <a:lstStyle/>
          <a:p>
            <a:r>
              <a:rPr lang="en-CA" dirty="0" smtClean="0"/>
              <a:t>The </a:t>
            </a:r>
            <a:r>
              <a:rPr lang="en-CA" dirty="0"/>
              <a:t>two materials most widely used as evaporable getters are barium and titanium </a:t>
            </a:r>
            <a:r>
              <a:rPr lang="en-CA" dirty="0" smtClean="0"/>
              <a:t>. </a:t>
            </a:r>
          </a:p>
          <a:p>
            <a:r>
              <a:rPr lang="en-CA" dirty="0" smtClean="0"/>
              <a:t>Barium </a:t>
            </a:r>
            <a:r>
              <a:rPr lang="en-CA" dirty="0"/>
              <a:t>is usually sublimated from a BaAl4 alloy by heating at ~ 900°C. It is used for pumping vacuum sealed devices (electron tubes) and the sublimation is done in one single process before sealing. It is not used for UHV applications and will not be discussed here. For more details </a:t>
            </a:r>
            <a:r>
              <a:rPr lang="en-CA" dirty="0" smtClean="0"/>
              <a:t>. </a:t>
            </a:r>
          </a:p>
          <a:p>
            <a:r>
              <a:rPr lang="en-CA" dirty="0" smtClean="0"/>
              <a:t>Titanium </a:t>
            </a:r>
            <a:r>
              <a:rPr lang="en-CA" dirty="0"/>
              <a:t>is the most widely used evaporable getter for UHV applications. It is usually sublimated from filaments made of </a:t>
            </a:r>
            <a:r>
              <a:rPr lang="en-CA" dirty="0" err="1"/>
              <a:t>Ti</a:t>
            </a:r>
            <a:r>
              <a:rPr lang="en-CA" dirty="0"/>
              <a:t> alloys (with Mo or Ta) heated up to 1500°C, temperature at which the </a:t>
            </a:r>
            <a:r>
              <a:rPr lang="en-CA" dirty="0" err="1"/>
              <a:t>Ti</a:t>
            </a:r>
            <a:r>
              <a:rPr lang="en-CA" dirty="0"/>
              <a:t> vapour pressure is about 10–3 </a:t>
            </a:r>
            <a:r>
              <a:rPr lang="en-CA" dirty="0" err="1"/>
              <a:t>Torr</a:t>
            </a:r>
            <a:r>
              <a:rPr lang="en-CA" dirty="0"/>
              <a:t>. Titanium films provide sticking probabilities of 1–5 × 10–2 for H2 and 0.4–0.6 for CO at room temperature. Cooling to liquid N2 temperature enhances these values to 0.1–0.3 for H2 and about 1 for CO </a:t>
            </a:r>
            <a:r>
              <a:rPr lang="en-CA" dirty="0" smtClean="0"/>
              <a:t>.Other </a:t>
            </a:r>
            <a:r>
              <a:rPr lang="en-CA" dirty="0"/>
              <a:t>materials (Ta, </a:t>
            </a:r>
            <a:r>
              <a:rPr lang="en-CA" dirty="0" err="1"/>
              <a:t>Nb</a:t>
            </a:r>
            <a:r>
              <a:rPr lang="en-CA" dirty="0"/>
              <a:t>, V, </a:t>
            </a:r>
            <a:r>
              <a:rPr lang="en-CA" dirty="0" err="1"/>
              <a:t>Zr</a:t>
            </a:r>
            <a:r>
              <a:rPr lang="en-CA" dirty="0"/>
              <a:t>, Mo) have also been used, but their behaviour is not as good for various </a:t>
            </a:r>
            <a:r>
              <a:rPr lang="en-CA" dirty="0" smtClean="0"/>
              <a:t>reasons</a:t>
            </a:r>
            <a:endParaRPr lang="en-CA" dirty="0"/>
          </a:p>
        </p:txBody>
      </p:sp>
      <p:pic>
        <p:nvPicPr>
          <p:cNvPr id="4" name="Evaporable gett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19672" y="332656"/>
            <a:ext cx="609600" cy="609600"/>
          </a:xfrm>
          <a:prstGeom prst="rect">
            <a:avLst/>
          </a:prstGeom>
        </p:spPr>
      </p:pic>
    </p:spTree>
    <p:extLst>
      <p:ext uri="{BB962C8B-B14F-4D97-AF65-F5344CB8AC3E}">
        <p14:creationId xmlns:p14="http://schemas.microsoft.com/office/powerpoint/2010/main" val="2018501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1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676674" y="836712"/>
            <a:ext cx="2585964" cy="461665"/>
          </a:xfrm>
          <a:prstGeom prst="rect">
            <a:avLst/>
          </a:prstGeom>
        </p:spPr>
        <p:txBody>
          <a:bodyPr wrap="none">
            <a:spAutoFit/>
          </a:bodyPr>
          <a:lstStyle/>
          <a:p>
            <a:r>
              <a:rPr lang="it-IT" altLang="it-IT" sz="2400" i="1" dirty="0" err="1">
                <a:solidFill>
                  <a:srgbClr val="FF0000"/>
                </a:solidFill>
                <a:latin typeface="Candara" panose="020E0502030303020204" pitchFamily="34" charset="0"/>
              </a:rPr>
              <a:t>Evaporable</a:t>
            </a:r>
            <a:r>
              <a:rPr lang="it-IT" altLang="it-IT" sz="2400" i="1" dirty="0">
                <a:solidFill>
                  <a:srgbClr val="FF0000"/>
                </a:solidFill>
                <a:latin typeface="Candara" panose="020E0502030303020204" pitchFamily="34" charset="0"/>
              </a:rPr>
              <a:t> </a:t>
            </a:r>
            <a:r>
              <a:rPr lang="it-IT" altLang="it-IT" sz="2400" i="1" dirty="0" err="1">
                <a:solidFill>
                  <a:srgbClr val="FF0000"/>
                </a:solidFill>
                <a:latin typeface="Candara" panose="020E0502030303020204" pitchFamily="34" charset="0"/>
              </a:rPr>
              <a:t>Getters</a:t>
            </a:r>
            <a:endParaRPr lang="it-IT" sz="2400" dirty="0">
              <a:solidFill>
                <a:srgbClr val="FF0000"/>
              </a:solidFill>
              <a:latin typeface="Candara" panose="020E0502030303020204" pitchFamily="34" charset="0"/>
            </a:endParaRPr>
          </a:p>
        </p:txBody>
      </p:sp>
      <p:sp>
        <p:nvSpPr>
          <p:cNvPr id="10" name="Rettangolo 9"/>
          <p:cNvSpPr/>
          <p:nvPr/>
        </p:nvSpPr>
        <p:spPr>
          <a:xfrm>
            <a:off x="4969064" y="876372"/>
            <a:ext cx="3889206" cy="461665"/>
          </a:xfrm>
          <a:prstGeom prst="rect">
            <a:avLst/>
          </a:prstGeom>
        </p:spPr>
        <p:txBody>
          <a:bodyPr wrap="none">
            <a:spAutoFit/>
          </a:bodyPr>
          <a:lstStyle/>
          <a:p>
            <a:r>
              <a:rPr lang="it-IT" altLang="it-IT" sz="2400" i="1" dirty="0">
                <a:solidFill>
                  <a:srgbClr val="FF0000"/>
                </a:solidFill>
                <a:latin typeface="Candara" panose="020E0502030303020204" pitchFamily="34" charset="0"/>
              </a:rPr>
              <a:t>Non-</a:t>
            </a:r>
            <a:r>
              <a:rPr lang="it-IT" altLang="it-IT" sz="2400" i="1" dirty="0" err="1">
                <a:solidFill>
                  <a:srgbClr val="FF0000"/>
                </a:solidFill>
                <a:latin typeface="Candara" panose="020E0502030303020204" pitchFamily="34" charset="0"/>
              </a:rPr>
              <a:t>Evaporable</a:t>
            </a:r>
            <a:r>
              <a:rPr lang="it-IT" altLang="it-IT" sz="2400" i="1" dirty="0">
                <a:solidFill>
                  <a:srgbClr val="FF0000"/>
                </a:solidFill>
                <a:latin typeface="Candara" panose="020E0502030303020204" pitchFamily="34" charset="0"/>
              </a:rPr>
              <a:t> </a:t>
            </a:r>
            <a:r>
              <a:rPr lang="it-IT" altLang="it-IT" sz="2400" i="1" dirty="0" err="1">
                <a:solidFill>
                  <a:srgbClr val="FF0000"/>
                </a:solidFill>
                <a:latin typeface="Candara" panose="020E0502030303020204" pitchFamily="34" charset="0"/>
              </a:rPr>
              <a:t>Getters</a:t>
            </a:r>
            <a:r>
              <a:rPr lang="it-IT" altLang="it-IT" sz="2400" i="1" dirty="0">
                <a:solidFill>
                  <a:srgbClr val="FF0000"/>
                </a:solidFill>
                <a:latin typeface="Candara" panose="020E0502030303020204" pitchFamily="34" charset="0"/>
              </a:rPr>
              <a:t> </a:t>
            </a:r>
            <a:r>
              <a:rPr lang="it-IT" altLang="it-IT" sz="2400" i="1" dirty="0" smtClean="0">
                <a:solidFill>
                  <a:srgbClr val="FF0000"/>
                </a:solidFill>
                <a:latin typeface="Candara" panose="020E0502030303020204" pitchFamily="34" charset="0"/>
              </a:rPr>
              <a:t>- </a:t>
            </a:r>
            <a:r>
              <a:rPr lang="it-IT" altLang="it-IT" sz="2400" i="1" dirty="0">
                <a:solidFill>
                  <a:srgbClr val="FF0000"/>
                </a:solidFill>
                <a:latin typeface="Candara" panose="020E0502030303020204" pitchFamily="34" charset="0"/>
              </a:rPr>
              <a:t>NEG</a:t>
            </a:r>
            <a:endParaRPr lang="it-IT" sz="2400" dirty="0">
              <a:solidFill>
                <a:srgbClr val="FF0000"/>
              </a:solidFill>
              <a:latin typeface="Candara" panose="020E0502030303020204" pitchFamily="34" charset="0"/>
            </a:endParaRPr>
          </a:p>
        </p:txBody>
      </p:sp>
      <p:graphicFrame>
        <p:nvGraphicFramePr>
          <p:cNvPr id="12" name="Oggetto 11"/>
          <p:cNvGraphicFramePr>
            <a:graphicFrameLocks noChangeAspect="1"/>
          </p:cNvGraphicFramePr>
          <p:nvPr>
            <p:extLst>
              <p:ext uri="{D42A27DB-BD31-4B8C-83A1-F6EECF244321}">
                <p14:modId xmlns:p14="http://schemas.microsoft.com/office/powerpoint/2010/main" val="1620596239"/>
              </p:ext>
            </p:extLst>
          </p:nvPr>
        </p:nvGraphicFramePr>
        <p:xfrm>
          <a:off x="1186765" y="2437437"/>
          <a:ext cx="1832241" cy="487507"/>
        </p:xfrm>
        <a:graphic>
          <a:graphicData uri="http://schemas.openxmlformats.org/presentationml/2006/ole">
            <mc:AlternateContent xmlns:mc="http://schemas.openxmlformats.org/markup-compatibility/2006">
              <mc:Choice xmlns:v="urn:schemas-microsoft-com:vml" Requires="v">
                <p:oleObj spid="_x0000_s9232" name="Image" r:id="rId5" imgW="3746032" imgH="1828571" progId="PhotoshopElements.Image.2">
                  <p:embed/>
                </p:oleObj>
              </mc:Choice>
              <mc:Fallback>
                <p:oleObj name="Image" r:id="rId5" imgW="3746032" imgH="1828571"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48024"/>
                      <a:stretch>
                        <a:fillRect/>
                      </a:stretch>
                    </p:blipFill>
                    <p:spPr bwMode="auto">
                      <a:xfrm>
                        <a:off x="1186765" y="2437437"/>
                        <a:ext cx="1832241" cy="487507"/>
                      </a:xfrm>
                      <a:prstGeom prst="rect">
                        <a:avLst/>
                      </a:prstGeom>
                      <a:noFill/>
                      <a:ln>
                        <a:noFill/>
                      </a:ln>
                      <a:effectLst/>
                    </p:spPr>
                  </p:pic>
                </p:oleObj>
              </mc:Fallback>
            </mc:AlternateContent>
          </a:graphicData>
        </a:graphic>
      </p:graphicFrame>
      <p:sp>
        <p:nvSpPr>
          <p:cNvPr id="13" name="Rettangolo 12"/>
          <p:cNvSpPr/>
          <p:nvPr/>
        </p:nvSpPr>
        <p:spPr>
          <a:xfrm>
            <a:off x="162826" y="1484784"/>
            <a:ext cx="3880120" cy="830997"/>
          </a:xfrm>
          <a:prstGeom prst="rect">
            <a:avLst/>
          </a:prstGeom>
        </p:spPr>
        <p:txBody>
          <a:bodyPr wrap="square">
            <a:spAutoFit/>
          </a:bodyPr>
          <a:lstStyle/>
          <a:p>
            <a:pPr algn="just"/>
            <a:r>
              <a:rPr lang="en-US" sz="1600" dirty="0" smtClean="0">
                <a:latin typeface="Candara" panose="020E0502030303020204" pitchFamily="34" charset="0"/>
              </a:rPr>
              <a:t>The </a:t>
            </a:r>
            <a:r>
              <a:rPr lang="en-US" sz="1600" b="1" dirty="0">
                <a:latin typeface="Candara" panose="020E0502030303020204" pitchFamily="34" charset="0"/>
              </a:rPr>
              <a:t>active </a:t>
            </a:r>
            <a:r>
              <a:rPr lang="en-US" sz="1600" b="1" dirty="0" err="1">
                <a:latin typeface="Candara" panose="020E0502030303020204" pitchFamily="34" charset="0"/>
              </a:rPr>
              <a:t>Ti</a:t>
            </a:r>
            <a:r>
              <a:rPr lang="en-US" sz="1600" b="1" dirty="0">
                <a:latin typeface="Candara" panose="020E0502030303020204" pitchFamily="34" charset="0"/>
              </a:rPr>
              <a:t> surface is obtained under vacuum with subsequent depositions of a metal film of </a:t>
            </a:r>
            <a:r>
              <a:rPr lang="en-US" sz="1600" b="1" dirty="0" err="1">
                <a:latin typeface="Candara" panose="020E0502030303020204" pitchFamily="34" charset="0"/>
              </a:rPr>
              <a:t>Ti</a:t>
            </a:r>
            <a:r>
              <a:rPr lang="en-US" sz="1600" b="1" dirty="0">
                <a:latin typeface="Candara" panose="020E0502030303020204" pitchFamily="34" charset="0"/>
              </a:rPr>
              <a:t> in the system</a:t>
            </a:r>
            <a:endParaRPr lang="it-IT" sz="1600" b="1" dirty="0">
              <a:latin typeface="Candara" panose="020E0502030303020204" pitchFamily="34" charset="0"/>
            </a:endParaRPr>
          </a:p>
        </p:txBody>
      </p:sp>
      <p:sp>
        <p:nvSpPr>
          <p:cNvPr id="14" name="Rettangolo 13"/>
          <p:cNvSpPr/>
          <p:nvPr/>
        </p:nvSpPr>
        <p:spPr>
          <a:xfrm>
            <a:off x="4990220" y="1529497"/>
            <a:ext cx="3808846" cy="2246769"/>
          </a:xfrm>
          <a:prstGeom prst="rect">
            <a:avLst/>
          </a:prstGeom>
        </p:spPr>
        <p:txBody>
          <a:bodyPr wrap="square">
            <a:spAutoFit/>
          </a:bodyPr>
          <a:lstStyle/>
          <a:p>
            <a:pPr algn="just"/>
            <a:r>
              <a:rPr lang="en-CA" sz="1400" b="1" dirty="0"/>
              <a:t>Non evaporable getters</a:t>
            </a:r>
            <a:r>
              <a:rPr lang="en-CA" sz="1400" dirty="0"/>
              <a:t> (</a:t>
            </a:r>
            <a:r>
              <a:rPr lang="en-CA" sz="1400" b="1" dirty="0"/>
              <a:t>NEG</a:t>
            </a:r>
            <a:r>
              <a:rPr lang="en-CA" sz="1400" dirty="0"/>
              <a:t>), based on the </a:t>
            </a:r>
            <a:r>
              <a:rPr lang="en-CA" sz="1400" b="1" dirty="0"/>
              <a:t>principle</a:t>
            </a:r>
            <a:r>
              <a:rPr lang="en-CA" sz="1400" dirty="0"/>
              <a:t> of metallic surface sorption of gas molecules, are mostly porous alloys or powder mixtures of Al, </a:t>
            </a:r>
            <a:r>
              <a:rPr lang="en-CA" sz="1400" dirty="0" err="1"/>
              <a:t>Zr</a:t>
            </a:r>
            <a:r>
              <a:rPr lang="en-CA" sz="1400" dirty="0"/>
              <a:t>, </a:t>
            </a:r>
            <a:r>
              <a:rPr lang="en-CA" sz="1400" dirty="0" err="1"/>
              <a:t>Ti</a:t>
            </a:r>
            <a:r>
              <a:rPr lang="en-CA" sz="1400" dirty="0"/>
              <a:t>, V and Fe. ... The </a:t>
            </a:r>
            <a:r>
              <a:rPr lang="en-CA" sz="1400" b="1" dirty="0"/>
              <a:t>NEG</a:t>
            </a:r>
            <a:r>
              <a:rPr lang="en-CA" sz="1400" dirty="0"/>
              <a:t> acts as a </a:t>
            </a:r>
            <a:r>
              <a:rPr lang="en-CA" sz="1400" b="1" dirty="0"/>
              <a:t>getter</a:t>
            </a:r>
            <a:r>
              <a:rPr lang="en-CA" sz="1400" dirty="0"/>
              <a:t> or </a:t>
            </a:r>
            <a:r>
              <a:rPr lang="en-CA" sz="1400" b="1" dirty="0"/>
              <a:t>getter pump</a:t>
            </a:r>
            <a:r>
              <a:rPr lang="en-CA" sz="1400" dirty="0"/>
              <a:t> that is able to reduce the pressure to less than 10</a:t>
            </a:r>
            <a:r>
              <a:rPr lang="en-CA" sz="1400" baseline="30000" dirty="0"/>
              <a:t>−7</a:t>
            </a:r>
            <a:r>
              <a:rPr lang="en-CA" sz="1400" dirty="0"/>
              <a:t> Pa.</a:t>
            </a:r>
            <a:r>
              <a:rPr lang="en-US" sz="1400" dirty="0" smtClean="0">
                <a:latin typeface="Candara" panose="020E0502030303020204" pitchFamily="34" charset="0"/>
              </a:rPr>
              <a:t>Also </a:t>
            </a:r>
            <a:r>
              <a:rPr lang="en-US" sz="1400" dirty="0">
                <a:latin typeface="Candara" panose="020E0502030303020204" pitchFamily="34" charset="0"/>
              </a:rPr>
              <a:t>in this case, a particular material alloy (NEG coating) has the property to absorb the molecules of gas. To activate the surface it is necessary to simply heat it at 250-300 C.</a:t>
            </a:r>
            <a:endParaRPr lang="it-IT" sz="1400" dirty="0">
              <a:latin typeface="Candara" panose="020E0502030303020204" pitchFamily="34" charset="0"/>
            </a:endParaRPr>
          </a:p>
        </p:txBody>
      </p:sp>
      <p:sp>
        <p:nvSpPr>
          <p:cNvPr id="15" name="Rettangolo 14"/>
          <p:cNvSpPr/>
          <p:nvPr/>
        </p:nvSpPr>
        <p:spPr>
          <a:xfrm>
            <a:off x="159401" y="2852936"/>
            <a:ext cx="3620511" cy="2339102"/>
          </a:xfrm>
          <a:prstGeom prst="rect">
            <a:avLst/>
          </a:prstGeom>
        </p:spPr>
        <p:txBody>
          <a:bodyPr wrap="square">
            <a:spAutoFit/>
          </a:bodyPr>
          <a:lstStyle/>
          <a:p>
            <a:pPr algn="ctr"/>
            <a:r>
              <a:rPr lang="en-US" altLang="it-IT" dirty="0">
                <a:solidFill>
                  <a:srgbClr val="FF0000"/>
                </a:solidFill>
                <a:latin typeface="Candara" panose="020E0502030303020204" pitchFamily="34" charset="0"/>
              </a:rPr>
              <a:t>TSP </a:t>
            </a:r>
            <a:endParaRPr lang="en-US" altLang="it-IT" dirty="0" smtClean="0">
              <a:solidFill>
                <a:srgbClr val="FF0000"/>
              </a:solidFill>
              <a:latin typeface="Candara" panose="020E0502030303020204" pitchFamily="34" charset="0"/>
            </a:endParaRPr>
          </a:p>
          <a:p>
            <a:pPr algn="just"/>
            <a:endParaRPr lang="en-US" sz="1600" dirty="0" smtClean="0">
              <a:latin typeface="Candara" panose="020E0502030303020204" pitchFamily="34" charset="0"/>
            </a:endParaRPr>
          </a:p>
          <a:p>
            <a:pPr algn="just"/>
            <a:r>
              <a:rPr lang="en-US" sz="1600" dirty="0" smtClean="0">
                <a:latin typeface="Candara" panose="020E0502030303020204" pitchFamily="34" charset="0"/>
              </a:rPr>
              <a:t>The </a:t>
            </a:r>
            <a:r>
              <a:rPr lang="en-US" sz="1600" b="1" dirty="0">
                <a:latin typeface="Candara" panose="020E0502030303020204" pitchFamily="34" charset="0"/>
              </a:rPr>
              <a:t>titanium is heated to the sublimation temperature (about 1100 ° C)</a:t>
            </a:r>
            <a:r>
              <a:rPr lang="en-US" sz="1600" dirty="0">
                <a:latin typeface="Candara" panose="020E0502030303020204" pitchFamily="34" charset="0"/>
              </a:rPr>
              <a:t>. </a:t>
            </a:r>
          </a:p>
          <a:p>
            <a:pPr algn="just"/>
            <a:endParaRPr lang="en-US" sz="1600" dirty="0">
              <a:latin typeface="Candara" panose="020E0502030303020204" pitchFamily="34" charset="0"/>
            </a:endParaRPr>
          </a:p>
          <a:p>
            <a:pPr algn="just"/>
            <a:r>
              <a:rPr lang="en-US" sz="1600" dirty="0">
                <a:latin typeface="Candara" panose="020E0502030303020204" pitchFamily="34" charset="0"/>
              </a:rPr>
              <a:t>The gas particles which collide on the layer of titanium are </a:t>
            </a:r>
            <a:r>
              <a:rPr lang="en-US" sz="1600" b="1" dirty="0">
                <a:latin typeface="Candara" panose="020E0502030303020204" pitchFamily="34" charset="0"/>
              </a:rPr>
              <a:t>linked via </a:t>
            </a:r>
            <a:r>
              <a:rPr lang="en-US" sz="1600" b="1" dirty="0" err="1">
                <a:latin typeface="Candara" panose="020E0502030303020204" pitchFamily="34" charset="0"/>
              </a:rPr>
              <a:t>chemi</a:t>
            </a:r>
            <a:r>
              <a:rPr lang="en-US" sz="1600" b="1" dirty="0">
                <a:latin typeface="Candara" panose="020E0502030303020204" pitchFamily="34" charset="0"/>
              </a:rPr>
              <a:t>-absorption</a:t>
            </a:r>
            <a:r>
              <a:rPr lang="en-US" sz="1600" dirty="0">
                <a:latin typeface="Candara" panose="020E0502030303020204" pitchFamily="34" charset="0"/>
              </a:rPr>
              <a:t>.</a:t>
            </a:r>
            <a:endParaRPr lang="it-IT" sz="1600" dirty="0">
              <a:latin typeface="Candara" panose="020E0502030303020204" pitchFamily="34" charset="0"/>
            </a:endParaRPr>
          </a:p>
        </p:txBody>
      </p:sp>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648" y="5260696"/>
            <a:ext cx="1656184" cy="133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ttangolo 15"/>
          <p:cNvSpPr/>
          <p:nvPr/>
        </p:nvSpPr>
        <p:spPr>
          <a:xfrm>
            <a:off x="5074394" y="3715388"/>
            <a:ext cx="3613462" cy="769441"/>
          </a:xfrm>
          <a:prstGeom prst="rect">
            <a:avLst/>
          </a:prstGeom>
        </p:spPr>
        <p:txBody>
          <a:bodyPr wrap="square">
            <a:spAutoFit/>
          </a:bodyPr>
          <a:lstStyle/>
          <a:p>
            <a:pPr algn="just"/>
            <a:r>
              <a:rPr lang="it-IT" altLang="it-IT" sz="1600" b="1" i="1" dirty="0" err="1" smtClean="0">
                <a:solidFill>
                  <a:srgbClr val="0000CC"/>
                </a:solidFill>
              </a:rPr>
              <a:t>Main</a:t>
            </a:r>
            <a:r>
              <a:rPr lang="it-IT" altLang="it-IT" sz="1600" b="1" i="1" dirty="0" smtClean="0">
                <a:solidFill>
                  <a:srgbClr val="0000CC"/>
                </a:solidFill>
              </a:rPr>
              <a:t> </a:t>
            </a:r>
            <a:r>
              <a:rPr lang="it-IT" altLang="it-IT" sz="1600" b="1" i="1" dirty="0" err="1" smtClean="0">
                <a:solidFill>
                  <a:srgbClr val="0000CC"/>
                </a:solidFill>
              </a:rPr>
              <a:t>Getter</a:t>
            </a:r>
            <a:r>
              <a:rPr lang="it-IT" altLang="it-IT" sz="1600" b="1" i="1" dirty="0" smtClean="0">
                <a:solidFill>
                  <a:srgbClr val="0000CC"/>
                </a:solidFill>
              </a:rPr>
              <a:t> </a:t>
            </a:r>
            <a:r>
              <a:rPr lang="it-IT" altLang="it-IT" sz="1600" b="1" i="1" dirty="0" err="1" smtClean="0">
                <a:solidFill>
                  <a:srgbClr val="0000CC"/>
                </a:solidFill>
              </a:rPr>
              <a:t>Elements</a:t>
            </a:r>
            <a:r>
              <a:rPr lang="it-IT" altLang="it-IT" sz="1600" b="1" i="1" dirty="0" smtClean="0">
                <a:solidFill>
                  <a:srgbClr val="0000CC"/>
                </a:solidFill>
              </a:rPr>
              <a:t> are:</a:t>
            </a:r>
          </a:p>
          <a:p>
            <a:pPr algn="just"/>
            <a:r>
              <a:rPr lang="pt-BR" sz="1400" dirty="0">
                <a:latin typeface="Candara" panose="020E0502030303020204" pitchFamily="34" charset="0"/>
              </a:rPr>
              <a:t>Barium, zirconium, tantalum, molybdenum, vanadium, titanium, niobium</a:t>
            </a:r>
            <a:endParaRPr lang="it-IT" altLang="it-IT" sz="1400" i="1" dirty="0">
              <a:latin typeface="Candara" panose="020E0502030303020204" pitchFamily="34" charset="0"/>
            </a:endParaRPr>
          </a:p>
        </p:txBody>
      </p:sp>
      <p:grpSp>
        <p:nvGrpSpPr>
          <p:cNvPr id="3" name="Gruppo 2"/>
          <p:cNvGrpSpPr/>
          <p:nvPr/>
        </p:nvGrpSpPr>
        <p:grpSpPr>
          <a:xfrm>
            <a:off x="4562314" y="4484829"/>
            <a:ext cx="4762214" cy="1320435"/>
            <a:chOff x="4499992" y="5276917"/>
            <a:chExt cx="4762214" cy="1320435"/>
          </a:xfrm>
        </p:grpSpPr>
        <p:sp>
          <p:nvSpPr>
            <p:cNvPr id="21" name="Rectangle 4"/>
            <p:cNvSpPr>
              <a:spLocks noChangeArrowheads="1"/>
            </p:cNvSpPr>
            <p:nvPr/>
          </p:nvSpPr>
          <p:spPr bwMode="auto">
            <a:xfrm>
              <a:off x="5079231" y="5884107"/>
              <a:ext cx="3568700" cy="269185"/>
            </a:xfrm>
            <a:prstGeom prst="rect">
              <a:avLst/>
            </a:prstGeom>
            <a:solidFill>
              <a:schemeClr val="bg1">
                <a:lumMod val="65000"/>
              </a:schemeClr>
            </a:solidFill>
            <a:ln w="12700">
              <a:solidFill>
                <a:schemeClr val="tx1"/>
              </a:solidFill>
              <a:miter lim="800000"/>
              <a:headEnd/>
              <a:tailEnd/>
            </a:ln>
            <a:effectLst/>
          </p:spPr>
          <p:txBody>
            <a:bodyPr wrap="none" anchor="ct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endParaRPr lang="it-IT" altLang="it-IT">
                <a:solidFill>
                  <a:schemeClr val="bg1">
                    <a:lumMod val="65000"/>
                  </a:schemeClr>
                </a:solidFill>
              </a:endParaRPr>
            </a:p>
          </p:txBody>
        </p:sp>
        <p:sp>
          <p:nvSpPr>
            <p:cNvPr id="22" name="Rectangle 5" descr="Large confetti"/>
            <p:cNvSpPr>
              <a:spLocks noChangeArrowheads="1"/>
            </p:cNvSpPr>
            <p:nvPr/>
          </p:nvSpPr>
          <p:spPr bwMode="auto">
            <a:xfrm>
              <a:off x="5076056" y="6182005"/>
              <a:ext cx="3582988" cy="87934"/>
            </a:xfrm>
            <a:prstGeom prst="rect">
              <a:avLst/>
            </a:prstGeom>
            <a:pattFill prst="lgConfetti">
              <a:fgClr>
                <a:schemeClr val="tx1"/>
              </a:fgClr>
              <a:bgClr>
                <a:schemeClr val="bg1"/>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endParaRPr lang="it-IT" altLang="it-IT"/>
            </a:p>
          </p:txBody>
        </p:sp>
        <p:sp>
          <p:nvSpPr>
            <p:cNvPr id="23" name="Rectangle 6" descr="Large confetti"/>
            <p:cNvSpPr>
              <a:spLocks noChangeArrowheads="1"/>
            </p:cNvSpPr>
            <p:nvPr/>
          </p:nvSpPr>
          <p:spPr bwMode="auto">
            <a:xfrm>
              <a:off x="5076056" y="5774639"/>
              <a:ext cx="3582988" cy="84345"/>
            </a:xfrm>
            <a:prstGeom prst="rect">
              <a:avLst/>
            </a:prstGeom>
            <a:pattFill prst="lgConfetti">
              <a:fgClr>
                <a:schemeClr val="tx1"/>
              </a:fgClr>
              <a:bgClr>
                <a:schemeClr val="bg1"/>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hangingPunct="1"/>
              <a:endParaRPr lang="it-IT" altLang="it-IT"/>
            </a:p>
          </p:txBody>
        </p:sp>
        <p:sp>
          <p:nvSpPr>
            <p:cNvPr id="30" name="Line 7"/>
            <p:cNvSpPr>
              <a:spLocks noChangeShapeType="1"/>
            </p:cNvSpPr>
            <p:nvPr/>
          </p:nvSpPr>
          <p:spPr bwMode="auto">
            <a:xfrm flipH="1">
              <a:off x="4812094" y="6041092"/>
              <a:ext cx="273751" cy="281826"/>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 name="Rectangle 8"/>
            <p:cNvSpPr>
              <a:spLocks noChangeArrowheads="1"/>
            </p:cNvSpPr>
            <p:nvPr/>
          </p:nvSpPr>
          <p:spPr bwMode="auto">
            <a:xfrm>
              <a:off x="4499992" y="6322918"/>
              <a:ext cx="4386262" cy="274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just">
                <a:spcBef>
                  <a:spcPct val="0"/>
                </a:spcBef>
              </a:pPr>
              <a:r>
                <a:rPr lang="it-IT" altLang="it-IT" sz="1200" dirty="0" err="1" smtClean="0">
                  <a:solidFill>
                    <a:srgbClr val="FF0000"/>
                  </a:solidFill>
                  <a:latin typeface="Candara" panose="020E0502030303020204" pitchFamily="34" charset="0"/>
                </a:rPr>
                <a:t>Support</a:t>
              </a:r>
              <a:r>
                <a:rPr lang="it-IT" altLang="it-IT" sz="1200" b="0" dirty="0">
                  <a:latin typeface="Candara" panose="020E0502030303020204" pitchFamily="34" charset="0"/>
                </a:rPr>
                <a:t>: </a:t>
              </a:r>
              <a:r>
                <a:rPr lang="it-IT" altLang="it-IT" sz="1200" b="0" dirty="0" err="1">
                  <a:latin typeface="Candara" panose="020E0502030303020204" pitchFamily="34" charset="0"/>
                </a:rPr>
                <a:t>plated</a:t>
              </a:r>
              <a:r>
                <a:rPr lang="it-IT" altLang="it-IT" sz="1200" b="0" dirty="0">
                  <a:latin typeface="Candara" panose="020E0502030303020204" pitchFamily="34" charset="0"/>
                </a:rPr>
                <a:t> </a:t>
              </a:r>
              <a:r>
                <a:rPr lang="it-IT" altLang="it-IT" sz="1200" b="0" dirty="0" err="1" smtClean="0">
                  <a:latin typeface="Candara" panose="020E0502030303020204" pitchFamily="34" charset="0"/>
                </a:rPr>
                <a:t>iron</a:t>
              </a:r>
              <a:r>
                <a:rPr lang="it-IT" altLang="it-IT" sz="1200" b="0" dirty="0" smtClean="0">
                  <a:latin typeface="Candara" panose="020E0502030303020204" pitchFamily="34" charset="0"/>
                </a:rPr>
                <a:t>  or nickel, </a:t>
              </a:r>
              <a:r>
                <a:rPr lang="it-IT" altLang="it-IT" sz="1200" b="0" dirty="0" err="1" smtClean="0">
                  <a:latin typeface="Candara" panose="020E0502030303020204" pitchFamily="34" charset="0"/>
                </a:rPr>
                <a:t>tickeness</a:t>
              </a:r>
              <a:r>
                <a:rPr lang="it-IT" altLang="it-IT" sz="1200" b="0" dirty="0" smtClean="0">
                  <a:latin typeface="Candara" panose="020E0502030303020204" pitchFamily="34" charset="0"/>
                </a:rPr>
                <a:t> 0,2 </a:t>
              </a:r>
              <a:r>
                <a:rPr lang="it-IT" altLang="it-IT" sz="1200" b="0" dirty="0">
                  <a:latin typeface="Candara" panose="020E0502030303020204" pitchFamily="34" charset="0"/>
                </a:rPr>
                <a:t>mm</a:t>
              </a:r>
            </a:p>
          </p:txBody>
        </p:sp>
        <p:sp>
          <p:nvSpPr>
            <p:cNvPr id="32" name="Line 9"/>
            <p:cNvSpPr>
              <a:spLocks noChangeShapeType="1"/>
            </p:cNvSpPr>
            <p:nvPr/>
          </p:nvSpPr>
          <p:spPr bwMode="auto">
            <a:xfrm flipH="1" flipV="1">
              <a:off x="6773415" y="5659606"/>
              <a:ext cx="276326" cy="1143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3" name="Rectangle 10"/>
            <p:cNvSpPr>
              <a:spLocks noChangeArrowheads="1"/>
            </p:cNvSpPr>
            <p:nvPr/>
          </p:nvSpPr>
          <p:spPr bwMode="auto">
            <a:xfrm>
              <a:off x="4948969" y="5276917"/>
              <a:ext cx="4313237" cy="4283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just">
                <a:spcBef>
                  <a:spcPct val="0"/>
                </a:spcBef>
              </a:pPr>
              <a:r>
                <a:rPr lang="it-IT" altLang="it-IT" sz="1100" b="0" dirty="0" smtClean="0">
                  <a:solidFill>
                    <a:srgbClr val="FF0000"/>
                  </a:solidFill>
                  <a:latin typeface="Candara" panose="020E0502030303020204" pitchFamily="34" charset="0"/>
                </a:rPr>
                <a:t>NEG </a:t>
              </a:r>
              <a:r>
                <a:rPr lang="it-IT" altLang="it-IT" sz="1100" dirty="0" err="1">
                  <a:solidFill>
                    <a:srgbClr val="FF0000"/>
                  </a:solidFill>
                  <a:latin typeface="Candara" panose="020E0502030303020204" pitchFamily="34" charset="0"/>
                </a:rPr>
                <a:t>Coating</a:t>
              </a:r>
              <a:r>
                <a:rPr lang="it-IT" altLang="it-IT" sz="1100" dirty="0">
                  <a:solidFill>
                    <a:srgbClr val="FF0000"/>
                  </a:solidFill>
                  <a:latin typeface="Candara" panose="020E0502030303020204" pitchFamily="34" charset="0"/>
                </a:rPr>
                <a:t> </a:t>
              </a:r>
              <a:r>
                <a:rPr lang="it-IT" altLang="it-IT" sz="1100" b="0" dirty="0" smtClean="0">
                  <a:latin typeface="Candara" panose="020E0502030303020204" pitchFamily="34" charset="0"/>
                </a:rPr>
                <a:t>: i.e. </a:t>
              </a:r>
              <a:r>
                <a:rPr lang="it-IT" altLang="it-IT" sz="1100" b="0" dirty="0">
                  <a:latin typeface="Candara" panose="020E0502030303020204" pitchFamily="34" charset="0"/>
                </a:rPr>
                <a:t>84% Zr; 16% Al </a:t>
              </a:r>
              <a:r>
                <a:rPr lang="it-IT" altLang="it-IT" sz="1100" b="0" dirty="0" smtClean="0">
                  <a:latin typeface="Candara" panose="020E0502030303020204" pitchFamily="34" charset="0"/>
                </a:rPr>
                <a:t>or Zr</a:t>
              </a:r>
              <a:r>
                <a:rPr lang="it-IT" altLang="it-IT" sz="1100" b="0" dirty="0">
                  <a:latin typeface="Candara" panose="020E0502030303020204" pitchFamily="34" charset="0"/>
                </a:rPr>
                <a:t>, Fe, V </a:t>
              </a:r>
            </a:p>
            <a:p>
              <a:pPr algn="just">
                <a:spcBef>
                  <a:spcPct val="0"/>
                </a:spcBef>
              </a:pPr>
              <a:r>
                <a:rPr lang="it-IT" altLang="it-IT" sz="1100" b="0" dirty="0" err="1" smtClean="0">
                  <a:latin typeface="Candara" panose="020E0502030303020204" pitchFamily="34" charset="0"/>
                </a:rPr>
                <a:t>About</a:t>
              </a:r>
              <a:r>
                <a:rPr lang="it-IT" altLang="it-IT" sz="1100" b="0" dirty="0" smtClean="0">
                  <a:latin typeface="Candara" panose="020E0502030303020204" pitchFamily="34" charset="0"/>
                </a:rPr>
                <a:t> 0,07 </a:t>
              </a:r>
              <a:r>
                <a:rPr lang="it-IT" altLang="it-IT" sz="1100" b="0" dirty="0">
                  <a:latin typeface="Candara" panose="020E0502030303020204" pitchFamily="34" charset="0"/>
                </a:rPr>
                <a:t>mm</a:t>
              </a:r>
            </a:p>
          </p:txBody>
        </p:sp>
      </p:grpSp>
      <p:sp>
        <p:nvSpPr>
          <p:cNvPr id="4" name="Rettangolo 3"/>
          <p:cNvSpPr/>
          <p:nvPr/>
        </p:nvSpPr>
        <p:spPr>
          <a:xfrm>
            <a:off x="3262638" y="-243408"/>
            <a:ext cx="2706190" cy="1045223"/>
          </a:xfrm>
          <a:prstGeom prst="rect">
            <a:avLst/>
          </a:prstGeom>
        </p:spPr>
        <p:txBody>
          <a:bodyPr wrap="none">
            <a:spAutoFit/>
          </a:bodyPr>
          <a:lstStyle/>
          <a:p>
            <a:pPr>
              <a:lnSpc>
                <a:spcPct val="200000"/>
              </a:lnSpc>
            </a:pPr>
            <a:r>
              <a:rPr lang="it-IT" sz="3600" b="1" i="1" dirty="0" err="1" smtClean="0">
                <a:latin typeface="Candara" panose="020E0502030303020204" pitchFamily="34" charset="0"/>
              </a:rPr>
              <a:t>Getter</a:t>
            </a:r>
            <a:r>
              <a:rPr lang="it-IT" sz="3600" b="1" i="1" dirty="0" smtClean="0">
                <a:latin typeface="Candara" panose="020E0502030303020204" pitchFamily="34" charset="0"/>
              </a:rPr>
              <a:t> </a:t>
            </a:r>
            <a:r>
              <a:rPr lang="it-IT" sz="3600" b="1" i="1" dirty="0" err="1">
                <a:latin typeface="Candara" panose="020E0502030303020204" pitchFamily="34" charset="0"/>
              </a:rPr>
              <a:t>Pump</a:t>
            </a:r>
            <a:endParaRPr lang="it-IT" sz="3600" b="1" i="1" dirty="0">
              <a:latin typeface="Candara" panose="020E0502030303020204" pitchFamily="34"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13425" y="0"/>
            <a:ext cx="609600" cy="609600"/>
          </a:xfrm>
          <a:prstGeom prst="rect">
            <a:avLst/>
          </a:prstGeom>
        </p:spPr>
      </p:pic>
    </p:spTree>
    <p:extLst>
      <p:ext uri="{BB962C8B-B14F-4D97-AF65-F5344CB8AC3E}">
        <p14:creationId xmlns:p14="http://schemas.microsoft.com/office/powerpoint/2010/main" val="4046318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dumour-CERN-2017-Fundamental Vacuum-1_Page_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
        <p:nvSpPr>
          <p:cNvPr id="3" name="Slide Number Placeholder 2"/>
          <p:cNvSpPr>
            <a:spLocks noGrp="1"/>
          </p:cNvSpPr>
          <p:nvPr>
            <p:ph type="sldNum" sz="quarter" idx="12"/>
          </p:nvPr>
        </p:nvSpPr>
        <p:spPr/>
        <p:txBody>
          <a:bodyPr/>
          <a:lstStyle/>
          <a:p>
            <a:fld id="{7E71B780-C9C5-4A4D-AF68-03FB124CAC2E}" type="slidenum">
              <a:rPr lang="en-CA" smtClean="0"/>
              <a:t>18</a:t>
            </a:fld>
            <a:endParaRPr lang="en-CA"/>
          </a:p>
        </p:txBody>
      </p:sp>
    </p:spTree>
    <p:extLst>
      <p:ext uri="{BB962C8B-B14F-4D97-AF65-F5344CB8AC3E}">
        <p14:creationId xmlns:p14="http://schemas.microsoft.com/office/powerpoint/2010/main" val="3725350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dumour-CERN-2017-Fundamental Vacuum-1_Page_6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
        <p:nvSpPr>
          <p:cNvPr id="3" name="Slide Number Placeholder 2"/>
          <p:cNvSpPr>
            <a:spLocks noGrp="1"/>
          </p:cNvSpPr>
          <p:nvPr>
            <p:ph type="sldNum" sz="quarter" idx="12"/>
          </p:nvPr>
        </p:nvSpPr>
        <p:spPr/>
        <p:txBody>
          <a:bodyPr/>
          <a:lstStyle/>
          <a:p>
            <a:fld id="{7E71B780-C9C5-4A4D-AF68-03FB124CAC2E}" type="slidenum">
              <a:rPr lang="en-CA" smtClean="0"/>
              <a:t>19</a:t>
            </a:fld>
            <a:endParaRPr lang="en-CA"/>
          </a:p>
        </p:txBody>
      </p:sp>
      <p:pic>
        <p:nvPicPr>
          <p:cNvPr id="4" name="NE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1160" y="14288"/>
            <a:ext cx="609600" cy="609600"/>
          </a:xfrm>
          <a:prstGeom prst="rect">
            <a:avLst/>
          </a:prstGeom>
        </p:spPr>
      </p:pic>
    </p:spTree>
    <p:extLst>
      <p:ext uri="{BB962C8B-B14F-4D97-AF65-F5344CB8AC3E}">
        <p14:creationId xmlns:p14="http://schemas.microsoft.com/office/powerpoint/2010/main" val="694363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8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24586"/>
            <a:ext cx="8229600" cy="1143000"/>
          </a:xfrm>
        </p:spPr>
        <p:txBody>
          <a:bodyPr/>
          <a:lstStyle/>
          <a:p>
            <a:pPr eaLnBrk="1" hangingPunct="1"/>
            <a:r>
              <a:rPr lang="en-US" altLang="en-US" sz="4000" smtClean="0"/>
              <a:t>How does one achieve vacuum?</a:t>
            </a:r>
          </a:p>
        </p:txBody>
      </p:sp>
      <p:sp>
        <p:nvSpPr>
          <p:cNvPr id="4099" name="Rectangle 3"/>
          <p:cNvSpPr>
            <a:spLocks noGrp="1" noChangeArrowheads="1"/>
          </p:cNvSpPr>
          <p:nvPr>
            <p:ph type="body" idx="1"/>
          </p:nvPr>
        </p:nvSpPr>
        <p:spPr/>
        <p:txBody>
          <a:bodyPr/>
          <a:lstStyle/>
          <a:p>
            <a:pPr eaLnBrk="1" hangingPunct="1"/>
            <a:r>
              <a:rPr lang="en-US" altLang="en-US" dirty="0" smtClean="0"/>
              <a:t>Pumping – Two types</a:t>
            </a:r>
          </a:p>
          <a:p>
            <a:pPr lvl="1" eaLnBrk="1" hangingPunct="1"/>
            <a:r>
              <a:rPr lang="en-US" altLang="en-US" dirty="0" smtClean="0"/>
              <a:t>Transfer – relies on moving molecules from low to high pressure regions</a:t>
            </a:r>
          </a:p>
          <a:p>
            <a:pPr lvl="1" eaLnBrk="1" hangingPunct="1"/>
            <a:endParaRPr lang="en-US" altLang="en-US" dirty="0" smtClean="0"/>
          </a:p>
          <a:p>
            <a:pPr lvl="1" eaLnBrk="1" hangingPunct="1"/>
            <a:r>
              <a:rPr lang="en-US" altLang="en-US" dirty="0" smtClean="0"/>
              <a:t>Trapping – makes use of chemistry to trap or bury gas particles</a:t>
            </a:r>
          </a:p>
        </p:txBody>
      </p:sp>
      <p:pic>
        <p:nvPicPr>
          <p:cNvPr id="2" name="پمپ های تله ا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81727" y="188640"/>
            <a:ext cx="609600" cy="609600"/>
          </a:xfrm>
          <a:prstGeom prst="rect">
            <a:avLst/>
          </a:prstGeom>
        </p:spPr>
      </p:pic>
    </p:spTree>
    <p:extLst>
      <p:ext uri="{BB962C8B-B14F-4D97-AF65-F5344CB8AC3E}">
        <p14:creationId xmlns:p14="http://schemas.microsoft.com/office/powerpoint/2010/main" val="523437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dumour-CERN-2017-Fundamental Vacuum-1_Page_61"/>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
        <p:nvSpPr>
          <p:cNvPr id="3" name="Slide Number Placeholder 2"/>
          <p:cNvSpPr>
            <a:spLocks noGrp="1"/>
          </p:cNvSpPr>
          <p:nvPr>
            <p:ph type="sldNum" sz="quarter" idx="12"/>
          </p:nvPr>
        </p:nvSpPr>
        <p:spPr/>
        <p:txBody>
          <a:bodyPr/>
          <a:lstStyle/>
          <a:p>
            <a:fld id="{7E71B780-C9C5-4A4D-AF68-03FB124CAC2E}" type="slidenum">
              <a:rPr lang="en-CA" smtClean="0"/>
              <a:t>20</a:t>
            </a:fld>
            <a:endParaRPr lang="en-CA"/>
          </a:p>
        </p:txBody>
      </p:sp>
      <p:pic>
        <p:nvPicPr>
          <p:cNvPr id="4" name="Gett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7531" y="806595"/>
            <a:ext cx="609600" cy="609600"/>
          </a:xfrm>
          <a:prstGeom prst="rect">
            <a:avLst/>
          </a:prstGeom>
        </p:spPr>
      </p:pic>
    </p:spTree>
    <p:extLst>
      <p:ext uri="{BB962C8B-B14F-4D97-AF65-F5344CB8AC3E}">
        <p14:creationId xmlns:p14="http://schemas.microsoft.com/office/powerpoint/2010/main" val="1494607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18" y="260648"/>
            <a:ext cx="7735879" cy="251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2996952"/>
            <a:ext cx="4320480" cy="381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ett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608" y="2977971"/>
            <a:ext cx="609600" cy="609600"/>
          </a:xfrm>
          <a:prstGeom prst="rect">
            <a:avLst/>
          </a:prstGeom>
        </p:spPr>
      </p:pic>
    </p:spTree>
    <p:extLst>
      <p:ext uri="{BB962C8B-B14F-4D97-AF65-F5344CB8AC3E}">
        <p14:creationId xmlns:p14="http://schemas.microsoft.com/office/powerpoint/2010/main" val="2948185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Finished</a:t>
            </a:r>
            <a:endParaRPr lang="en-CA" dirty="0"/>
          </a:p>
        </p:txBody>
      </p:sp>
      <p:sp>
        <p:nvSpPr>
          <p:cNvPr id="4" name="Slide Number Placeholder 3"/>
          <p:cNvSpPr>
            <a:spLocks noGrp="1"/>
          </p:cNvSpPr>
          <p:nvPr>
            <p:ph type="sldNum" sz="quarter" idx="12"/>
          </p:nvPr>
        </p:nvSpPr>
        <p:spPr/>
        <p:txBody>
          <a:bodyPr/>
          <a:lstStyle/>
          <a:p>
            <a:fld id="{7E71B780-C9C5-4A4D-AF68-03FB124CAC2E}" type="slidenum">
              <a:rPr lang="en-CA" smtClean="0"/>
              <a:t>22</a:t>
            </a:fld>
            <a:endParaRPr lang="en-CA"/>
          </a:p>
        </p:txBody>
      </p:sp>
    </p:spTree>
    <p:extLst>
      <p:ext uri="{BB962C8B-B14F-4D97-AF65-F5344CB8AC3E}">
        <p14:creationId xmlns:p14="http://schemas.microsoft.com/office/powerpoint/2010/main" val="852805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dumour-CERN-2017-Fundamental Vacuum-1_Page_52"/>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
        <p:nvSpPr>
          <p:cNvPr id="3" name="Slide Number Placeholder 2"/>
          <p:cNvSpPr>
            <a:spLocks noGrp="1"/>
          </p:cNvSpPr>
          <p:nvPr>
            <p:ph type="sldNum" sz="quarter" idx="12"/>
          </p:nvPr>
        </p:nvSpPr>
        <p:spPr/>
        <p:txBody>
          <a:bodyPr/>
          <a:lstStyle/>
          <a:p>
            <a:fld id="{7E71B780-C9C5-4A4D-AF68-03FB124CAC2E}" type="slidenum">
              <a:rPr lang="en-CA" smtClean="0"/>
              <a:t>3</a:t>
            </a:fld>
            <a:endParaRPr lang="en-CA"/>
          </a:p>
        </p:txBody>
      </p:sp>
      <p:pic>
        <p:nvPicPr>
          <p:cNvPr id="4" name="اهمی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384" y="836712"/>
            <a:ext cx="609600" cy="609600"/>
          </a:xfrm>
          <a:prstGeom prst="rect">
            <a:avLst/>
          </a:prstGeom>
        </p:spPr>
      </p:pic>
    </p:spTree>
    <p:extLst>
      <p:ext uri="{BB962C8B-B14F-4D97-AF65-F5344CB8AC3E}">
        <p14:creationId xmlns:p14="http://schemas.microsoft.com/office/powerpoint/2010/main" val="3165138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5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733515" y="1700808"/>
            <a:ext cx="7372755" cy="4659620"/>
            <a:chOff x="1006663" y="1794349"/>
            <a:chExt cx="7245998" cy="4998128"/>
          </a:xfrm>
        </p:grpSpPr>
        <p:pic>
          <p:nvPicPr>
            <p:cNvPr id="6146" name="Picture 2" descr="Overview of vacuum pum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663" y="1794349"/>
              <a:ext cx="7245998" cy="4998128"/>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p:cNvSpPr/>
            <p:nvPr/>
          </p:nvSpPr>
          <p:spPr>
            <a:xfrm>
              <a:off x="1359807" y="5077145"/>
              <a:ext cx="648072" cy="314645"/>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5364088" y="5938309"/>
              <a:ext cx="648072" cy="286041"/>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4362214" y="4653136"/>
              <a:ext cx="648072" cy="360041"/>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7380312" y="5951271"/>
              <a:ext cx="648072" cy="286041"/>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3315461" y="4653137"/>
              <a:ext cx="712879" cy="360040"/>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6304153" y="3759005"/>
              <a:ext cx="784167" cy="346110"/>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7297352" y="4274332"/>
              <a:ext cx="792088" cy="292279"/>
            </a:xfrm>
            <a:prstGeom prst="ellipse">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Rettangolo 15"/>
          <p:cNvSpPr/>
          <p:nvPr/>
        </p:nvSpPr>
        <p:spPr>
          <a:xfrm>
            <a:off x="2276799" y="980728"/>
            <a:ext cx="4410182" cy="523220"/>
          </a:xfrm>
          <a:prstGeom prst="rect">
            <a:avLst/>
          </a:prstGeom>
        </p:spPr>
        <p:txBody>
          <a:bodyPr wrap="none">
            <a:spAutoFit/>
          </a:bodyPr>
          <a:lstStyle/>
          <a:p>
            <a:r>
              <a:rPr lang="it-IT" sz="2800" dirty="0" err="1">
                <a:effectLst>
                  <a:outerShdw blurRad="38100" dist="38100" dir="2700000" algn="tl">
                    <a:srgbClr val="000000">
                      <a:alpha val="43137"/>
                    </a:srgbClr>
                  </a:outerShdw>
                </a:effectLst>
                <a:latin typeface="Candara" panose="020E0502030303020204" pitchFamily="34" charset="0"/>
              </a:rPr>
              <a:t>Overview</a:t>
            </a:r>
            <a:r>
              <a:rPr lang="it-IT" sz="2800" dirty="0">
                <a:effectLst>
                  <a:outerShdw blurRad="38100" dist="38100" dir="2700000" algn="tl">
                    <a:srgbClr val="000000">
                      <a:alpha val="43137"/>
                    </a:srgbClr>
                  </a:outerShdw>
                </a:effectLst>
                <a:latin typeface="Candara" panose="020E0502030303020204" pitchFamily="34" charset="0"/>
              </a:rPr>
              <a:t> of </a:t>
            </a:r>
            <a:r>
              <a:rPr lang="it-IT" sz="2800" dirty="0" err="1">
                <a:effectLst>
                  <a:outerShdw blurRad="38100" dist="38100" dir="2700000" algn="tl">
                    <a:srgbClr val="000000">
                      <a:alpha val="43137"/>
                    </a:srgbClr>
                  </a:outerShdw>
                </a:effectLst>
                <a:latin typeface="Candara" panose="020E0502030303020204" pitchFamily="34" charset="0"/>
              </a:rPr>
              <a:t>vacuum</a:t>
            </a:r>
            <a:r>
              <a:rPr lang="it-IT" sz="2800" dirty="0">
                <a:effectLst>
                  <a:outerShdw blurRad="38100" dist="38100" dir="2700000" algn="tl">
                    <a:srgbClr val="000000">
                      <a:alpha val="43137"/>
                    </a:srgbClr>
                  </a:outerShdw>
                </a:effectLst>
                <a:latin typeface="Candara" panose="020E0502030303020204" pitchFamily="34" charset="0"/>
              </a:rPr>
              <a:t> </a:t>
            </a:r>
            <a:r>
              <a:rPr lang="it-IT" sz="2800" dirty="0" err="1">
                <a:effectLst>
                  <a:outerShdw blurRad="38100" dist="38100" dir="2700000" algn="tl">
                    <a:srgbClr val="000000">
                      <a:alpha val="43137"/>
                    </a:srgbClr>
                  </a:outerShdw>
                </a:effectLst>
                <a:latin typeface="Candara" panose="020E0502030303020204" pitchFamily="34" charset="0"/>
              </a:rPr>
              <a:t>pumps</a:t>
            </a:r>
            <a:endParaRPr lang="it-IT" sz="2800" dirty="0">
              <a:effectLst>
                <a:outerShdw blurRad="38100" dist="38100" dir="2700000" algn="tl">
                  <a:srgbClr val="000000">
                    <a:alpha val="43137"/>
                  </a:srgbClr>
                </a:outerShdw>
              </a:effectLst>
              <a:latin typeface="Candara" panose="020E0502030303020204" pitchFamily="34" charset="0"/>
            </a:endParaRPr>
          </a:p>
        </p:txBody>
      </p:sp>
      <p:sp>
        <p:nvSpPr>
          <p:cNvPr id="3" name="Rettangolo 2"/>
          <p:cNvSpPr/>
          <p:nvPr/>
        </p:nvSpPr>
        <p:spPr>
          <a:xfrm>
            <a:off x="2432243" y="-243408"/>
            <a:ext cx="4336444" cy="1045223"/>
          </a:xfrm>
          <a:prstGeom prst="rect">
            <a:avLst/>
          </a:prstGeom>
        </p:spPr>
        <p:txBody>
          <a:bodyPr wrap="none">
            <a:spAutoFit/>
          </a:bodyPr>
          <a:lstStyle/>
          <a:p>
            <a:pPr>
              <a:lnSpc>
                <a:spcPct val="200000"/>
              </a:lnSpc>
            </a:pPr>
            <a:r>
              <a:rPr lang="it-IT" sz="3600" b="1" i="1" dirty="0" err="1">
                <a:latin typeface="Candara" panose="020E0502030303020204" pitchFamily="34" charset="0"/>
              </a:rPr>
              <a:t>Pumping</a:t>
            </a:r>
            <a:r>
              <a:rPr lang="it-IT" sz="3600" b="1" i="1" dirty="0">
                <a:latin typeface="Candara" panose="020E0502030303020204" pitchFamily="34" charset="0"/>
              </a:rPr>
              <a:t> Technology</a:t>
            </a:r>
          </a:p>
        </p:txBody>
      </p:sp>
      <p:pic>
        <p:nvPicPr>
          <p:cNvPr id="6" name="توصیف کل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8930" y="1396008"/>
            <a:ext cx="609600" cy="609600"/>
          </a:xfrm>
          <a:prstGeom prst="rect">
            <a:avLst/>
          </a:prstGeom>
        </p:spPr>
      </p:pic>
    </p:spTree>
    <p:extLst>
      <p:ext uri="{BB962C8B-B14F-4D97-AF65-F5344CB8AC3E}">
        <p14:creationId xmlns:p14="http://schemas.microsoft.com/office/powerpoint/2010/main" val="19126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7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dumour-CERN-2017-Fundamental Vacuum-1_Page_53"/>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
        <p:nvSpPr>
          <p:cNvPr id="3" name="Slide Number Placeholder 2"/>
          <p:cNvSpPr>
            <a:spLocks noGrp="1"/>
          </p:cNvSpPr>
          <p:nvPr>
            <p:ph type="sldNum" sz="quarter" idx="12"/>
          </p:nvPr>
        </p:nvSpPr>
        <p:spPr/>
        <p:txBody>
          <a:bodyPr/>
          <a:lstStyle/>
          <a:p>
            <a:fld id="{7E71B780-C9C5-4A4D-AF68-03FB124CAC2E}" type="slidenum">
              <a:rPr lang="en-CA" smtClean="0"/>
              <a:t>5</a:t>
            </a:fld>
            <a:endParaRPr lang="en-CA"/>
          </a:p>
        </p:txBody>
      </p:sp>
      <p:pic>
        <p:nvPicPr>
          <p:cNvPr id="4" name="وجه تمای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1484784"/>
            <a:ext cx="609600" cy="609600"/>
          </a:xfrm>
          <a:prstGeom prst="rect">
            <a:avLst/>
          </a:prstGeom>
        </p:spPr>
      </p:pic>
    </p:spTree>
    <p:extLst>
      <p:ext uri="{BB962C8B-B14F-4D97-AF65-F5344CB8AC3E}">
        <p14:creationId xmlns:p14="http://schemas.microsoft.com/office/powerpoint/2010/main" val="994298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418058"/>
          </a:xfrm>
        </p:spPr>
        <p:txBody>
          <a:bodyPr>
            <a:normAutofit fontScale="90000"/>
          </a:bodyPr>
          <a:lstStyle/>
          <a:p>
            <a:pPr eaLnBrk="1" hangingPunct="1"/>
            <a:r>
              <a:rPr lang="en-US" altLang="en-US" sz="3200" b="1" dirty="0" err="1" smtClean="0"/>
              <a:t>Cryopumps</a:t>
            </a:r>
            <a:endParaRPr lang="en-US" altLang="en-US" sz="3200" b="1" dirty="0" smtClean="0"/>
          </a:p>
        </p:txBody>
      </p:sp>
      <p:sp>
        <p:nvSpPr>
          <p:cNvPr id="9219" name="Rectangle 4"/>
          <p:cNvSpPr>
            <a:spLocks noGrp="1" noChangeArrowheads="1"/>
          </p:cNvSpPr>
          <p:nvPr>
            <p:ph type="body" sz="half" idx="1"/>
          </p:nvPr>
        </p:nvSpPr>
        <p:spPr>
          <a:xfrm>
            <a:off x="179512" y="836712"/>
            <a:ext cx="8568952" cy="6021288"/>
          </a:xfrm>
        </p:spPr>
        <p:txBody>
          <a:bodyPr>
            <a:noAutofit/>
          </a:bodyPr>
          <a:lstStyle/>
          <a:p>
            <a:r>
              <a:rPr lang="en-CA" sz="2100" dirty="0">
                <a:cs typeface="B Nazanin" panose="00000400000000000000" pitchFamily="2" charset="-78"/>
              </a:rPr>
              <a:t>In physics, </a:t>
            </a:r>
            <a:r>
              <a:rPr lang="en-CA" sz="2100" b="1" dirty="0">
                <a:cs typeface="B Nazanin" panose="00000400000000000000" pitchFamily="2" charset="-78"/>
              </a:rPr>
              <a:t>cryogenics</a:t>
            </a:r>
            <a:r>
              <a:rPr lang="en-CA" sz="2100" dirty="0">
                <a:cs typeface="B Nazanin" panose="00000400000000000000" pitchFamily="2" charset="-78"/>
              </a:rPr>
              <a:t> is the production and behaviour of materials at very low temperatures. It is not well </a:t>
            </a:r>
            <a:r>
              <a:rPr lang="en-CA" sz="2100" b="1" dirty="0">
                <a:cs typeface="B Nazanin" panose="00000400000000000000" pitchFamily="2" charset="-78"/>
              </a:rPr>
              <a:t>defined</a:t>
            </a:r>
            <a:r>
              <a:rPr lang="en-CA" sz="2100" dirty="0">
                <a:cs typeface="B Nazanin" panose="00000400000000000000" pitchFamily="2" charset="-78"/>
              </a:rPr>
              <a:t> at what point on the temperature scale refrigeration ends and </a:t>
            </a:r>
            <a:r>
              <a:rPr lang="en-CA" sz="2100" b="1" dirty="0">
                <a:cs typeface="B Nazanin" panose="00000400000000000000" pitchFamily="2" charset="-78"/>
              </a:rPr>
              <a:t>cryogenics</a:t>
            </a:r>
            <a:r>
              <a:rPr lang="en-CA" sz="2100" dirty="0">
                <a:cs typeface="B Nazanin" panose="00000400000000000000" pitchFamily="2" charset="-78"/>
              </a:rPr>
              <a:t> begins, but scientists assume a gas to be </a:t>
            </a:r>
            <a:r>
              <a:rPr lang="en-CA" sz="2100" b="1" dirty="0">
                <a:cs typeface="B Nazanin" panose="00000400000000000000" pitchFamily="2" charset="-78"/>
              </a:rPr>
              <a:t>cryogenic</a:t>
            </a:r>
            <a:r>
              <a:rPr lang="en-CA" sz="2100" dirty="0">
                <a:cs typeface="B Nazanin" panose="00000400000000000000" pitchFamily="2" charset="-78"/>
              </a:rPr>
              <a:t> if it can be liquefied at or below −150 °C (123 K; −238 °F).</a:t>
            </a:r>
            <a:endParaRPr lang="en-US" altLang="en-US" sz="2100" b="1" dirty="0" smtClean="0">
              <a:cs typeface="B Nazanin" panose="00000400000000000000" pitchFamily="2" charset="-78"/>
            </a:endParaRPr>
          </a:p>
          <a:p>
            <a:pPr eaLnBrk="1" hangingPunct="1"/>
            <a:r>
              <a:rPr lang="en-US" altLang="en-US" sz="2100" b="1" dirty="0" smtClean="0">
                <a:cs typeface="B Nazanin" panose="00000400000000000000" pitchFamily="2" charset="-78"/>
              </a:rPr>
              <a:t>In principle these type of pumps use </a:t>
            </a:r>
            <a:r>
              <a:rPr lang="en-US" altLang="en-US" sz="2100" b="1" dirty="0" smtClean="0">
                <a:cs typeface="B Nazanin" panose="00000400000000000000" pitchFamily="2" charset="-78"/>
              </a:rPr>
              <a:t>a cryogenically cooled surface of activated charcoal or zeolites to condense and trap gas molecules</a:t>
            </a:r>
            <a:r>
              <a:rPr lang="en-US" altLang="en-US" sz="2100" b="1" dirty="0" smtClean="0">
                <a:cs typeface="B Nazanin" panose="00000400000000000000" pitchFamily="2" charset="-78"/>
              </a:rPr>
              <a:t>.</a:t>
            </a:r>
          </a:p>
          <a:p>
            <a:r>
              <a:rPr lang="en-CA" sz="2100" b="1" dirty="0">
                <a:cs typeface="B Nazanin" panose="00000400000000000000" pitchFamily="2" charset="-78"/>
              </a:rPr>
              <a:t>By international classification, a </a:t>
            </a:r>
            <a:r>
              <a:rPr lang="en-CA" sz="2100" b="1" dirty="0" err="1">
                <a:cs typeface="B Nazanin" panose="00000400000000000000" pitchFamily="2" charset="-78"/>
              </a:rPr>
              <a:t>cryopump</a:t>
            </a:r>
            <a:r>
              <a:rPr lang="en-CA" sz="2100" b="1" dirty="0">
                <a:cs typeface="B Nazanin" panose="00000400000000000000" pitchFamily="2" charset="-78"/>
              </a:rPr>
              <a:t> is defined as a vacuum pump which captures the gas by surfaces cooled to temperatures below 120 K</a:t>
            </a:r>
            <a:r>
              <a:rPr lang="en-CA" sz="2100" b="1" dirty="0" smtClean="0">
                <a:cs typeface="B Nazanin" panose="00000400000000000000" pitchFamily="2" charset="-78"/>
              </a:rPr>
              <a:t>.</a:t>
            </a:r>
          </a:p>
          <a:p>
            <a:r>
              <a:rPr lang="en-CA" sz="2100" b="1" dirty="0">
                <a:cs typeface="B Nazanin" panose="00000400000000000000" pitchFamily="2" charset="-78"/>
              </a:rPr>
              <a:t>the development of </a:t>
            </a:r>
            <a:r>
              <a:rPr lang="en-CA" sz="2100" b="1" dirty="0" err="1">
                <a:cs typeface="B Nazanin" panose="00000400000000000000" pitchFamily="2" charset="-78"/>
              </a:rPr>
              <a:t>cryopumping</a:t>
            </a:r>
            <a:r>
              <a:rPr lang="en-CA" sz="2100" b="1" dirty="0">
                <a:cs typeface="B Nazanin" panose="00000400000000000000" pitchFamily="2" charset="-78"/>
              </a:rPr>
              <a:t> went in parallel with </a:t>
            </a:r>
            <a:r>
              <a:rPr lang="en-CA" sz="2100" b="1" dirty="0" smtClean="0">
                <a:cs typeface="B Nazanin" panose="00000400000000000000" pitchFamily="2" charset="-78"/>
              </a:rPr>
              <a:t> the </a:t>
            </a:r>
            <a:r>
              <a:rPr lang="en-CA" sz="2100" b="1" dirty="0">
                <a:cs typeface="B Nazanin" panose="00000400000000000000" pitchFamily="2" charset="-78"/>
              </a:rPr>
              <a:t>advances made in liquefaction (liquid nitrogen, 77.3 K, Dewar, 1874; liquid hydrogen 20.4 K, Dewar, 1898; liquid helium, 4.2 K, </a:t>
            </a:r>
            <a:r>
              <a:rPr lang="en-CA" sz="2100" b="1" dirty="0" err="1">
                <a:cs typeface="B Nazanin" panose="00000400000000000000" pitchFamily="2" charset="-78"/>
              </a:rPr>
              <a:t>Kammerlingh</a:t>
            </a:r>
            <a:r>
              <a:rPr lang="en-CA" sz="2100" b="1" dirty="0">
                <a:cs typeface="B Nazanin" panose="00000400000000000000" pitchFamily="2" charset="-78"/>
              </a:rPr>
              <a:t> </a:t>
            </a:r>
            <a:r>
              <a:rPr lang="en-CA" sz="2100" b="1" dirty="0" err="1">
                <a:cs typeface="B Nazanin" panose="00000400000000000000" pitchFamily="2" charset="-78"/>
              </a:rPr>
              <a:t>Onnes</a:t>
            </a:r>
            <a:r>
              <a:rPr lang="en-CA" sz="2100" b="1" dirty="0">
                <a:cs typeface="B Nazanin" panose="00000400000000000000" pitchFamily="2" charset="-78"/>
              </a:rPr>
              <a:t>, 1908</a:t>
            </a:r>
            <a:r>
              <a:rPr lang="en-CA" sz="2100" b="1" dirty="0" smtClean="0">
                <a:cs typeface="B Nazanin" panose="00000400000000000000" pitchFamily="2" charset="-78"/>
              </a:rPr>
              <a:t>).</a:t>
            </a:r>
          </a:p>
          <a:p>
            <a:r>
              <a:rPr lang="en-CA" sz="2100" b="1" dirty="0">
                <a:cs typeface="B Nazanin" panose="00000400000000000000" pitchFamily="2" charset="-78"/>
              </a:rPr>
              <a:t>A </a:t>
            </a:r>
            <a:r>
              <a:rPr lang="en-CA" sz="2100" b="1" dirty="0" err="1">
                <a:cs typeface="B Nazanin" panose="00000400000000000000" pitchFamily="2" charset="-78"/>
              </a:rPr>
              <a:t>cryo</a:t>
            </a:r>
            <a:r>
              <a:rPr lang="en-CA" sz="2100" b="1" dirty="0">
                <a:cs typeface="B Nazanin" panose="00000400000000000000" pitchFamily="2" charset="-78"/>
              </a:rPr>
              <a:t> pump works by freezing water vapor, oil, and others gases out of the atmosphere within the users vacuum chamber or system. ... The compressed helium from the compressor flows into the piston assembly, and as the piston moves the helium gas expands and cools</a:t>
            </a:r>
            <a:r>
              <a:rPr lang="en-CA" sz="2100" b="1" dirty="0" smtClean="0">
                <a:cs typeface="B Nazanin" panose="00000400000000000000" pitchFamily="2" charset="-78"/>
              </a:rPr>
              <a:t>.</a:t>
            </a:r>
            <a:endParaRPr lang="en-CA" sz="2100" b="1" dirty="0">
              <a:cs typeface="B Nazanin" panose="00000400000000000000" pitchFamily="2" charset="-78"/>
            </a:endParaRPr>
          </a:p>
        </p:txBody>
      </p:sp>
      <p:pic>
        <p:nvPicPr>
          <p:cNvPr id="3" name="Cryopum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592" y="0"/>
            <a:ext cx="609600" cy="609600"/>
          </a:xfrm>
          <a:prstGeom prst="rect">
            <a:avLst/>
          </a:prstGeom>
        </p:spPr>
      </p:pic>
      <p:sp>
        <p:nvSpPr>
          <p:cNvPr id="4" name="TextBox 3"/>
          <p:cNvSpPr txBox="1"/>
          <p:nvPr/>
        </p:nvSpPr>
        <p:spPr>
          <a:xfrm>
            <a:off x="1685647" y="56853"/>
            <a:ext cx="301686" cy="369332"/>
          </a:xfrm>
          <a:prstGeom prst="rect">
            <a:avLst/>
          </a:prstGeom>
          <a:noFill/>
        </p:spPr>
        <p:txBody>
          <a:bodyPr wrap="none" rtlCol="0">
            <a:spAutoFit/>
          </a:bodyPr>
          <a:lstStyle/>
          <a:p>
            <a:r>
              <a:rPr lang="en-CA" dirty="0" smtClean="0"/>
              <a:t>1</a:t>
            </a:r>
            <a:endParaRPr lang="en-CA" dirty="0"/>
          </a:p>
        </p:txBody>
      </p:sp>
      <p:pic>
        <p:nvPicPr>
          <p:cNvPr id="5" name="cryogenic pump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876256" y="0"/>
            <a:ext cx="609600" cy="609600"/>
          </a:xfrm>
          <a:prstGeom prst="rect">
            <a:avLst/>
          </a:prstGeom>
        </p:spPr>
      </p:pic>
      <p:sp>
        <p:nvSpPr>
          <p:cNvPr id="6" name="TextBox 5"/>
          <p:cNvSpPr txBox="1"/>
          <p:nvPr/>
        </p:nvSpPr>
        <p:spPr>
          <a:xfrm>
            <a:off x="7661517" y="73760"/>
            <a:ext cx="301686" cy="369332"/>
          </a:xfrm>
          <a:prstGeom prst="rect">
            <a:avLst/>
          </a:prstGeom>
          <a:noFill/>
        </p:spPr>
        <p:txBody>
          <a:bodyPr wrap="none" rtlCol="0">
            <a:spAutoFit/>
          </a:bodyPr>
          <a:lstStyle/>
          <a:p>
            <a:r>
              <a:rPr lang="en-CA" dirty="0" smtClean="0"/>
              <a:t>2</a:t>
            </a:r>
            <a:endParaRPr lang="en-CA" dirty="0"/>
          </a:p>
        </p:txBody>
      </p:sp>
    </p:spTree>
    <p:extLst>
      <p:ext uri="{BB962C8B-B14F-4D97-AF65-F5344CB8AC3E}">
        <p14:creationId xmlns:p14="http://schemas.microsoft.com/office/powerpoint/2010/main" val="900634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035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5536" y="188640"/>
            <a:ext cx="7772400" cy="576064"/>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a:bodyPr>
          <a:lstStyle/>
          <a:p>
            <a:r>
              <a:rPr lang="en-US" altLang="en-US" sz="2400" b="1" dirty="0" smtClean="0">
                <a:latin typeface="Comic Sans MS" pitchFamily="66" charset="0"/>
              </a:rPr>
              <a:t>Cryogenic pump</a:t>
            </a:r>
          </a:p>
        </p:txBody>
      </p:sp>
      <p:sp>
        <p:nvSpPr>
          <p:cNvPr id="16387" name="Rectangle 3"/>
          <p:cNvSpPr>
            <a:spLocks noGrp="1" noChangeArrowheads="1"/>
          </p:cNvSpPr>
          <p:nvPr>
            <p:ph type="body" sz="half" idx="1"/>
          </p:nvPr>
        </p:nvSpPr>
        <p:spPr>
          <a:xfrm>
            <a:off x="62329" y="764704"/>
            <a:ext cx="4008967" cy="5904656"/>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fontScale="92500" lnSpcReduction="10000"/>
          </a:bodyPr>
          <a:lstStyle/>
          <a:p>
            <a:pPr>
              <a:lnSpc>
                <a:spcPct val="110000"/>
              </a:lnSpc>
            </a:pPr>
            <a:r>
              <a:rPr lang="en-US" altLang="en-US" sz="2400" b="1" dirty="0" err="1" smtClean="0">
                <a:latin typeface="Comic Sans MS" pitchFamily="66" charset="0"/>
                <a:cs typeface="B Nazanin" panose="00000400000000000000" pitchFamily="2" charset="-78"/>
              </a:rPr>
              <a:t>Cryo</a:t>
            </a:r>
            <a:r>
              <a:rPr lang="en-US" altLang="en-US" sz="2400" b="1" dirty="0" smtClean="0">
                <a:latin typeface="Comic Sans MS" pitchFamily="66" charset="0"/>
                <a:cs typeface="B Nazanin" panose="00000400000000000000" pitchFamily="2" charset="-78"/>
              </a:rPr>
              <a:t>-pumps use liquid helium and activated charcoal absorbers to pump to 10</a:t>
            </a:r>
            <a:r>
              <a:rPr lang="en-US" altLang="en-US" sz="2400" b="1" baseline="30000" dirty="0" smtClean="0">
                <a:latin typeface="Comic Sans MS" pitchFamily="66" charset="0"/>
                <a:cs typeface="B Nazanin" panose="00000400000000000000" pitchFamily="2" charset="-78"/>
              </a:rPr>
              <a:t>-12 </a:t>
            </a:r>
            <a:r>
              <a:rPr lang="en-US" altLang="en-US" sz="2400" b="1" dirty="0" err="1" smtClean="0">
                <a:latin typeface="Comic Sans MS" pitchFamily="66" charset="0"/>
                <a:cs typeface="B Nazanin" panose="00000400000000000000" pitchFamily="2" charset="-78"/>
              </a:rPr>
              <a:t>Torr</a:t>
            </a:r>
            <a:r>
              <a:rPr lang="fa-IR" altLang="en-US" sz="2400" b="1" dirty="0" smtClean="0">
                <a:latin typeface="Comic Sans MS" pitchFamily="66" charset="0"/>
                <a:cs typeface="B Nazanin" panose="00000400000000000000" pitchFamily="2" charset="-78"/>
              </a:rPr>
              <a:t>.</a:t>
            </a:r>
          </a:p>
          <a:p>
            <a:pPr>
              <a:lnSpc>
                <a:spcPct val="110000"/>
              </a:lnSpc>
            </a:pPr>
            <a:r>
              <a:rPr lang="en-CA" sz="2400" b="1" dirty="0"/>
              <a:t>The refrigerator for </a:t>
            </a:r>
            <a:r>
              <a:rPr lang="en-CA" sz="2400" b="1" dirty="0" err="1"/>
              <a:t>cryopumps</a:t>
            </a:r>
            <a:r>
              <a:rPr lang="en-CA" sz="2400" b="1" dirty="0"/>
              <a:t> normally has two-stages. While the 1st stage has a large refrigerating capacity down to below 80K, the refrigerating capacity of the 2nd stage is small but cools down to 10 to 12K. The 2nd stage of the refrigerator, and shielded from the temperature radiation by the 80K shield and 80K baffle mounted on the 1st stage.</a:t>
            </a:r>
          </a:p>
          <a:p>
            <a:pPr>
              <a:lnSpc>
                <a:spcPct val="90000"/>
              </a:lnSpc>
            </a:pPr>
            <a:endParaRPr lang="en-US" altLang="en-US" sz="2000" b="1" dirty="0" smtClean="0">
              <a:latin typeface="Comic Sans MS" pitchFamily="66" charset="0"/>
              <a:cs typeface="B Nazanin" panose="00000400000000000000" pitchFamily="2" charset="-78"/>
            </a:endParaRPr>
          </a:p>
        </p:txBody>
      </p:sp>
      <p:pic>
        <p:nvPicPr>
          <p:cNvPr id="21508" name="Picture 7" descr="cryopump"/>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l="8324" t="9036" r="2449" b="2432"/>
          <a:stretch>
            <a:fillRect/>
          </a:stretch>
        </p:blipFill>
        <p:spPr>
          <a:xfrm>
            <a:off x="3995936" y="1196753"/>
            <a:ext cx="4910997" cy="5040560"/>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8455" y="260648"/>
            <a:ext cx="609600" cy="609600"/>
          </a:xfrm>
          <a:prstGeom prst="rect">
            <a:avLst/>
          </a:prstGeom>
        </p:spPr>
      </p:pic>
    </p:spTree>
    <p:extLst>
      <p:ext uri="{BB962C8B-B14F-4D97-AF65-F5344CB8AC3E}">
        <p14:creationId xmlns:p14="http://schemas.microsoft.com/office/powerpoint/2010/main" val="41594876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39864"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638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a-IR" dirty="0" smtClean="0">
                <a:cs typeface="B Nazanin" panose="00000400000000000000" pitchFamily="2" charset="-78"/>
              </a:rPr>
              <a:t>ویژگی ها</a:t>
            </a:r>
            <a:endParaRPr lang="en-CA" dirty="0">
              <a:cs typeface="B Nazanin" panose="00000400000000000000" pitchFamily="2" charset="-78"/>
            </a:endParaRPr>
          </a:p>
        </p:txBody>
      </p:sp>
      <p:sp>
        <p:nvSpPr>
          <p:cNvPr id="6" name="Content Placeholder 5"/>
          <p:cNvSpPr>
            <a:spLocks noGrp="1"/>
          </p:cNvSpPr>
          <p:nvPr>
            <p:ph idx="1"/>
          </p:nvPr>
        </p:nvSpPr>
        <p:spPr/>
        <p:txBody>
          <a:bodyPr/>
          <a:lstStyle/>
          <a:p>
            <a:r>
              <a:rPr lang="en-CA" dirty="0"/>
              <a:t>Very high pumping speeds</a:t>
            </a:r>
          </a:p>
          <a:p>
            <a:r>
              <a:rPr lang="en-CA" dirty="0"/>
              <a:t>No vibration or magnetic fields</a:t>
            </a:r>
          </a:p>
          <a:p>
            <a:r>
              <a:rPr lang="en-CA" dirty="0" smtClean="0"/>
              <a:t>they </a:t>
            </a:r>
            <a:r>
              <a:rPr lang="en-CA" dirty="0"/>
              <a:t>need periodic bake-outs into a  rough pump to clean the absorbers</a:t>
            </a:r>
          </a:p>
          <a:p>
            <a:r>
              <a:rPr lang="en-CA" dirty="0"/>
              <a:t>They are expensive to run unless used with a closed-circuit (Stirling engine) liquid He  pump</a:t>
            </a:r>
          </a:p>
        </p:txBody>
      </p:sp>
      <p:pic>
        <p:nvPicPr>
          <p:cNvPr id="7" name="Characterist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548680"/>
            <a:ext cx="609600" cy="609600"/>
          </a:xfrm>
          <a:prstGeom prst="rect">
            <a:avLst/>
          </a:prstGeom>
        </p:spPr>
      </p:pic>
    </p:spTree>
    <p:extLst>
      <p:ext uri="{BB962C8B-B14F-4D97-AF65-F5344CB8AC3E}">
        <p14:creationId xmlns:p14="http://schemas.microsoft.com/office/powerpoint/2010/main" val="2142145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88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7887" y="980728"/>
            <a:ext cx="48482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844824"/>
            <a:ext cx="8334375"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ett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584" y="847378"/>
            <a:ext cx="609600" cy="609600"/>
          </a:xfrm>
          <a:prstGeom prst="rect">
            <a:avLst/>
          </a:prstGeom>
        </p:spPr>
      </p:pic>
    </p:spTree>
    <p:extLst>
      <p:ext uri="{BB962C8B-B14F-4D97-AF65-F5344CB8AC3E}">
        <p14:creationId xmlns:p14="http://schemas.microsoft.com/office/powerpoint/2010/main" val="3035131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2452</TotalTime>
  <Words>865</Words>
  <Application>Microsoft Office PowerPoint</Application>
  <PresentationFormat>On-screen Show (4:3)</PresentationFormat>
  <Paragraphs>79</Paragraphs>
  <Slides>22</Slides>
  <Notes>0</Notes>
  <HiddenSlides>0</HiddenSlides>
  <MMClips>21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Image</vt:lpstr>
      <vt:lpstr>Vacuum Pumping </vt:lpstr>
      <vt:lpstr>How does one achieve vacuum?</vt:lpstr>
      <vt:lpstr>PowerPoint Presentation</vt:lpstr>
      <vt:lpstr>PowerPoint Presentation</vt:lpstr>
      <vt:lpstr>PowerPoint Presentation</vt:lpstr>
      <vt:lpstr>Cryopumps</vt:lpstr>
      <vt:lpstr>Cryogenic pump</vt:lpstr>
      <vt:lpstr>ویژگی ها</vt:lpstr>
      <vt:lpstr>PowerPoint Presentation</vt:lpstr>
      <vt:lpstr>Ion pumps</vt:lpstr>
      <vt:lpstr>Ion Pumps</vt:lpstr>
      <vt:lpstr>Ion pump performance</vt:lpstr>
      <vt:lpstr>The triode pump</vt:lpstr>
      <vt:lpstr>PowerPoint Presentation</vt:lpstr>
      <vt:lpstr>Getter Pumps</vt:lpstr>
      <vt:lpstr>Evaporable getters </vt:lpstr>
      <vt:lpstr>PowerPoint Presentation</vt:lpstr>
      <vt:lpstr>PowerPoint Presentation</vt:lpstr>
      <vt:lpstr>PowerPoint Presentation</vt:lpstr>
      <vt:lpstr>PowerPoint Presentation</vt:lpstr>
      <vt:lpstr>PowerPoint Presentation</vt:lpstr>
      <vt:lpstr>Finished</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Vacuum Pumping</dc:title>
  <dc:creator>mohammad</dc:creator>
  <cp:lastModifiedBy>mohammad</cp:lastModifiedBy>
  <cp:revision>40</cp:revision>
  <dcterms:created xsi:type="dcterms:W3CDTF">2020-03-25T18:12:47Z</dcterms:created>
  <dcterms:modified xsi:type="dcterms:W3CDTF">2020-04-22T12:06:54Z</dcterms:modified>
</cp:coreProperties>
</file>