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71" r:id="rId6"/>
    <p:sldId id="264" r:id="rId7"/>
    <p:sldId id="267" r:id="rId8"/>
    <p:sldId id="268" r:id="rId9"/>
    <p:sldId id="263" r:id="rId10"/>
    <p:sldId id="261" r:id="rId11"/>
    <p:sldId id="269" r:id="rId12"/>
    <p:sldId id="262" r:id="rId13"/>
    <p:sldId id="265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DA8DA-B3D4-4E50-A29C-52D3376BB039}" type="datetimeFigureOut">
              <a:rPr lang="en-CA" smtClean="0"/>
              <a:t>26/04/2020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BDF4B-92D7-4461-B3B1-59D1EB91857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53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8645-1842-4F68-AB44-0C085F1A3D3E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25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AB24-EBBB-4111-A46D-D986CBBFD7EB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269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33A-C98C-448C-B982-4D960451BDAC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37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0254-E005-4217-B85A-7F233E59AD99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37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3EB-F3E9-496C-BEBE-442724EAD71D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43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008F-6049-458F-A1B6-EB3770D29BAF}" type="datetime1">
              <a:rPr lang="en-CA" smtClean="0"/>
              <a:t>26/04/2020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31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9844-C090-4BB3-B067-373B46845AEB}" type="datetime1">
              <a:rPr lang="en-CA" smtClean="0"/>
              <a:t>26/04/2020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00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8820-794C-464C-90B8-7E94F56E5CBB}" type="datetime1">
              <a:rPr lang="en-CA" smtClean="0"/>
              <a:t>26/04/2020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59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36653-015C-4B69-A15B-B0753E3060DC}" type="datetime1">
              <a:rPr lang="en-CA" smtClean="0"/>
              <a:t>26/04/2020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16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5029-2276-444E-8D59-F1A427F0C0F5}" type="datetime1">
              <a:rPr lang="en-CA" smtClean="0"/>
              <a:t>26/04/2020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65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6EDD-3DF1-4192-BA5A-23E59479D93C}" type="datetime1">
              <a:rPr lang="en-CA" smtClean="0"/>
              <a:t>26/04/2020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360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C91B6-E9C7-43B9-9C09-43A4FE0A2927}" type="datetime1">
              <a:rPr lang="en-CA" smtClean="0"/>
              <a:t>26/04/2020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D3D65-D4D1-4898-9CBB-5FDCEADB6F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52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Vacuum</a:t>
            </a:r>
            <a:endParaRPr lang="en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Conductance</a:t>
            </a:r>
            <a:endParaRPr lang="fa-IR" dirty="0" smtClean="0"/>
          </a:p>
          <a:p>
            <a:r>
              <a:rPr lang="fa-IR" dirty="0" smtClean="0"/>
              <a:t>رسانش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1</a:t>
            </a:fld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34076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2584" y="908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</a:t>
            </a:r>
            <a:endParaRPr lang="en-CA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9093" y="1178473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9334" y="7090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78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محاسبه رسانش کل سیستم</a:t>
            </a:r>
            <a:br>
              <a:rPr lang="fa-IR" sz="3200" b="1" dirty="0" smtClean="0">
                <a:cs typeface="B Nazanin" panose="00000400000000000000" pitchFamily="2" charset="-78"/>
              </a:rPr>
            </a:br>
            <a:r>
              <a:rPr lang="fa-IR" sz="3200" b="1" dirty="0" smtClean="0">
                <a:cs typeface="B Nazanin" panose="00000400000000000000" pitchFamily="2" charset="-78"/>
              </a:rPr>
              <a:t>حالت سری</a:t>
            </a:r>
            <a:endParaRPr lang="en-CA" sz="3200" b="1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10</a:t>
            </a:fld>
            <a:endParaRPr lang="en-C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01" y="1600200"/>
            <a:ext cx="59613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8228" y="315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4121150" y="1530350"/>
            <a:ext cx="4235450" cy="1644650"/>
          </a:xfrm>
          <a:prstGeom prst="roundRect">
            <a:avLst>
              <a:gd name="adj" fmla="val 12495"/>
            </a:avLst>
          </a:prstGeom>
          <a:solidFill>
            <a:schemeClr val="folHlink"/>
          </a:solidFill>
          <a:ln w="50800">
            <a:solidFill>
              <a:srgbClr val="00279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7667625" y="3162300"/>
            <a:ext cx="0" cy="509588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6396038" y="3654425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6553200" y="3162300"/>
            <a:ext cx="0" cy="509588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7640638" y="3654425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6396038" y="3740150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7640638" y="3740150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7667625" y="3733800"/>
            <a:ext cx="0" cy="20955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6016625" y="3968750"/>
            <a:ext cx="2263775" cy="720725"/>
          </a:xfrm>
          <a:prstGeom prst="roundRect">
            <a:avLst>
              <a:gd name="adj" fmla="val 12495"/>
            </a:avLst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6553200" y="3733800"/>
            <a:ext cx="0" cy="20955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6399213" y="4991100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7640638" y="4991100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6399213" y="4905375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7640638" y="4905375"/>
            <a:ext cx="1762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V="1">
            <a:off x="7667625" y="4702175"/>
            <a:ext cx="0" cy="20955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V="1">
            <a:off x="6556375" y="4702175"/>
            <a:ext cx="0" cy="20955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66" name="Group 18"/>
          <p:cNvGrpSpPr>
            <a:grpSpLocks/>
          </p:cNvGrpSpPr>
          <p:nvPr/>
        </p:nvGrpSpPr>
        <p:grpSpPr bwMode="auto">
          <a:xfrm>
            <a:off x="6248400" y="4191000"/>
            <a:ext cx="1809750" cy="285750"/>
            <a:chOff x="3936" y="2640"/>
            <a:chExt cx="1140" cy="180"/>
          </a:xfrm>
        </p:grpSpPr>
        <p:sp>
          <p:nvSpPr>
            <p:cNvPr id="27700" name="Line 19"/>
            <p:cNvSpPr>
              <a:spLocks noChangeShapeType="1"/>
            </p:cNvSpPr>
            <p:nvPr/>
          </p:nvSpPr>
          <p:spPr bwMode="auto">
            <a:xfrm flipV="1">
              <a:off x="3936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1" name="Line 20"/>
            <p:cNvSpPr>
              <a:spLocks noChangeShapeType="1"/>
            </p:cNvSpPr>
            <p:nvPr/>
          </p:nvSpPr>
          <p:spPr bwMode="auto">
            <a:xfrm flipV="1">
              <a:off x="4128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2" name="Line 21"/>
            <p:cNvSpPr>
              <a:spLocks noChangeShapeType="1"/>
            </p:cNvSpPr>
            <p:nvPr/>
          </p:nvSpPr>
          <p:spPr bwMode="auto">
            <a:xfrm flipV="1">
              <a:off x="4320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Line 22"/>
            <p:cNvSpPr>
              <a:spLocks noChangeShapeType="1"/>
            </p:cNvSpPr>
            <p:nvPr/>
          </p:nvSpPr>
          <p:spPr bwMode="auto">
            <a:xfrm flipV="1">
              <a:off x="4512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Line 23"/>
            <p:cNvSpPr>
              <a:spLocks noChangeShapeType="1"/>
            </p:cNvSpPr>
            <p:nvPr/>
          </p:nvSpPr>
          <p:spPr bwMode="auto">
            <a:xfrm flipV="1">
              <a:off x="4704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5" name="Line 24"/>
            <p:cNvSpPr>
              <a:spLocks noChangeShapeType="1"/>
            </p:cNvSpPr>
            <p:nvPr/>
          </p:nvSpPr>
          <p:spPr bwMode="auto">
            <a:xfrm flipV="1">
              <a:off x="4896" y="2640"/>
              <a:ext cx="180" cy="18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7" name="Line 25"/>
          <p:cNvSpPr>
            <a:spLocks noChangeShapeType="1"/>
          </p:cNvSpPr>
          <p:nvPr/>
        </p:nvSpPr>
        <p:spPr bwMode="auto">
          <a:xfrm>
            <a:off x="6584950" y="3963988"/>
            <a:ext cx="1049338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8" name="Line 26"/>
          <p:cNvSpPr>
            <a:spLocks noChangeShapeType="1"/>
          </p:cNvSpPr>
          <p:nvPr/>
        </p:nvSpPr>
        <p:spPr bwMode="auto">
          <a:xfrm>
            <a:off x="6594475" y="4692650"/>
            <a:ext cx="1038225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9" name="Line 27"/>
          <p:cNvSpPr>
            <a:spLocks noChangeShapeType="1"/>
          </p:cNvSpPr>
          <p:nvPr/>
        </p:nvSpPr>
        <p:spPr bwMode="auto">
          <a:xfrm>
            <a:off x="6583363" y="3175000"/>
            <a:ext cx="1049337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Line 28"/>
          <p:cNvSpPr>
            <a:spLocks noChangeShapeType="1"/>
          </p:cNvSpPr>
          <p:nvPr/>
        </p:nvSpPr>
        <p:spPr bwMode="auto">
          <a:xfrm flipV="1">
            <a:off x="7662863" y="4968875"/>
            <a:ext cx="0" cy="138430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1" name="Line 29"/>
          <p:cNvSpPr>
            <a:spLocks noChangeShapeType="1"/>
          </p:cNvSpPr>
          <p:nvPr/>
        </p:nvSpPr>
        <p:spPr bwMode="auto">
          <a:xfrm flipV="1">
            <a:off x="6554788" y="4968875"/>
            <a:ext cx="0" cy="136525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2" name="Line 30"/>
          <p:cNvSpPr>
            <a:spLocks noChangeShapeType="1"/>
          </p:cNvSpPr>
          <p:nvPr/>
        </p:nvSpPr>
        <p:spPr bwMode="auto">
          <a:xfrm flipH="1">
            <a:off x="6529388" y="6337300"/>
            <a:ext cx="11557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3" name="Line 31"/>
          <p:cNvSpPr>
            <a:spLocks noChangeShapeType="1"/>
          </p:cNvSpPr>
          <p:nvPr/>
        </p:nvSpPr>
        <p:spPr bwMode="auto">
          <a:xfrm flipH="1">
            <a:off x="5676900" y="3805238"/>
            <a:ext cx="366713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4" name="Line 32"/>
          <p:cNvSpPr>
            <a:spLocks noChangeShapeType="1"/>
          </p:cNvSpPr>
          <p:nvPr/>
        </p:nvSpPr>
        <p:spPr bwMode="auto">
          <a:xfrm>
            <a:off x="5700713" y="3776663"/>
            <a:ext cx="0" cy="106680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5" name="Line 33"/>
          <p:cNvSpPr>
            <a:spLocks noChangeShapeType="1"/>
          </p:cNvSpPr>
          <p:nvPr/>
        </p:nvSpPr>
        <p:spPr bwMode="auto">
          <a:xfrm flipH="1">
            <a:off x="5305425" y="4329113"/>
            <a:ext cx="366713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6" name="Line 34"/>
          <p:cNvSpPr>
            <a:spLocks noChangeShapeType="1"/>
          </p:cNvSpPr>
          <p:nvPr/>
        </p:nvSpPr>
        <p:spPr bwMode="auto">
          <a:xfrm flipH="1">
            <a:off x="5672138" y="4833938"/>
            <a:ext cx="3667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7" name="Rectangle 35"/>
          <p:cNvSpPr>
            <a:spLocks noChangeArrowheads="1"/>
          </p:cNvSpPr>
          <p:nvPr/>
        </p:nvSpPr>
        <p:spPr bwMode="auto">
          <a:xfrm>
            <a:off x="5362557" y="2098675"/>
            <a:ext cx="1809792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a-IR" altLang="en-US" sz="2400" b="1" dirty="0" smtClean="0">
                <a:solidFill>
                  <a:srgbClr val="00279F"/>
                </a:solidFill>
                <a:latin typeface="Times New Roman" pitchFamily="18" charset="0"/>
              </a:rPr>
              <a:t>محفظه خلأ</a:t>
            </a:r>
            <a:endParaRPr lang="en-US" altLang="en-US" sz="2400" b="1" dirty="0">
              <a:solidFill>
                <a:srgbClr val="00279F"/>
              </a:solidFill>
              <a:latin typeface="Times New Roman" pitchFamily="18" charset="0"/>
            </a:endParaRPr>
          </a:p>
        </p:txBody>
      </p:sp>
      <p:sp>
        <p:nvSpPr>
          <p:cNvPr id="27678" name="Rectangle 36"/>
          <p:cNvSpPr>
            <a:spLocks noChangeArrowheads="1"/>
          </p:cNvSpPr>
          <p:nvPr/>
        </p:nvSpPr>
        <p:spPr bwMode="auto">
          <a:xfrm>
            <a:off x="6701694" y="5394325"/>
            <a:ext cx="80791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a-IR" altLang="en-US" sz="2400" b="1" dirty="0" smtClean="0">
                <a:solidFill>
                  <a:srgbClr val="00279F"/>
                </a:solidFill>
                <a:latin typeface="Times New Roman" pitchFamily="18" charset="0"/>
              </a:rPr>
              <a:t>پمپ</a:t>
            </a:r>
            <a:endParaRPr lang="en-US" altLang="en-US" sz="2400" b="1" dirty="0">
              <a:solidFill>
                <a:srgbClr val="00279F"/>
              </a:solidFill>
              <a:latin typeface="Times New Roman" pitchFamily="18" charset="0"/>
            </a:endParaRPr>
          </a:p>
        </p:txBody>
      </p:sp>
      <p:sp>
        <p:nvSpPr>
          <p:cNvPr id="27679" name="Rectangle 37"/>
          <p:cNvSpPr>
            <a:spLocks noChangeArrowheads="1"/>
          </p:cNvSpPr>
          <p:nvPr/>
        </p:nvSpPr>
        <p:spPr bwMode="auto">
          <a:xfrm>
            <a:off x="4554538" y="3132138"/>
            <a:ext cx="611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7680" name="Rectangle 38"/>
          <p:cNvSpPr>
            <a:spLocks noChangeArrowheads="1"/>
          </p:cNvSpPr>
          <p:nvPr/>
        </p:nvSpPr>
        <p:spPr bwMode="auto">
          <a:xfrm>
            <a:off x="4573588" y="4008438"/>
            <a:ext cx="611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81" name="Line 39"/>
          <p:cNvSpPr>
            <a:spLocks noChangeShapeType="1"/>
          </p:cNvSpPr>
          <p:nvPr/>
        </p:nvSpPr>
        <p:spPr bwMode="auto">
          <a:xfrm>
            <a:off x="5334000" y="3448050"/>
            <a:ext cx="11811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2" name="Rectangle 40"/>
          <p:cNvSpPr>
            <a:spLocks noChangeArrowheads="1"/>
          </p:cNvSpPr>
          <p:nvPr/>
        </p:nvSpPr>
        <p:spPr bwMode="auto">
          <a:xfrm>
            <a:off x="685800" y="247650"/>
            <a:ext cx="7772400" cy="9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a-IR" altLang="en-US" sz="4400" b="1" dirty="0" smtClean="0">
                <a:solidFill>
                  <a:srgbClr val="FC0128"/>
                </a:solidFill>
                <a:latin typeface="Times New Roman" pitchFamily="18" charset="0"/>
                <a:cs typeface="B Nazanin" panose="00000400000000000000" pitchFamily="2" charset="-78"/>
              </a:rPr>
              <a:t>رسانش اتصالات سری</a:t>
            </a:r>
            <a:endParaRPr lang="en-US" altLang="en-US" sz="4400" b="1" dirty="0">
              <a:solidFill>
                <a:srgbClr val="FC0128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27683" name="Rectangle 41"/>
          <p:cNvSpPr>
            <a:spLocks noChangeArrowheads="1"/>
          </p:cNvSpPr>
          <p:nvPr/>
        </p:nvSpPr>
        <p:spPr bwMode="auto">
          <a:xfrm>
            <a:off x="962025" y="1579563"/>
            <a:ext cx="266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 b="1">
                <a:solidFill>
                  <a:srgbClr val="00279F"/>
                </a:solidFill>
                <a:latin typeface="Times New Roman" pitchFamily="18" charset="0"/>
              </a:rPr>
              <a:t>R</a:t>
            </a:r>
            <a:r>
              <a:rPr lang="en-US" altLang="en-US" sz="3600" b="1" baseline="-25000">
                <a:solidFill>
                  <a:srgbClr val="00279F"/>
                </a:solidFill>
                <a:latin typeface="Times New Roman" pitchFamily="18" charset="0"/>
              </a:rPr>
              <a:t>T</a:t>
            </a:r>
            <a:r>
              <a:rPr lang="en-US" altLang="en-US" sz="3600" b="1">
                <a:solidFill>
                  <a:srgbClr val="00279F"/>
                </a:solidFill>
                <a:latin typeface="Times New Roman" pitchFamily="18" charset="0"/>
              </a:rPr>
              <a:t> = R</a:t>
            </a:r>
            <a:r>
              <a:rPr lang="en-US" altLang="en-US" sz="3600" b="1" baseline="-25000">
                <a:solidFill>
                  <a:srgbClr val="00279F"/>
                </a:solidFill>
                <a:latin typeface="Times New Roman" pitchFamily="18" charset="0"/>
              </a:rPr>
              <a:t>1</a:t>
            </a:r>
            <a:r>
              <a:rPr lang="en-US" altLang="en-US" sz="3600" b="1">
                <a:solidFill>
                  <a:srgbClr val="00279F"/>
                </a:solidFill>
                <a:latin typeface="Times New Roman" pitchFamily="18" charset="0"/>
              </a:rPr>
              <a:t> + R</a:t>
            </a:r>
            <a:r>
              <a:rPr lang="en-US" altLang="en-US" sz="3600" b="1" baseline="-25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84" name="Rectangle 42"/>
          <p:cNvSpPr>
            <a:spLocks noChangeArrowheads="1"/>
          </p:cNvSpPr>
          <p:nvPr/>
        </p:nvSpPr>
        <p:spPr bwMode="auto">
          <a:xfrm>
            <a:off x="1031875" y="2303463"/>
            <a:ext cx="241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 b="1">
                <a:solidFill>
                  <a:srgbClr val="00279F"/>
                </a:solidFill>
                <a:latin typeface="Times New Roman" pitchFamily="18" charset="0"/>
              </a:rPr>
              <a:t>1   =  1  +  1</a:t>
            </a:r>
          </a:p>
        </p:txBody>
      </p:sp>
      <p:sp>
        <p:nvSpPr>
          <p:cNvPr id="27685" name="Rectangle 43"/>
          <p:cNvSpPr>
            <a:spLocks noChangeArrowheads="1"/>
          </p:cNvSpPr>
          <p:nvPr/>
        </p:nvSpPr>
        <p:spPr bwMode="auto">
          <a:xfrm>
            <a:off x="2000250" y="2827338"/>
            <a:ext cx="611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7686" name="Rectangle 44"/>
          <p:cNvSpPr>
            <a:spLocks noChangeArrowheads="1"/>
          </p:cNvSpPr>
          <p:nvPr/>
        </p:nvSpPr>
        <p:spPr bwMode="auto">
          <a:xfrm>
            <a:off x="2971800" y="2817813"/>
            <a:ext cx="611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87" name="Rectangle 45"/>
          <p:cNvSpPr>
            <a:spLocks noChangeArrowheads="1"/>
          </p:cNvSpPr>
          <p:nvPr/>
        </p:nvSpPr>
        <p:spPr bwMode="auto">
          <a:xfrm>
            <a:off x="958850" y="2827338"/>
            <a:ext cx="6556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7688" name="Line 46"/>
          <p:cNvSpPr>
            <a:spLocks noChangeShapeType="1"/>
          </p:cNvSpPr>
          <p:nvPr/>
        </p:nvSpPr>
        <p:spPr bwMode="auto">
          <a:xfrm>
            <a:off x="1019175" y="2857500"/>
            <a:ext cx="4953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9" name="Line 47"/>
          <p:cNvSpPr>
            <a:spLocks noChangeShapeType="1"/>
          </p:cNvSpPr>
          <p:nvPr/>
        </p:nvSpPr>
        <p:spPr bwMode="auto">
          <a:xfrm>
            <a:off x="2028825" y="2857500"/>
            <a:ext cx="4953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0" name="Line 48"/>
          <p:cNvSpPr>
            <a:spLocks noChangeShapeType="1"/>
          </p:cNvSpPr>
          <p:nvPr/>
        </p:nvSpPr>
        <p:spPr bwMode="auto">
          <a:xfrm>
            <a:off x="3000375" y="2857500"/>
            <a:ext cx="4953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1" name="Rectangle 49"/>
          <p:cNvSpPr>
            <a:spLocks noChangeArrowheads="1"/>
          </p:cNvSpPr>
          <p:nvPr/>
        </p:nvSpPr>
        <p:spPr bwMode="auto">
          <a:xfrm>
            <a:off x="1031875" y="3389313"/>
            <a:ext cx="2533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 b="1">
                <a:solidFill>
                  <a:srgbClr val="00279F"/>
                </a:solidFill>
                <a:latin typeface="Times New Roman" pitchFamily="18" charset="0"/>
              </a:rPr>
              <a:t>1   =  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25000">
                <a:solidFill>
                  <a:srgbClr val="00279F"/>
                </a:solidFill>
                <a:latin typeface="Times New Roman" pitchFamily="18" charset="0"/>
              </a:rPr>
              <a:t>1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 + C</a:t>
            </a:r>
            <a:r>
              <a:rPr lang="en-US" altLang="en-US" sz="3200" b="1" baseline="-25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92" name="Rectangle 50"/>
          <p:cNvSpPr>
            <a:spLocks noChangeArrowheads="1"/>
          </p:cNvSpPr>
          <p:nvPr/>
        </p:nvSpPr>
        <p:spPr bwMode="auto">
          <a:xfrm>
            <a:off x="2119313" y="4017963"/>
            <a:ext cx="1409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1 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x 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93" name="Rectangle 51"/>
          <p:cNvSpPr>
            <a:spLocks noChangeArrowheads="1"/>
          </p:cNvSpPr>
          <p:nvPr/>
        </p:nvSpPr>
        <p:spPr bwMode="auto">
          <a:xfrm>
            <a:off x="958850" y="4008438"/>
            <a:ext cx="6556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7694" name="Line 52"/>
          <p:cNvSpPr>
            <a:spLocks noChangeShapeType="1"/>
          </p:cNvSpPr>
          <p:nvPr/>
        </p:nvSpPr>
        <p:spPr bwMode="auto">
          <a:xfrm>
            <a:off x="1019175" y="4029075"/>
            <a:ext cx="49530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5" name="Line 53"/>
          <p:cNvSpPr>
            <a:spLocks noChangeShapeType="1"/>
          </p:cNvSpPr>
          <p:nvPr/>
        </p:nvSpPr>
        <p:spPr bwMode="auto">
          <a:xfrm>
            <a:off x="2143125" y="4029075"/>
            <a:ext cx="1457325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6" name="Rectangle 54"/>
          <p:cNvSpPr>
            <a:spLocks noChangeArrowheads="1"/>
          </p:cNvSpPr>
          <p:nvPr/>
        </p:nvSpPr>
        <p:spPr bwMode="auto">
          <a:xfrm>
            <a:off x="958850" y="4675188"/>
            <a:ext cx="2617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T   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=   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1 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x C</a:t>
            </a:r>
            <a:r>
              <a:rPr lang="en-US" altLang="en-US" sz="3200" b="1" baseline="-10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97" name="Line 55"/>
          <p:cNvSpPr>
            <a:spLocks noChangeShapeType="1"/>
          </p:cNvSpPr>
          <p:nvPr/>
        </p:nvSpPr>
        <p:spPr bwMode="auto">
          <a:xfrm>
            <a:off x="2200275" y="5191125"/>
            <a:ext cx="1400175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8" name="Rectangle 56"/>
          <p:cNvSpPr>
            <a:spLocks noChangeArrowheads="1"/>
          </p:cNvSpPr>
          <p:nvPr/>
        </p:nvSpPr>
        <p:spPr bwMode="auto">
          <a:xfrm>
            <a:off x="2149475" y="5189538"/>
            <a:ext cx="1473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C</a:t>
            </a:r>
            <a:r>
              <a:rPr lang="en-US" altLang="en-US" sz="3200" b="1" baseline="-25000">
                <a:solidFill>
                  <a:srgbClr val="00279F"/>
                </a:solidFill>
                <a:latin typeface="Times New Roman" pitchFamily="18" charset="0"/>
              </a:rPr>
              <a:t>1</a:t>
            </a:r>
            <a:r>
              <a:rPr lang="en-US" altLang="en-US" sz="3200" b="1">
                <a:solidFill>
                  <a:srgbClr val="00279F"/>
                </a:solidFill>
                <a:latin typeface="Times New Roman" pitchFamily="18" charset="0"/>
              </a:rPr>
              <a:t> + C</a:t>
            </a:r>
            <a:r>
              <a:rPr lang="en-US" altLang="en-US" sz="3200" b="1" baseline="-25000">
                <a:solidFill>
                  <a:srgbClr val="00279F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3893" y="334307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911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رسانش کل</a:t>
            </a:r>
            <a:br>
              <a:rPr lang="fa-IR" sz="3200" b="1" dirty="0" smtClean="0">
                <a:cs typeface="B Nazanin" panose="00000400000000000000" pitchFamily="2" charset="-78"/>
              </a:rPr>
            </a:br>
            <a:r>
              <a:rPr lang="fa-IR" sz="3200" b="1" dirty="0" smtClean="0">
                <a:cs typeface="B Nazanin" panose="00000400000000000000" pitchFamily="2" charset="-78"/>
              </a:rPr>
              <a:t>حالت اتصالات موازی</a:t>
            </a:r>
            <a:endParaRPr lang="en-CA" sz="3200" b="1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12</a:t>
            </a:fld>
            <a:endParaRPr lang="en-C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9" y="1600200"/>
            <a:ext cx="76408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a-IR" sz="3200" dirty="0" smtClean="0">
                <a:cs typeface="B Nazanin" panose="00000400000000000000" pitchFamily="2" charset="-78"/>
              </a:rPr>
              <a:t>سرعت موثر پمپی</a:t>
            </a:r>
            <a:endParaRPr lang="en-CA" sz="32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13</a:t>
            </a:fld>
            <a:endParaRPr lang="en-C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4674624" cy="35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4688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پایان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0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2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78676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737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9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3</a:t>
            </a:fld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6299" y="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44477"/>
            <a:ext cx="5753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2" y="3015684"/>
            <a:ext cx="7666384" cy="386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836" y="1197035"/>
            <a:ext cx="7922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سرعت پمپ</a:t>
            </a:r>
            <a:r>
              <a:rPr lang="fa-IR" b="1" dirty="0" smtClean="0">
                <a:cs typeface="B Nazanin" panose="00000400000000000000" pitchFamily="2" charset="-78"/>
              </a:rPr>
              <a:t>: </a:t>
            </a:r>
          </a:p>
          <a:p>
            <a:pPr algn="r"/>
            <a:r>
              <a:rPr lang="fa-IR" b="1" dirty="0" smtClean="0">
                <a:cs typeface="B Nazanin" panose="00000400000000000000" pitchFamily="2" charset="-78"/>
              </a:rPr>
              <a:t>جریان حجمی در ورودی پمپ و یا به عبارتی حجم کازی است که در پمپ در واحد زمان جریان دارد. </a:t>
            </a:r>
          </a:p>
          <a:p>
            <a:pPr algn="r"/>
            <a:r>
              <a:rPr lang="fa-IR" b="1" dirty="0" smtClean="0">
                <a:cs typeface="B Nazanin" panose="00000400000000000000" pitchFamily="2" charset="-78"/>
              </a:rPr>
              <a:t>سرعت پمپ بسته به طراحی، نوع پمپ و سایر ویژگی ها و مشخصات پمپ توسط سازنده  پمپ دارد  </a:t>
            </a:r>
            <a:endParaRPr lang="en-CA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33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20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رسانش</a:t>
            </a:r>
            <a:br>
              <a:rPr lang="fa-IR" dirty="0" smtClean="0"/>
            </a:br>
            <a:r>
              <a:rPr lang="en-CA" dirty="0" smtClean="0"/>
              <a:t>Conductance ©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0201" y="1196752"/>
            <a:ext cx="8229600" cy="5472608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امپدانس(</a:t>
            </a:r>
            <a:r>
              <a:rPr lang="en-CA" dirty="0" smtClean="0">
                <a:cs typeface="B Nazanin" panose="00000400000000000000" pitchFamily="2" charset="-78"/>
              </a:rPr>
              <a:t>Z</a:t>
            </a:r>
            <a:r>
              <a:rPr lang="fa-IR" dirty="0" smtClean="0">
                <a:cs typeface="B Nazanin" panose="00000400000000000000" pitchFamily="2" charset="-78"/>
              </a:rPr>
              <a:t>): جریان گاز از لوله دارای مقاومت (در مقابل جریان) را امپدانس </a:t>
            </a:r>
            <a:r>
              <a:rPr lang="fa-IR" dirty="0">
                <a:cs typeface="B Nazanin" panose="00000400000000000000" pitchFamily="2" charset="-78"/>
              </a:rPr>
              <a:t>(</a:t>
            </a:r>
            <a:r>
              <a:rPr lang="en-CA" dirty="0">
                <a:cs typeface="B Nazanin" panose="00000400000000000000" pitchFamily="2" charset="-78"/>
              </a:rPr>
              <a:t>Z</a:t>
            </a:r>
            <a:r>
              <a:rPr lang="fa-IR" dirty="0" smtClean="0">
                <a:cs typeface="B Nazanin" panose="00000400000000000000" pitchFamily="2" charset="-78"/>
              </a:rPr>
              <a:t>) می گویند.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رسانش (</a:t>
            </a:r>
            <a:r>
              <a:rPr lang="en-CA" dirty="0" smtClean="0">
                <a:cs typeface="B Nazanin" panose="00000400000000000000" pitchFamily="2" charset="-78"/>
              </a:rPr>
              <a:t>C</a:t>
            </a:r>
            <a:r>
              <a:rPr lang="fa-IR" dirty="0" smtClean="0">
                <a:cs typeface="B Nazanin" panose="00000400000000000000" pitchFamily="2" charset="-78"/>
              </a:rPr>
              <a:t>): عکس امپدانس است و با </a:t>
            </a:r>
            <a:r>
              <a:rPr lang="en-CA" dirty="0" smtClean="0">
                <a:cs typeface="B Nazanin" panose="00000400000000000000" pitchFamily="2" charset="-78"/>
              </a:rPr>
              <a:t>C</a:t>
            </a:r>
            <a:r>
              <a:rPr lang="fa-IR" dirty="0" smtClean="0">
                <a:cs typeface="B Nazanin" panose="00000400000000000000" pitchFamily="2" charset="-78"/>
              </a:rPr>
              <a:t> نمایش داده میشود و ابعاد آن </a:t>
            </a:r>
            <a:r>
              <a:rPr lang="en-CA" dirty="0" smtClean="0">
                <a:cs typeface="B Nazanin" panose="00000400000000000000" pitchFamily="2" charset="-78"/>
              </a:rPr>
              <a:t>l/s</a:t>
            </a:r>
            <a:r>
              <a:rPr lang="fa-IR" dirty="0" smtClean="0">
                <a:cs typeface="B Nazanin" panose="00000400000000000000" pitchFamily="2" charset="-78"/>
              </a:rPr>
              <a:t> (لیتر بر ثانیه) می باشد. رسانش به دما، مولکول ها ، هندسه و فشار وابسته می باشد.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4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1" y="3917776"/>
            <a:ext cx="7505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064" y="23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9345-A0BD-4515-8D83-06398AC7B13C}" type="slidenum">
              <a:rPr lang="en-US" smtClean="0"/>
              <a:t>5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22338"/>
            <a:ext cx="57435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58200" y="60960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؟؟؟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b="1" dirty="0" smtClean="0">
                <a:cs typeface="B Nazanin" panose="00000400000000000000" pitchFamily="2" charset="-78"/>
              </a:rPr>
              <a:t>محاسبه رسانش</a:t>
            </a:r>
            <a:br>
              <a:rPr lang="fa-IR" sz="2800" b="1" dirty="0" smtClean="0">
                <a:cs typeface="B Nazanin" panose="00000400000000000000" pitchFamily="2" charset="-78"/>
              </a:rPr>
            </a:br>
            <a:r>
              <a:rPr lang="fa-IR" sz="2800" b="1" dirty="0" smtClean="0">
                <a:cs typeface="B Nazanin" panose="00000400000000000000" pitchFamily="2" charset="-78"/>
              </a:rPr>
              <a:t>مثال: لوله طولانی با سطح مقطع دایروی </a:t>
            </a:r>
            <a:endParaRPr lang="en-CA" sz="2800" b="1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6</a:t>
            </a:fld>
            <a:endParaRPr lang="en-C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2345"/>
            <a:ext cx="8229600" cy="38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789040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[T]= Kelvin</a:t>
            </a:r>
          </a:p>
          <a:p>
            <a:r>
              <a:rPr lang="en-CA" b="1" dirty="0" smtClean="0"/>
              <a:t>[M]=A.M.U</a:t>
            </a:r>
            <a:endParaRPr lang="en-CA" b="1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3453" y="911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346238" y="161925"/>
            <a:ext cx="4451541" cy="9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a-IR" altLang="en-US" sz="2800" b="1" dirty="0" smtClean="0">
                <a:solidFill>
                  <a:srgbClr val="FC0128"/>
                </a:solidFill>
                <a:latin typeface="Times New Roman" pitchFamily="18" charset="0"/>
                <a:cs typeface="B Nazanin" panose="00000400000000000000" pitchFamily="2" charset="-78"/>
              </a:rPr>
              <a:t>رسانش در ناحیه جریان مولکولی</a:t>
            </a:r>
          </a:p>
          <a:p>
            <a:pPr algn="ctr"/>
            <a:r>
              <a:rPr lang="fa-IR" altLang="en-US" sz="2800" b="1" dirty="0" smtClean="0">
                <a:solidFill>
                  <a:srgbClr val="FC0128"/>
                </a:solidFill>
                <a:latin typeface="Times New Roman" pitchFamily="18" charset="0"/>
                <a:cs typeface="B Nazanin" panose="00000400000000000000" pitchFamily="2" charset="-78"/>
              </a:rPr>
              <a:t>(لوله طولانی با سطح مقطع دایروی)</a:t>
            </a:r>
            <a:endParaRPr lang="en-US" altLang="en-US" sz="2800" b="1" dirty="0">
              <a:solidFill>
                <a:srgbClr val="FC0128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58975" y="2420888"/>
            <a:ext cx="4006850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rgbClr val="00279F"/>
                </a:solidFill>
                <a:latin typeface="Times New Roman" pitchFamily="18" charset="0"/>
              </a:rPr>
              <a:t>T  </a:t>
            </a:r>
            <a:r>
              <a:rPr lang="en-US" altLang="en-US" sz="2400" b="1" dirty="0">
                <a:solidFill>
                  <a:srgbClr val="00279F"/>
                </a:solidFill>
                <a:latin typeface="Times New Roman" pitchFamily="18" charset="0"/>
              </a:rPr>
              <a:t>= 295 K  (22 </a:t>
            </a:r>
            <a:r>
              <a:rPr lang="en-US" altLang="en-US" sz="2400" b="1" baseline="30000" dirty="0">
                <a:solidFill>
                  <a:srgbClr val="00279F"/>
                </a:solidFill>
                <a:latin typeface="Times New Roman" pitchFamily="18" charset="0"/>
              </a:rPr>
              <a:t>O</a:t>
            </a:r>
            <a:r>
              <a:rPr lang="en-US" altLang="en-US" sz="2400" b="1" dirty="0">
                <a:solidFill>
                  <a:srgbClr val="00279F"/>
                </a:solidFill>
                <a:latin typeface="Times New Roman" pitchFamily="18" charset="0"/>
              </a:rPr>
              <a:t>C)</a:t>
            </a:r>
          </a:p>
          <a:p>
            <a:r>
              <a:rPr lang="en-US" altLang="en-US" sz="2400" b="1" dirty="0">
                <a:solidFill>
                  <a:srgbClr val="00279F"/>
                </a:solidFill>
                <a:latin typeface="Times New Roman" pitchFamily="18" charset="0"/>
              </a:rPr>
              <a:t>M = 28  (nitrogen)	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584325" y="3438525"/>
            <a:ext cx="5643563" cy="3067050"/>
            <a:chOff x="998" y="2166"/>
            <a:chExt cx="3555" cy="1932"/>
          </a:xfrm>
        </p:grpSpPr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998" y="2196"/>
              <a:ext cx="18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279F"/>
                  </a:solidFill>
                  <a:latin typeface="Times New Roman" pitchFamily="18" charset="0"/>
                </a:rPr>
                <a:t>C  =  3.81  x  d</a:t>
              </a:r>
              <a:r>
                <a:rPr lang="en-US" altLang="en-US" sz="2800" b="1" baseline="30000" dirty="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 dirty="0">
                  <a:solidFill>
                    <a:srgbClr val="00279F"/>
                  </a:solidFill>
                  <a:latin typeface="Times New Roman" pitchFamily="18" charset="0"/>
                </a:rPr>
                <a:t>  x </a:t>
              </a:r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3180" y="2166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3155" y="2466"/>
              <a:ext cx="32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3126" y="2451"/>
              <a:ext cx="342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09" name="Group 9"/>
            <p:cNvGrpSpPr>
              <a:grpSpLocks/>
            </p:cNvGrpSpPr>
            <p:nvPr/>
          </p:nvGrpSpPr>
          <p:grpSpPr bwMode="auto">
            <a:xfrm>
              <a:off x="2856" y="2178"/>
              <a:ext cx="630" cy="525"/>
              <a:chOff x="2856" y="2178"/>
              <a:chExt cx="630" cy="525"/>
            </a:xfrm>
          </p:grpSpPr>
          <p:sp>
            <p:nvSpPr>
              <p:cNvPr id="25628" name="Line 10"/>
              <p:cNvSpPr>
                <a:spLocks noChangeShapeType="1"/>
              </p:cNvSpPr>
              <p:nvPr/>
            </p:nvSpPr>
            <p:spPr bwMode="auto">
              <a:xfrm>
                <a:off x="2856" y="2499"/>
                <a:ext cx="86" cy="204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9" name="Line 11"/>
              <p:cNvSpPr>
                <a:spLocks noChangeShapeType="1"/>
              </p:cNvSpPr>
              <p:nvPr/>
            </p:nvSpPr>
            <p:spPr bwMode="auto">
              <a:xfrm flipH="1">
                <a:off x="2937" y="2178"/>
                <a:ext cx="220" cy="521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0" name="Line 12"/>
              <p:cNvSpPr>
                <a:spLocks noChangeShapeType="1"/>
              </p:cNvSpPr>
              <p:nvPr/>
            </p:nvSpPr>
            <p:spPr bwMode="auto">
              <a:xfrm>
                <a:off x="3142" y="2193"/>
                <a:ext cx="344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10" name="Line 13"/>
            <p:cNvSpPr>
              <a:spLocks noChangeShapeType="1"/>
            </p:cNvSpPr>
            <p:nvPr/>
          </p:nvSpPr>
          <p:spPr bwMode="auto">
            <a:xfrm flipH="1">
              <a:off x="2238" y="2487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Rectangle 14"/>
            <p:cNvSpPr>
              <a:spLocks noChangeArrowheads="1"/>
            </p:cNvSpPr>
            <p:nvPr/>
          </p:nvSpPr>
          <p:spPr bwMode="auto">
            <a:xfrm>
              <a:off x="2275" y="2478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5612" name="Rectangle 15"/>
            <p:cNvSpPr>
              <a:spLocks noChangeArrowheads="1"/>
            </p:cNvSpPr>
            <p:nvPr/>
          </p:nvSpPr>
          <p:spPr bwMode="auto">
            <a:xfrm>
              <a:off x="3734" y="2193"/>
              <a:ext cx="6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(l/sec)</a:t>
              </a:r>
            </a:p>
          </p:txBody>
        </p:sp>
        <p:sp>
          <p:nvSpPr>
            <p:cNvPr id="25613" name="Rectangle 16"/>
            <p:cNvSpPr>
              <a:spLocks noChangeArrowheads="1"/>
            </p:cNvSpPr>
            <p:nvPr/>
          </p:nvSpPr>
          <p:spPr bwMode="auto">
            <a:xfrm>
              <a:off x="1013" y="2919"/>
              <a:ext cx="18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  =  3.81  x  d</a:t>
              </a:r>
              <a:r>
                <a:rPr lang="en-US" altLang="en-US" sz="2800" b="1" baseline="3000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x</a:t>
              </a:r>
            </a:p>
          </p:txBody>
        </p:sp>
        <p:sp>
          <p:nvSpPr>
            <p:cNvPr id="25614" name="Rectangle 17"/>
            <p:cNvSpPr>
              <a:spLocks noChangeArrowheads="1"/>
            </p:cNvSpPr>
            <p:nvPr/>
          </p:nvSpPr>
          <p:spPr bwMode="auto">
            <a:xfrm>
              <a:off x="3084" y="2811"/>
              <a:ext cx="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295</a:t>
              </a:r>
            </a:p>
          </p:txBody>
        </p:sp>
        <p:sp>
          <p:nvSpPr>
            <p:cNvPr id="25615" name="Rectangle 18"/>
            <p:cNvSpPr>
              <a:spLocks noChangeArrowheads="1"/>
            </p:cNvSpPr>
            <p:nvPr/>
          </p:nvSpPr>
          <p:spPr bwMode="auto">
            <a:xfrm>
              <a:off x="3146" y="3111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28</a:t>
              </a:r>
            </a:p>
          </p:txBody>
        </p:sp>
        <p:sp>
          <p:nvSpPr>
            <p:cNvPr id="25616" name="Line 19"/>
            <p:cNvSpPr>
              <a:spLocks noChangeShapeType="1"/>
            </p:cNvSpPr>
            <p:nvPr/>
          </p:nvSpPr>
          <p:spPr bwMode="auto">
            <a:xfrm>
              <a:off x="3123" y="3096"/>
              <a:ext cx="342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20"/>
            <p:cNvSpPr>
              <a:spLocks noChangeArrowheads="1"/>
            </p:cNvSpPr>
            <p:nvPr/>
          </p:nvSpPr>
          <p:spPr bwMode="auto">
            <a:xfrm>
              <a:off x="2867" y="3477"/>
              <a:ext cx="6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(l/sec)</a:t>
              </a:r>
            </a:p>
          </p:txBody>
        </p:sp>
        <p:grpSp>
          <p:nvGrpSpPr>
            <p:cNvPr id="25618" name="Group 21"/>
            <p:cNvGrpSpPr>
              <a:grpSpLocks/>
            </p:cNvGrpSpPr>
            <p:nvPr/>
          </p:nvGrpSpPr>
          <p:grpSpPr bwMode="auto">
            <a:xfrm>
              <a:off x="2853" y="2823"/>
              <a:ext cx="630" cy="525"/>
              <a:chOff x="2853" y="2823"/>
              <a:chExt cx="630" cy="525"/>
            </a:xfrm>
          </p:grpSpPr>
          <p:sp>
            <p:nvSpPr>
              <p:cNvPr id="25625" name="Line 22"/>
              <p:cNvSpPr>
                <a:spLocks noChangeShapeType="1"/>
              </p:cNvSpPr>
              <p:nvPr/>
            </p:nvSpPr>
            <p:spPr bwMode="auto">
              <a:xfrm>
                <a:off x="2853" y="3144"/>
                <a:ext cx="86" cy="204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6" name="Line 23"/>
              <p:cNvSpPr>
                <a:spLocks noChangeShapeType="1"/>
              </p:cNvSpPr>
              <p:nvPr/>
            </p:nvSpPr>
            <p:spPr bwMode="auto">
              <a:xfrm flipH="1">
                <a:off x="2934" y="2823"/>
                <a:ext cx="220" cy="521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7" name="Line 24"/>
              <p:cNvSpPr>
                <a:spLocks noChangeShapeType="1"/>
              </p:cNvSpPr>
              <p:nvPr/>
            </p:nvSpPr>
            <p:spPr bwMode="auto">
              <a:xfrm>
                <a:off x="3139" y="2838"/>
                <a:ext cx="344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19" name="Rectangle 25"/>
            <p:cNvSpPr>
              <a:spLocks noChangeArrowheads="1"/>
            </p:cNvSpPr>
            <p:nvPr/>
          </p:nvSpPr>
          <p:spPr bwMode="auto">
            <a:xfrm>
              <a:off x="3637" y="2928"/>
              <a:ext cx="9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2244" y="3204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27"/>
            <p:cNvSpPr>
              <a:spLocks noChangeArrowheads="1"/>
            </p:cNvSpPr>
            <p:nvPr/>
          </p:nvSpPr>
          <p:spPr bwMode="auto">
            <a:xfrm>
              <a:off x="2305" y="3195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5622" name="Rectangle 28"/>
            <p:cNvSpPr>
              <a:spLocks noChangeArrowheads="1"/>
            </p:cNvSpPr>
            <p:nvPr/>
          </p:nvSpPr>
          <p:spPr bwMode="auto">
            <a:xfrm>
              <a:off x="1013" y="3495"/>
              <a:ext cx="17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  =  12.36  x  d</a:t>
              </a:r>
              <a:r>
                <a:rPr lang="en-US" altLang="en-US" sz="2800" b="1" baseline="3000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25623" name="Line 29"/>
            <p:cNvSpPr>
              <a:spLocks noChangeShapeType="1"/>
            </p:cNvSpPr>
            <p:nvPr/>
          </p:nvSpPr>
          <p:spPr bwMode="auto">
            <a:xfrm flipH="1">
              <a:off x="2352" y="3780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2413" y="3771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8224" y="1251992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692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069975" y="736555"/>
            <a:ext cx="7340600" cy="5964237"/>
            <a:chOff x="674" y="215"/>
            <a:chExt cx="4624" cy="3757"/>
          </a:xfrm>
        </p:grpSpPr>
        <p:sp>
          <p:nvSpPr>
            <p:cNvPr id="26627" name="Rectangle 3"/>
            <p:cNvSpPr>
              <a:spLocks noChangeArrowheads="1"/>
            </p:cNvSpPr>
            <p:nvPr/>
          </p:nvSpPr>
          <p:spPr bwMode="auto">
            <a:xfrm>
              <a:off x="674" y="215"/>
              <a:ext cx="4624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fa-IR" altLang="en-US" sz="2800" b="1" dirty="0" smtClean="0">
                  <a:solidFill>
                    <a:srgbClr val="00279F"/>
                  </a:solidFill>
                  <a:latin typeface="Times New Roman" pitchFamily="18" charset="0"/>
                </a:rPr>
                <a:t>مثال</a:t>
              </a:r>
              <a:endParaRPr lang="en-US" altLang="en-US" sz="2800" b="1" dirty="0">
                <a:solidFill>
                  <a:srgbClr val="00279F"/>
                </a:solidFill>
                <a:latin typeface="Times New Roman" pitchFamily="18" charset="0"/>
              </a:endParaRPr>
            </a:p>
            <a:p>
              <a:r>
                <a:rPr lang="en-US" altLang="en-US" sz="2800" b="1" dirty="0">
                  <a:solidFill>
                    <a:srgbClr val="00279F"/>
                  </a:solidFill>
                  <a:latin typeface="Times New Roman" pitchFamily="18" charset="0"/>
                </a:rPr>
                <a:t>T  = 295 K  (22 </a:t>
              </a:r>
              <a:r>
                <a:rPr lang="en-US" altLang="en-US" sz="2800" b="1" baseline="30000" dirty="0">
                  <a:solidFill>
                    <a:srgbClr val="00279F"/>
                  </a:solidFill>
                  <a:latin typeface="Times New Roman" pitchFamily="18" charset="0"/>
                </a:rPr>
                <a:t>O</a:t>
              </a:r>
              <a:r>
                <a:rPr lang="en-US" altLang="en-US" sz="2800" b="1" dirty="0">
                  <a:solidFill>
                    <a:srgbClr val="00279F"/>
                  </a:solidFill>
                  <a:latin typeface="Times New Roman" pitchFamily="18" charset="0"/>
                </a:rPr>
                <a:t>C)		d = 4 cm	       M = 28  (nitrogen)		 l = 100 cm	</a:t>
              </a:r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998" y="1248"/>
              <a:ext cx="18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C  =  3.81  x  d</a:t>
              </a:r>
              <a:r>
                <a:rPr lang="en-US" altLang="en-US" sz="2800" b="1" baseline="3000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x </a:t>
              </a:r>
            </a:p>
          </p:txBody>
        </p:sp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3180" y="1218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3155" y="1518"/>
              <a:ext cx="32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3126" y="1503"/>
              <a:ext cx="342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2856" y="1230"/>
              <a:ext cx="630" cy="525"/>
              <a:chOff x="2856" y="1230"/>
              <a:chExt cx="630" cy="525"/>
            </a:xfrm>
          </p:grpSpPr>
          <p:sp>
            <p:nvSpPr>
              <p:cNvPr id="26653" name="Line 9"/>
              <p:cNvSpPr>
                <a:spLocks noChangeShapeType="1"/>
              </p:cNvSpPr>
              <p:nvPr/>
            </p:nvSpPr>
            <p:spPr bwMode="auto">
              <a:xfrm>
                <a:off x="2856" y="1551"/>
                <a:ext cx="86" cy="204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4" name="Line 10"/>
              <p:cNvSpPr>
                <a:spLocks noChangeShapeType="1"/>
              </p:cNvSpPr>
              <p:nvPr/>
            </p:nvSpPr>
            <p:spPr bwMode="auto">
              <a:xfrm flipH="1">
                <a:off x="2937" y="1230"/>
                <a:ext cx="220" cy="521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11"/>
              <p:cNvSpPr>
                <a:spLocks noChangeShapeType="1"/>
              </p:cNvSpPr>
              <p:nvPr/>
            </p:nvSpPr>
            <p:spPr bwMode="auto">
              <a:xfrm>
                <a:off x="3142" y="1245"/>
                <a:ext cx="344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3" name="Line 12"/>
            <p:cNvSpPr>
              <a:spLocks noChangeShapeType="1"/>
            </p:cNvSpPr>
            <p:nvPr/>
          </p:nvSpPr>
          <p:spPr bwMode="auto">
            <a:xfrm flipH="1">
              <a:off x="2238" y="1539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Rectangle 13"/>
            <p:cNvSpPr>
              <a:spLocks noChangeArrowheads="1"/>
            </p:cNvSpPr>
            <p:nvPr/>
          </p:nvSpPr>
          <p:spPr bwMode="auto">
            <a:xfrm>
              <a:off x="2275" y="1530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6635" name="Rectangle 14"/>
            <p:cNvSpPr>
              <a:spLocks noChangeArrowheads="1"/>
            </p:cNvSpPr>
            <p:nvPr/>
          </p:nvSpPr>
          <p:spPr bwMode="auto">
            <a:xfrm>
              <a:off x="3734" y="1245"/>
              <a:ext cx="6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(l/sec)</a:t>
              </a:r>
            </a:p>
          </p:txBody>
        </p:sp>
        <p:sp>
          <p:nvSpPr>
            <p:cNvPr id="26636" name="Rectangle 15"/>
            <p:cNvSpPr>
              <a:spLocks noChangeArrowheads="1"/>
            </p:cNvSpPr>
            <p:nvPr/>
          </p:nvSpPr>
          <p:spPr bwMode="auto">
            <a:xfrm>
              <a:off x="1013" y="1971"/>
              <a:ext cx="18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  =  3.81  x  d</a:t>
              </a:r>
              <a:r>
                <a:rPr lang="en-US" altLang="en-US" sz="2800" b="1" baseline="3000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x</a:t>
              </a:r>
            </a:p>
          </p:txBody>
        </p:sp>
        <p:sp>
          <p:nvSpPr>
            <p:cNvPr id="26637" name="Rectangle 16"/>
            <p:cNvSpPr>
              <a:spLocks noChangeArrowheads="1"/>
            </p:cNvSpPr>
            <p:nvPr/>
          </p:nvSpPr>
          <p:spPr bwMode="auto">
            <a:xfrm>
              <a:off x="3084" y="1863"/>
              <a:ext cx="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295</a:t>
              </a:r>
            </a:p>
          </p:txBody>
        </p:sp>
        <p:sp>
          <p:nvSpPr>
            <p:cNvPr id="26638" name="Rectangle 17"/>
            <p:cNvSpPr>
              <a:spLocks noChangeArrowheads="1"/>
            </p:cNvSpPr>
            <p:nvPr/>
          </p:nvSpPr>
          <p:spPr bwMode="auto">
            <a:xfrm>
              <a:off x="3146" y="2163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28</a:t>
              </a:r>
            </a:p>
          </p:txBody>
        </p:sp>
        <p:sp>
          <p:nvSpPr>
            <p:cNvPr id="26639" name="Line 18"/>
            <p:cNvSpPr>
              <a:spLocks noChangeShapeType="1"/>
            </p:cNvSpPr>
            <p:nvPr/>
          </p:nvSpPr>
          <p:spPr bwMode="auto">
            <a:xfrm>
              <a:off x="3123" y="2148"/>
              <a:ext cx="342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Rectangle 19"/>
            <p:cNvSpPr>
              <a:spLocks noChangeArrowheads="1"/>
            </p:cNvSpPr>
            <p:nvPr/>
          </p:nvSpPr>
          <p:spPr bwMode="auto">
            <a:xfrm>
              <a:off x="2867" y="2529"/>
              <a:ext cx="6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(l/sec)</a:t>
              </a:r>
            </a:p>
          </p:txBody>
        </p:sp>
        <p:grpSp>
          <p:nvGrpSpPr>
            <p:cNvPr id="26641" name="Group 20"/>
            <p:cNvGrpSpPr>
              <a:grpSpLocks/>
            </p:cNvGrpSpPr>
            <p:nvPr/>
          </p:nvGrpSpPr>
          <p:grpSpPr bwMode="auto">
            <a:xfrm>
              <a:off x="2853" y="1875"/>
              <a:ext cx="630" cy="525"/>
              <a:chOff x="2853" y="1875"/>
              <a:chExt cx="630" cy="525"/>
            </a:xfrm>
          </p:grpSpPr>
          <p:sp>
            <p:nvSpPr>
              <p:cNvPr id="26650" name="Line 21"/>
              <p:cNvSpPr>
                <a:spLocks noChangeShapeType="1"/>
              </p:cNvSpPr>
              <p:nvPr/>
            </p:nvSpPr>
            <p:spPr bwMode="auto">
              <a:xfrm>
                <a:off x="2853" y="2196"/>
                <a:ext cx="86" cy="204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22"/>
              <p:cNvSpPr>
                <a:spLocks noChangeShapeType="1"/>
              </p:cNvSpPr>
              <p:nvPr/>
            </p:nvSpPr>
            <p:spPr bwMode="auto">
              <a:xfrm flipH="1">
                <a:off x="2934" y="1875"/>
                <a:ext cx="220" cy="521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2" name="Line 23"/>
              <p:cNvSpPr>
                <a:spLocks noChangeShapeType="1"/>
              </p:cNvSpPr>
              <p:nvPr/>
            </p:nvSpPr>
            <p:spPr bwMode="auto">
              <a:xfrm>
                <a:off x="3139" y="1890"/>
                <a:ext cx="344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2" name="Rectangle 24"/>
            <p:cNvSpPr>
              <a:spLocks noChangeArrowheads="1"/>
            </p:cNvSpPr>
            <p:nvPr/>
          </p:nvSpPr>
          <p:spPr bwMode="auto">
            <a:xfrm>
              <a:off x="3637" y="1980"/>
              <a:ext cx="9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43" name="Line 25"/>
            <p:cNvSpPr>
              <a:spLocks noChangeShapeType="1"/>
            </p:cNvSpPr>
            <p:nvPr/>
          </p:nvSpPr>
          <p:spPr bwMode="auto">
            <a:xfrm flipH="1">
              <a:off x="2244" y="2256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Rectangle 26"/>
            <p:cNvSpPr>
              <a:spLocks noChangeArrowheads="1"/>
            </p:cNvSpPr>
            <p:nvPr/>
          </p:nvSpPr>
          <p:spPr bwMode="auto">
            <a:xfrm>
              <a:off x="2305" y="2247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6645" name="Rectangle 27"/>
            <p:cNvSpPr>
              <a:spLocks noChangeArrowheads="1"/>
            </p:cNvSpPr>
            <p:nvPr/>
          </p:nvSpPr>
          <p:spPr bwMode="auto">
            <a:xfrm>
              <a:off x="1013" y="2547"/>
              <a:ext cx="17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    =  12.36  x  d</a:t>
              </a:r>
              <a:r>
                <a:rPr lang="en-US" altLang="en-US" sz="2800" b="1" baseline="30000">
                  <a:solidFill>
                    <a:srgbClr val="00279F"/>
                  </a:solidFill>
                  <a:latin typeface="Times New Roman" pitchFamily="18" charset="0"/>
                </a:rPr>
                <a:t>3</a:t>
              </a:r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26646" name="Line 28"/>
            <p:cNvSpPr>
              <a:spLocks noChangeShapeType="1"/>
            </p:cNvSpPr>
            <p:nvPr/>
          </p:nvSpPr>
          <p:spPr bwMode="auto">
            <a:xfrm flipH="1">
              <a:off x="2352" y="2832"/>
              <a:ext cx="258" cy="0"/>
            </a:xfrm>
            <a:prstGeom prst="line">
              <a:avLst/>
            </a:prstGeom>
            <a:noFill/>
            <a:ln w="50800">
              <a:solidFill>
                <a:srgbClr val="0027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Rectangle 29"/>
            <p:cNvSpPr>
              <a:spLocks noChangeArrowheads="1"/>
            </p:cNvSpPr>
            <p:nvPr/>
          </p:nvSpPr>
          <p:spPr bwMode="auto">
            <a:xfrm>
              <a:off x="2413" y="2823"/>
              <a:ext cx="1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6648" name="Rectangle 30"/>
            <p:cNvSpPr>
              <a:spLocks noChangeArrowheads="1"/>
            </p:cNvSpPr>
            <p:nvPr/>
          </p:nvSpPr>
          <p:spPr bwMode="auto">
            <a:xfrm>
              <a:off x="1288" y="3165"/>
              <a:ext cx="15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=  12.36 x 0.64  </a:t>
              </a:r>
            </a:p>
          </p:txBody>
        </p:sp>
        <p:sp>
          <p:nvSpPr>
            <p:cNvPr id="26649" name="Rectangle 31"/>
            <p:cNvSpPr>
              <a:spLocks noChangeArrowheads="1"/>
            </p:cNvSpPr>
            <p:nvPr/>
          </p:nvSpPr>
          <p:spPr bwMode="auto">
            <a:xfrm>
              <a:off x="1282" y="3645"/>
              <a:ext cx="125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00279F"/>
                  </a:solidFill>
                  <a:latin typeface="Times New Roman" pitchFamily="18" charset="0"/>
                </a:rPr>
                <a:t>=  7.9 (l/sec)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8143" y="126955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D3D65-D4D1-4898-9CBB-5FDCEADB6F0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502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>
                <a:cs typeface="B Nazanin" panose="00000400000000000000" pitchFamily="2" charset="-78"/>
              </a:rPr>
              <a:t>محاسبه رسانش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مثال: </a:t>
            </a:r>
            <a:r>
              <a:rPr lang="fa-IR" b="1" dirty="0" smtClean="0">
                <a:cs typeface="B Nazanin" panose="00000400000000000000" pitchFamily="2" charset="-78"/>
              </a:rPr>
              <a:t>شکاف کوچک و نازک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9</a:t>
            </a:fld>
            <a:endParaRPr lang="en-CA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3405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8246" y="5589240"/>
            <a:ext cx="566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اگر ضخامت شکاف ناچیز باشد از ضریب انتقال (آلفا ) استفاده می گردد</a:t>
            </a:r>
            <a:endParaRPr lang="en-CA" b="1" dirty="0"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4715852"/>
            <a:ext cx="252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شکاف نازک با سطح مقطع</a:t>
            </a:r>
            <a:r>
              <a:rPr lang="en-CA" b="1" dirty="0" smtClean="0">
                <a:cs typeface="B Nazanin" panose="00000400000000000000" pitchFamily="2" charset="-78"/>
              </a:rPr>
              <a:t> A  </a:t>
            </a:r>
            <a:endParaRPr lang="en-CA" b="1" dirty="0">
              <a:cs typeface="B Nazani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313167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وزن مولکولی</a:t>
            </a:r>
            <a:endParaRPr lang="en-CA" b="1" dirty="0">
              <a:cs typeface="B Nazanin" panose="00000400000000000000" pitchFamily="2" charset="-78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312</Words>
  <Application>Microsoft Office PowerPoint</Application>
  <PresentationFormat>On-screen Show (4:3)</PresentationFormat>
  <Paragraphs>84</Paragraphs>
  <Slides>14</Slides>
  <Notes>0</Notes>
  <HiddenSlides>2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Vacuum</vt:lpstr>
      <vt:lpstr>PowerPoint Presentation</vt:lpstr>
      <vt:lpstr>PowerPoint Presentation</vt:lpstr>
      <vt:lpstr>رسانش Conductance ©</vt:lpstr>
      <vt:lpstr>PowerPoint Presentation</vt:lpstr>
      <vt:lpstr>محاسبه رسانش مثال: لوله طولانی با سطح مقطع دایروی </vt:lpstr>
      <vt:lpstr>PowerPoint Presentation</vt:lpstr>
      <vt:lpstr>PowerPoint Presentation</vt:lpstr>
      <vt:lpstr>محاسبه رسانش مثال: شکاف کوچک و نازک</vt:lpstr>
      <vt:lpstr>محاسبه رسانش کل سیستم حالت سری</vt:lpstr>
      <vt:lpstr>PowerPoint Presentation</vt:lpstr>
      <vt:lpstr>رسانش کل حالت اتصالات موازی</vt:lpstr>
      <vt:lpstr>سرعت موثر پمپی</vt:lpstr>
      <vt:lpstr>پایان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</dc:title>
  <dc:creator>mohammad</dc:creator>
  <cp:lastModifiedBy>mohammad</cp:lastModifiedBy>
  <cp:revision>20</cp:revision>
  <dcterms:created xsi:type="dcterms:W3CDTF">2020-03-25T16:58:53Z</dcterms:created>
  <dcterms:modified xsi:type="dcterms:W3CDTF">2020-04-26T10:43:51Z</dcterms:modified>
</cp:coreProperties>
</file>