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9" r:id="rId3"/>
    <p:sldId id="260" r:id="rId4"/>
    <p:sldId id="261" r:id="rId5"/>
    <p:sldId id="274" r:id="rId6"/>
    <p:sldId id="266" r:id="rId7"/>
    <p:sldId id="268" r:id="rId8"/>
    <p:sldId id="267" r:id="rId9"/>
    <p:sldId id="269" r:id="rId10"/>
    <p:sldId id="270" r:id="rId11"/>
    <p:sldId id="271"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5ADBD7-EB4A-4AD6-8EB2-1391DDD5544E}" type="datetimeFigureOut">
              <a:rPr lang="en-CA" smtClean="0"/>
              <a:t>30/03/2020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CA" smtClean="0"/>
              <a:t>Email:aghalambor@yahoo.com</a:t>
            </a:r>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D82B84-9CA8-4EF8-9202-7A96E58DFDE3}" type="slidenum">
              <a:rPr lang="en-CA" smtClean="0"/>
              <a:t>‹#›</a:t>
            </a:fld>
            <a:endParaRPr lang="en-CA"/>
          </a:p>
        </p:txBody>
      </p:sp>
    </p:spTree>
    <p:extLst>
      <p:ext uri="{BB962C8B-B14F-4D97-AF65-F5344CB8AC3E}">
        <p14:creationId xmlns:p14="http://schemas.microsoft.com/office/powerpoint/2010/main" val="13514295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005DC-249B-4A5B-BE72-5556AB30355E}" type="datetimeFigureOut">
              <a:rPr lang="en-CA" smtClean="0"/>
              <a:t>30/03/2020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CA" smtClean="0"/>
              <a:t>Email:aghalambor@yahoo.com</a:t>
            </a: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ECB7E-C6AC-4F16-BE48-5EF5CA6B52AC}" type="slidenum">
              <a:rPr lang="en-CA" smtClean="0"/>
              <a:t>‹#›</a:t>
            </a:fld>
            <a:endParaRPr lang="en-CA"/>
          </a:p>
        </p:txBody>
      </p:sp>
    </p:spTree>
    <p:extLst>
      <p:ext uri="{BB962C8B-B14F-4D97-AF65-F5344CB8AC3E}">
        <p14:creationId xmlns:p14="http://schemas.microsoft.com/office/powerpoint/2010/main" val="15470091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1FECB7E-C6AC-4F16-BE48-5EF5CA6B52AC}" type="slidenum">
              <a:rPr lang="en-CA" smtClean="0"/>
              <a:t>7</a:t>
            </a:fld>
            <a:endParaRPr lang="en-CA"/>
          </a:p>
        </p:txBody>
      </p:sp>
      <p:sp>
        <p:nvSpPr>
          <p:cNvPr id="5" name="Footer Placeholder 4"/>
          <p:cNvSpPr>
            <a:spLocks noGrp="1"/>
          </p:cNvSpPr>
          <p:nvPr>
            <p:ph type="ftr" sz="quarter" idx="11"/>
          </p:nvPr>
        </p:nvSpPr>
        <p:spPr/>
        <p:txBody>
          <a:bodyPr/>
          <a:lstStyle/>
          <a:p>
            <a:r>
              <a:rPr lang="en-CA" smtClean="0"/>
              <a:t>Email:aghalambor@yahoo.com</a:t>
            </a:r>
            <a:endParaRPr lang="en-CA"/>
          </a:p>
        </p:txBody>
      </p:sp>
    </p:spTree>
    <p:extLst>
      <p:ext uri="{BB962C8B-B14F-4D97-AF65-F5344CB8AC3E}">
        <p14:creationId xmlns:p14="http://schemas.microsoft.com/office/powerpoint/2010/main" val="385037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6B31C34-0C88-4653-95F0-30A4817544AA}" type="datetime1">
              <a:rPr lang="en-CA" smtClean="0"/>
              <a:t>30/03/2020</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6" name="Slide Number Placeholder 5"/>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160685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CDB529F-C761-466A-B820-5B3E826D1642}" type="datetime1">
              <a:rPr lang="en-CA" smtClean="0"/>
              <a:t>30/03/2020</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6" name="Slide Number Placeholder 5"/>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268083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ABC4969-FBFE-4897-AE72-56A817AACA85}" type="datetime1">
              <a:rPr lang="en-CA" smtClean="0"/>
              <a:t>30/03/2020</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6" name="Slide Number Placeholder 5"/>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291261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97F994-9427-4915-A320-4DF2861520D5}" type="datetime1">
              <a:rPr lang="en-CA" smtClean="0"/>
              <a:t>30/03/2020</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6" name="Slide Number Placeholder 5"/>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369613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048E8-BFDC-429D-BB04-0FE8D4D09451}" type="datetime1">
              <a:rPr lang="en-CA" smtClean="0"/>
              <a:t>30/03/2020</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6" name="Slide Number Placeholder 5"/>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356253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BC58CEE-10A4-4E35-A006-B11DF740186A}" type="datetime1">
              <a:rPr lang="en-CA" smtClean="0"/>
              <a:t>30/03/2020</a:t>
            </a:fld>
            <a:endParaRPr lang="en-CA"/>
          </a:p>
        </p:txBody>
      </p:sp>
      <p:sp>
        <p:nvSpPr>
          <p:cNvPr id="6" name="Footer Placeholder 5"/>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7" name="Slide Number Placeholder 6"/>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147070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BB65E28-6017-478C-A2E6-CE6C9361AEC0}" type="datetime1">
              <a:rPr lang="en-CA" smtClean="0"/>
              <a:t>30/03/2020</a:t>
            </a:fld>
            <a:endParaRPr lang="en-CA"/>
          </a:p>
        </p:txBody>
      </p:sp>
      <p:sp>
        <p:nvSpPr>
          <p:cNvPr id="8" name="Footer Placeholder 7"/>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9" name="Slide Number Placeholder 8"/>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355052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C150523-99DB-4A45-9D7E-F1D5E2642877}" type="datetime1">
              <a:rPr lang="en-CA" smtClean="0"/>
              <a:t>30/03/2020</a:t>
            </a:fld>
            <a:endParaRPr lang="en-CA"/>
          </a:p>
        </p:txBody>
      </p:sp>
      <p:sp>
        <p:nvSpPr>
          <p:cNvPr id="4" name="Footer Placeholder 3"/>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5" name="Slide Number Placeholder 4"/>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3145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3F383-F9A0-4CD5-AAEB-91180D160B49}" type="datetime1">
              <a:rPr lang="en-CA" smtClean="0"/>
              <a:t>30/03/2020</a:t>
            </a:fld>
            <a:endParaRPr lang="en-CA"/>
          </a:p>
        </p:txBody>
      </p:sp>
      <p:sp>
        <p:nvSpPr>
          <p:cNvPr id="3" name="Footer Placeholder 2"/>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4" name="Slide Number Placeholder 3"/>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26645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7F234-0CEE-4909-8074-81089E15AA21}" type="datetime1">
              <a:rPr lang="en-CA" smtClean="0"/>
              <a:t>30/03/2020</a:t>
            </a:fld>
            <a:endParaRPr lang="en-CA"/>
          </a:p>
        </p:txBody>
      </p:sp>
      <p:sp>
        <p:nvSpPr>
          <p:cNvPr id="6" name="Footer Placeholder 5"/>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7" name="Slide Number Placeholder 6"/>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118270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7C220-9BEC-4153-ABF2-512D35381DE6}" type="datetime1">
              <a:rPr lang="en-CA" smtClean="0"/>
              <a:t>30/03/2020</a:t>
            </a:fld>
            <a:endParaRPr lang="en-CA"/>
          </a:p>
        </p:txBody>
      </p:sp>
      <p:sp>
        <p:nvSpPr>
          <p:cNvPr id="6" name="Footer Placeholder 5"/>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
        <p:nvSpPr>
          <p:cNvPr id="7" name="Slide Number Placeholder 6"/>
          <p:cNvSpPr>
            <a:spLocks noGrp="1"/>
          </p:cNvSpPr>
          <p:nvPr>
            <p:ph type="sldNum" sz="quarter" idx="12"/>
          </p:nvPr>
        </p:nvSpPr>
        <p:spPr/>
        <p:txBody>
          <a:bodyPr/>
          <a:lstStyle/>
          <a:p>
            <a:fld id="{B851E087-36EA-4457-8F08-1C5A3EA9D54F}" type="slidenum">
              <a:rPr lang="en-CA" smtClean="0"/>
              <a:t>‹#›</a:t>
            </a:fld>
            <a:endParaRPr lang="en-CA"/>
          </a:p>
        </p:txBody>
      </p:sp>
    </p:spTree>
    <p:extLst>
      <p:ext uri="{BB962C8B-B14F-4D97-AF65-F5344CB8AC3E}">
        <p14:creationId xmlns:p14="http://schemas.microsoft.com/office/powerpoint/2010/main" val="155387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D7F54-DCDA-4FFB-8188-175894494E61}" type="datetime1">
              <a:rPr lang="en-CA" smtClean="0"/>
              <a:t>30/03/2020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Email:aghalambor@yahoo.com</a:t>
            </a:r>
            <a:r>
              <a:rPr lang="fa-IR" smtClean="0"/>
              <a:t>نام خود را در ایمیل قید کنید   </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1E087-36EA-4457-8F08-1C5A3EA9D54F}" type="slidenum">
              <a:rPr lang="en-CA" smtClean="0"/>
              <a:t>‹#›</a:t>
            </a:fld>
            <a:endParaRPr lang="en-CA"/>
          </a:p>
        </p:txBody>
      </p:sp>
    </p:spTree>
    <p:extLst>
      <p:ext uri="{BB962C8B-B14F-4D97-AF65-F5344CB8AC3E}">
        <p14:creationId xmlns:p14="http://schemas.microsoft.com/office/powerpoint/2010/main" val="2463575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wikihow.com/Calculate-Molar-Mass" TargetMode="External"/><Relationship Id="rId2" Type="http://schemas.openxmlformats.org/officeDocument/2006/relationships/hyperlink" Target="https://www.wikihow.com/Calculate-Vapor-Pressure#_note-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3.wav"/><Relationship Id="rId7" Type="http://schemas.openxmlformats.org/officeDocument/2006/relationships/image" Target="../media/image1.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hyperlink" Target="https://www.wikihow.com/Calculate-Partial-Pressure#_note-9" TargetMode="External"/><Relationship Id="rId5" Type="http://schemas.openxmlformats.org/officeDocument/2006/relationships/slideLayout" Target="../slideLayouts/slideLayout2.xml"/><Relationship Id="rId4" Type="http://schemas.openxmlformats.org/officeDocument/2006/relationships/audio" Target="../media/media3.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ilpi.com/msds/ref/tempunits.html" TargetMode="External"/><Relationship Id="rId3" Type="http://schemas.openxmlformats.org/officeDocument/2006/relationships/slideLayout" Target="../slideLayouts/slideLayout2.xml"/><Relationship Id="rId7" Type="http://schemas.openxmlformats.org/officeDocument/2006/relationships/hyperlink" Target="http://www.ilpi.com/msds/ref/distanceunits.html" TargetMode="Externa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hyperlink" Target="http://www.ilpi.com/msds/ref/pressureunits.html" TargetMode="External"/><Relationship Id="rId11" Type="http://schemas.openxmlformats.org/officeDocument/2006/relationships/image" Target="../media/image1.png"/><Relationship Id="rId5" Type="http://schemas.openxmlformats.org/officeDocument/2006/relationships/hyperlink" Target="http://www.ilpi.com/msds/ref/air.html" TargetMode="External"/><Relationship Id="rId10" Type="http://schemas.openxmlformats.org/officeDocument/2006/relationships/hyperlink" Target="http://www.ilpi.com/msds/ref/concentration.html" TargetMode="External"/><Relationship Id="rId4" Type="http://schemas.openxmlformats.org/officeDocument/2006/relationships/hyperlink" Target="http://www.ilpi.com/msds/ref/boilingpoint.html" TargetMode="External"/><Relationship Id="rId9" Type="http://schemas.openxmlformats.org/officeDocument/2006/relationships/hyperlink" Target="http://www.ilpi.com/msds/ref/volatility.html"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png"/><Relationship Id="rId4" Type="http://schemas.openxmlformats.org/officeDocument/2006/relationships/hyperlink" Target="https://www.wikihow.com/Calculate-Vapor-Pressure#_note-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wikihow.com/Calculate-Vapor-Pressure#_note-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Partial Pressure </a:t>
            </a:r>
            <a:br>
              <a:rPr lang="en-CA" dirty="0" smtClean="0"/>
            </a:br>
            <a:r>
              <a:rPr lang="en-CA" dirty="0" smtClean="0"/>
              <a:t>&amp; </a:t>
            </a:r>
            <a:br>
              <a:rPr lang="en-CA" dirty="0" smtClean="0"/>
            </a:br>
            <a:r>
              <a:rPr lang="en-CA" dirty="0" smtClean="0"/>
              <a:t>Vapour Pressure</a:t>
            </a:r>
            <a:endParaRPr lang="en-CA" dirty="0"/>
          </a:p>
        </p:txBody>
      </p:sp>
      <p:sp>
        <p:nvSpPr>
          <p:cNvPr id="3" name="Subtitle 2"/>
          <p:cNvSpPr>
            <a:spLocks noGrp="1"/>
          </p:cNvSpPr>
          <p:nvPr>
            <p:ph type="subTitle" idx="1"/>
          </p:nvPr>
        </p:nvSpPr>
        <p:spPr/>
        <p:txBody>
          <a:bodyPr/>
          <a:lstStyle/>
          <a:p>
            <a:r>
              <a:rPr lang="fa-IR" dirty="0" smtClean="0">
                <a:cs typeface="B Nazanin" panose="00000400000000000000" pitchFamily="2" charset="-78"/>
              </a:rPr>
              <a:t> فشار جزیی و فشار بخار</a:t>
            </a:r>
            <a:endParaRPr lang="en-CA" dirty="0">
              <a:cs typeface="B Nazanin" panose="00000400000000000000"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12160" y="764704"/>
            <a:ext cx="609600" cy="609600"/>
          </a:xfrm>
          <a:prstGeom prst="rect">
            <a:avLst/>
          </a:prstGeom>
        </p:spPr>
      </p:pic>
      <p:sp>
        <p:nvSpPr>
          <p:cNvPr id="5" name="Slide Number Placeholder 4"/>
          <p:cNvSpPr>
            <a:spLocks noGrp="1"/>
          </p:cNvSpPr>
          <p:nvPr>
            <p:ph type="sldNum" sz="quarter" idx="12"/>
          </p:nvPr>
        </p:nvSpPr>
        <p:spPr/>
        <p:txBody>
          <a:bodyPr/>
          <a:lstStyle/>
          <a:p>
            <a:fld id="{B851E087-36EA-4457-8F08-1C5A3EA9D54F}" type="slidenum">
              <a:rPr lang="en-CA" smtClean="0"/>
              <a:t>1</a:t>
            </a:fld>
            <a:endParaRPr lang="en-CA"/>
          </a:p>
        </p:txBody>
      </p:sp>
      <p:sp>
        <p:nvSpPr>
          <p:cNvPr id="6" name="Footer Placeholder 5"/>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1027074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5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Mole fraction</a:t>
            </a:r>
            <a:endParaRPr lang="en-CA" dirty="0"/>
          </a:p>
        </p:txBody>
      </p:sp>
      <p:sp>
        <p:nvSpPr>
          <p:cNvPr id="3" name="Content Placeholder 2"/>
          <p:cNvSpPr>
            <a:spLocks noGrp="1"/>
          </p:cNvSpPr>
          <p:nvPr>
            <p:ph idx="1"/>
          </p:nvPr>
        </p:nvSpPr>
        <p:spPr/>
        <p:txBody>
          <a:bodyPr>
            <a:normAutofit fontScale="62500" lnSpcReduction="20000"/>
          </a:bodyPr>
          <a:lstStyle/>
          <a:p>
            <a:r>
              <a:rPr lang="en-CA" dirty="0"/>
              <a:t> mole fraction equals </a:t>
            </a:r>
            <a:r>
              <a:rPr lang="en-CA" b="1" dirty="0"/>
              <a:t>(moles of component)/(total number of moles in the substance.)</a:t>
            </a:r>
            <a:r>
              <a:rPr lang="en-CA" dirty="0"/>
              <a:t>Let's say that our recipe for simple syrup uses </a:t>
            </a:r>
            <a:r>
              <a:rPr lang="en-CA" b="1" dirty="0"/>
              <a:t>1 liter (L) of water and 1 liter of sucrose (sugar.)</a:t>
            </a:r>
            <a:r>
              <a:rPr lang="en-CA" dirty="0"/>
              <a:t> In this case, we'll need to find the number of moles in each. To do this, we'll find the mass of each, then use the substance's molar masses to convert to moles.</a:t>
            </a:r>
          </a:p>
          <a:p>
            <a:r>
              <a:rPr lang="en-CA" dirty="0"/>
              <a:t>Mass (1 L of water): 1,000 grams (g)</a:t>
            </a:r>
          </a:p>
          <a:p>
            <a:r>
              <a:rPr lang="en-CA" dirty="0"/>
              <a:t>Mass (1 L of raw sugar): Approx. 1,056.7 g</a:t>
            </a:r>
            <a:r>
              <a:rPr lang="en-CA" baseline="30000" dirty="0">
                <a:hlinkClick r:id="rId2"/>
              </a:rPr>
              <a:t>[7]</a:t>
            </a:r>
            <a:endParaRPr lang="en-CA" dirty="0"/>
          </a:p>
          <a:p>
            <a:r>
              <a:rPr lang="en-CA" dirty="0"/>
              <a:t>Moles (water): 1,000 grams × 1 </a:t>
            </a:r>
            <a:r>
              <a:rPr lang="en-CA" dirty="0" err="1"/>
              <a:t>mol</a:t>
            </a:r>
            <a:r>
              <a:rPr lang="en-CA" dirty="0"/>
              <a:t>/18.015 g = 55.51 moles</a:t>
            </a:r>
          </a:p>
          <a:p>
            <a:r>
              <a:rPr lang="en-CA" dirty="0"/>
              <a:t>Moles (sucrose): 1,056.7 grams × 1 </a:t>
            </a:r>
            <a:r>
              <a:rPr lang="en-CA" dirty="0" err="1"/>
              <a:t>mol</a:t>
            </a:r>
            <a:r>
              <a:rPr lang="en-CA" dirty="0"/>
              <a:t>/342.2965 g = 3.08 moles (note that you can </a:t>
            </a:r>
            <a:r>
              <a:rPr lang="en-CA" dirty="0">
                <a:hlinkClick r:id="rId3" tooltip="Calculate Molar Mass"/>
              </a:rPr>
              <a:t>find sucrose's molar mass</a:t>
            </a:r>
            <a:r>
              <a:rPr lang="en-CA" dirty="0"/>
              <a:t> from its chemical formula, C</a:t>
            </a:r>
            <a:r>
              <a:rPr lang="en-CA" baseline="-25000" dirty="0"/>
              <a:t>12</a:t>
            </a:r>
            <a:r>
              <a:rPr lang="en-CA" dirty="0"/>
              <a:t>H</a:t>
            </a:r>
            <a:r>
              <a:rPr lang="en-CA" baseline="-25000" dirty="0"/>
              <a:t>22</a:t>
            </a:r>
            <a:r>
              <a:rPr lang="en-CA" dirty="0"/>
              <a:t>O</a:t>
            </a:r>
            <a:r>
              <a:rPr lang="en-CA" baseline="-25000" dirty="0"/>
              <a:t>11</a:t>
            </a:r>
            <a:r>
              <a:rPr lang="en-CA" dirty="0"/>
              <a:t>.)</a:t>
            </a:r>
          </a:p>
          <a:p>
            <a:r>
              <a:rPr lang="en-CA" dirty="0"/>
              <a:t>Total moles: 55.51 + 3.08 = 58.59 moles</a:t>
            </a:r>
          </a:p>
          <a:p>
            <a:r>
              <a:rPr lang="en-CA" dirty="0"/>
              <a:t>Mole fraction of water: 55.51/58.59 = </a:t>
            </a:r>
            <a:r>
              <a:rPr lang="en-CA" b="1" dirty="0" smtClean="0"/>
              <a:t>0.947</a:t>
            </a:r>
          </a:p>
          <a:p>
            <a:r>
              <a:rPr lang="en-CA" dirty="0" err="1"/>
              <a:t>P</a:t>
            </a:r>
            <a:r>
              <a:rPr lang="en-CA" baseline="-25000" dirty="0" err="1"/>
              <a:t>solution</a:t>
            </a:r>
            <a:r>
              <a:rPr lang="en-CA" dirty="0"/>
              <a:t> = (23.8 mm Hg)(0.947)</a:t>
            </a:r>
          </a:p>
          <a:p>
            <a:r>
              <a:rPr lang="en-CA" dirty="0" err="1"/>
              <a:t>P</a:t>
            </a:r>
            <a:r>
              <a:rPr lang="en-CA" baseline="-25000" dirty="0" err="1"/>
              <a:t>solution</a:t>
            </a:r>
            <a:r>
              <a:rPr lang="en-CA" dirty="0"/>
              <a:t> = </a:t>
            </a:r>
            <a:r>
              <a:rPr lang="en-CA" b="1" dirty="0"/>
              <a:t>22.54 mm Hg</a:t>
            </a:r>
            <a:endParaRPr lang="en-CA" dirty="0"/>
          </a:p>
          <a:p>
            <a:endParaRPr lang="en-CA" dirty="0"/>
          </a:p>
          <a:p>
            <a:endParaRPr lang="en-CA" dirty="0"/>
          </a:p>
        </p:txBody>
      </p:sp>
      <p:sp>
        <p:nvSpPr>
          <p:cNvPr id="4" name="Slide Number Placeholder 3"/>
          <p:cNvSpPr>
            <a:spLocks noGrp="1"/>
          </p:cNvSpPr>
          <p:nvPr>
            <p:ph type="sldNum" sz="quarter" idx="12"/>
          </p:nvPr>
        </p:nvSpPr>
        <p:spPr/>
        <p:txBody>
          <a:bodyPr/>
          <a:lstStyle/>
          <a:p>
            <a:fld id="{B851E087-36EA-4457-8F08-1C5A3EA9D54F}" type="slidenum">
              <a:rPr lang="en-CA" smtClean="0"/>
              <a:t>10</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45354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a:t>
            </a:r>
            <a:endParaRPr lang="en-CA" dirty="0"/>
          </a:p>
        </p:txBody>
      </p:sp>
      <p:sp>
        <p:nvSpPr>
          <p:cNvPr id="3" name="Content Placeholder 2"/>
          <p:cNvSpPr>
            <a:spLocks noGrp="1"/>
          </p:cNvSpPr>
          <p:nvPr>
            <p:ph idx="1"/>
          </p:nvPr>
        </p:nvSpPr>
        <p:spPr/>
        <p:txBody>
          <a:bodyPr>
            <a:normAutofit fontScale="85000" lnSpcReduction="10000"/>
          </a:bodyPr>
          <a:lstStyle/>
          <a:p>
            <a:r>
              <a:rPr lang="en-CA" dirty="0"/>
              <a:t>For instance, let's say that we have an unknown liquid with a vapor pressure of 25 torr at 273 K and 150 torr at 325 K and we want to find this liquid's enthalpy of vaporization (</a:t>
            </a:r>
            <a:r>
              <a:rPr lang="el-GR" dirty="0"/>
              <a:t>Δ</a:t>
            </a:r>
            <a:r>
              <a:rPr lang="en-CA" dirty="0" err="1"/>
              <a:t>H</a:t>
            </a:r>
            <a:r>
              <a:rPr lang="en-CA" baseline="-25000" dirty="0" err="1"/>
              <a:t>vap</a:t>
            </a:r>
            <a:r>
              <a:rPr lang="en-CA" dirty="0"/>
              <a:t>). We could solve like this:</a:t>
            </a:r>
          </a:p>
          <a:p>
            <a:r>
              <a:rPr lang="en-CA" dirty="0" err="1"/>
              <a:t>ln</a:t>
            </a:r>
            <a:r>
              <a:rPr lang="en-CA" dirty="0"/>
              <a:t>(P1/P2) = (</a:t>
            </a:r>
            <a:r>
              <a:rPr lang="el-GR" dirty="0"/>
              <a:t>Δ</a:t>
            </a:r>
            <a:r>
              <a:rPr lang="en-CA" dirty="0" err="1"/>
              <a:t>H</a:t>
            </a:r>
            <a:r>
              <a:rPr lang="en-CA" baseline="-25000" dirty="0" err="1"/>
              <a:t>vap</a:t>
            </a:r>
            <a:r>
              <a:rPr lang="en-CA" dirty="0"/>
              <a:t>/R)((1/T2) - (1/T1))</a:t>
            </a:r>
          </a:p>
          <a:p>
            <a:r>
              <a:rPr lang="en-CA" dirty="0"/>
              <a:t>(</a:t>
            </a:r>
            <a:r>
              <a:rPr lang="en-CA" dirty="0" err="1"/>
              <a:t>ln</a:t>
            </a:r>
            <a:r>
              <a:rPr lang="en-CA" dirty="0"/>
              <a:t>(P1/P2))/((1/T2) - (1/T1)) = (</a:t>
            </a:r>
            <a:r>
              <a:rPr lang="el-GR" dirty="0"/>
              <a:t>Δ</a:t>
            </a:r>
            <a:r>
              <a:rPr lang="en-CA" dirty="0" err="1"/>
              <a:t>H</a:t>
            </a:r>
            <a:r>
              <a:rPr lang="en-CA" baseline="-25000" dirty="0" err="1"/>
              <a:t>vap</a:t>
            </a:r>
            <a:r>
              <a:rPr lang="en-CA" dirty="0"/>
              <a:t>/R)</a:t>
            </a:r>
          </a:p>
          <a:p>
            <a:r>
              <a:rPr lang="en-CA" b="1" dirty="0"/>
              <a:t>R × (</a:t>
            </a:r>
            <a:r>
              <a:rPr lang="en-CA" b="1" dirty="0" err="1"/>
              <a:t>ln</a:t>
            </a:r>
            <a:r>
              <a:rPr lang="en-CA" b="1" dirty="0"/>
              <a:t>(P1/P2))/((1/T2) - (1/T1)) = </a:t>
            </a:r>
            <a:r>
              <a:rPr lang="el-GR" b="1" dirty="0"/>
              <a:t>Δ</a:t>
            </a:r>
            <a:r>
              <a:rPr lang="en-CA" b="1" dirty="0" err="1"/>
              <a:t>H</a:t>
            </a:r>
            <a:r>
              <a:rPr lang="en-CA" b="1" baseline="-25000" dirty="0" err="1"/>
              <a:t>vap</a:t>
            </a:r>
            <a:r>
              <a:rPr lang="en-CA" dirty="0"/>
              <a:t> Now, we plug in our values:</a:t>
            </a:r>
          </a:p>
          <a:p>
            <a:r>
              <a:rPr lang="en-CA" dirty="0"/>
              <a:t>8.314 J/(K × </a:t>
            </a:r>
            <a:r>
              <a:rPr lang="en-CA" dirty="0" err="1"/>
              <a:t>Mol</a:t>
            </a:r>
            <a:r>
              <a:rPr lang="en-CA" dirty="0"/>
              <a:t>) × (-1.79)/(-0.00059) = </a:t>
            </a:r>
            <a:r>
              <a:rPr lang="el-GR" dirty="0"/>
              <a:t>Δ</a:t>
            </a:r>
            <a:r>
              <a:rPr lang="en-CA" dirty="0" err="1"/>
              <a:t>H</a:t>
            </a:r>
            <a:r>
              <a:rPr lang="en-CA" baseline="-25000" dirty="0" err="1"/>
              <a:t>vap</a:t>
            </a:r>
            <a:endParaRPr lang="en-CA" dirty="0"/>
          </a:p>
          <a:p>
            <a:r>
              <a:rPr lang="en-CA" dirty="0"/>
              <a:t>8.314 J/(K × </a:t>
            </a:r>
            <a:r>
              <a:rPr lang="en-CA" dirty="0" err="1"/>
              <a:t>Mol</a:t>
            </a:r>
            <a:r>
              <a:rPr lang="en-CA" dirty="0"/>
              <a:t>) × 3,033.90 = </a:t>
            </a:r>
            <a:r>
              <a:rPr lang="el-GR" dirty="0"/>
              <a:t>Δ</a:t>
            </a:r>
            <a:r>
              <a:rPr lang="en-CA" dirty="0" err="1"/>
              <a:t>H</a:t>
            </a:r>
            <a:r>
              <a:rPr lang="en-CA" baseline="-25000" dirty="0" err="1"/>
              <a:t>vap</a:t>
            </a:r>
            <a:r>
              <a:rPr lang="en-CA" dirty="0"/>
              <a:t> = </a:t>
            </a:r>
            <a:r>
              <a:rPr lang="en-CA" b="1" dirty="0"/>
              <a:t>25,223.83 J/</a:t>
            </a:r>
            <a:r>
              <a:rPr lang="en-CA" b="1" dirty="0" err="1"/>
              <a:t>mol</a:t>
            </a:r>
            <a:endParaRPr lang="en-CA" dirty="0"/>
          </a:p>
          <a:p>
            <a:endParaRPr lang="en-CA" dirty="0"/>
          </a:p>
        </p:txBody>
      </p:sp>
      <p:sp>
        <p:nvSpPr>
          <p:cNvPr id="4" name="Slide Number Placeholder 3"/>
          <p:cNvSpPr>
            <a:spLocks noGrp="1"/>
          </p:cNvSpPr>
          <p:nvPr>
            <p:ph type="sldNum" sz="quarter" idx="12"/>
          </p:nvPr>
        </p:nvSpPr>
        <p:spPr/>
        <p:txBody>
          <a:bodyPr/>
          <a:lstStyle/>
          <a:p>
            <a:fld id="{B851E087-36EA-4457-8F08-1C5A3EA9D54F}" type="slidenum">
              <a:rPr lang="en-CA" smtClean="0"/>
              <a:t>11</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225798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Mixtures</a:t>
            </a:r>
            <a:endParaRPr lang="en-CA" dirty="0"/>
          </a:p>
        </p:txBody>
      </p:sp>
      <p:sp>
        <p:nvSpPr>
          <p:cNvPr id="3" name="Content Placeholder 2"/>
          <p:cNvSpPr>
            <a:spLocks noGrp="1"/>
          </p:cNvSpPr>
          <p:nvPr>
            <p:ph idx="1"/>
          </p:nvPr>
        </p:nvSpPr>
        <p:spPr/>
        <p:txBody>
          <a:bodyPr>
            <a:normAutofit fontScale="47500" lnSpcReduction="20000"/>
          </a:bodyPr>
          <a:lstStyle/>
          <a:p>
            <a:r>
              <a:rPr lang="en-CA" b="1" dirty="0" err="1"/>
              <a:t>P</a:t>
            </a:r>
            <a:r>
              <a:rPr lang="en-CA" b="1" baseline="-25000" dirty="0" err="1"/>
              <a:t>solution</a:t>
            </a:r>
            <a:r>
              <a:rPr lang="en-CA" b="1" dirty="0"/>
              <a:t> = Σ(</a:t>
            </a:r>
            <a:r>
              <a:rPr lang="en-CA" b="1" dirty="0" err="1"/>
              <a:t>P</a:t>
            </a:r>
            <a:r>
              <a:rPr lang="en-CA" b="1" baseline="-25000" dirty="0" err="1"/>
              <a:t>component</a:t>
            </a:r>
            <a:r>
              <a:rPr lang="en-CA" b="1" dirty="0" err="1"/>
              <a:t>X</a:t>
            </a:r>
            <a:r>
              <a:rPr lang="en-CA" b="1" baseline="-25000" dirty="0" err="1"/>
              <a:t>component</a:t>
            </a:r>
            <a:r>
              <a:rPr lang="en-CA" b="1" dirty="0"/>
              <a:t>)</a:t>
            </a:r>
            <a:r>
              <a:rPr lang="en-CA" dirty="0"/>
              <a:t> </a:t>
            </a:r>
            <a:endParaRPr lang="en-CA" dirty="0" smtClean="0"/>
          </a:p>
          <a:p>
            <a:pPr marL="0" indent="0">
              <a:buNone/>
            </a:pPr>
            <a:r>
              <a:rPr lang="en-CA" dirty="0"/>
              <a:t>	</a:t>
            </a:r>
            <a:r>
              <a:rPr lang="en-CA" dirty="0" smtClean="0"/>
              <a:t>The </a:t>
            </a:r>
            <a:r>
              <a:rPr lang="en-CA" dirty="0"/>
              <a:t>sigma (Σ) symbol means that we just need to add up all of the different components' </a:t>
            </a:r>
            <a:r>
              <a:rPr lang="en-CA" dirty="0" smtClean="0"/>
              <a:t>	vapor </a:t>
            </a:r>
            <a:r>
              <a:rPr lang="en-CA" dirty="0"/>
              <a:t>pressures to find our </a:t>
            </a:r>
            <a:r>
              <a:rPr lang="en-CA" dirty="0" err="1"/>
              <a:t>answers.For</a:t>
            </a:r>
            <a:r>
              <a:rPr lang="en-CA" dirty="0"/>
              <a:t> example, let's say that we have a solution made </a:t>
            </a:r>
            <a:r>
              <a:rPr lang="en-CA" dirty="0" smtClean="0"/>
              <a:t>	from </a:t>
            </a:r>
            <a:r>
              <a:rPr lang="en-CA" dirty="0"/>
              <a:t>two chemicals: benzene and toluene. The total volume of the solution is 120 milliliters </a:t>
            </a:r>
            <a:r>
              <a:rPr lang="en-CA" dirty="0" smtClean="0"/>
              <a:t>	(</a:t>
            </a:r>
            <a:r>
              <a:rPr lang="en-CA" dirty="0"/>
              <a:t>mL); 60 mL of benzene and 60 of toluene. The temperature of the solution is 25 C and the </a:t>
            </a:r>
            <a:r>
              <a:rPr lang="en-CA" dirty="0" smtClean="0"/>
              <a:t>	vapor </a:t>
            </a:r>
            <a:r>
              <a:rPr lang="en-CA" dirty="0"/>
              <a:t>pressures of each of these chemicals at 25 C is 95.1 mm Hg for benzene 28.4 mm Hg </a:t>
            </a:r>
            <a:r>
              <a:rPr lang="en-CA" dirty="0" smtClean="0"/>
              <a:t>	for </a:t>
            </a:r>
            <a:r>
              <a:rPr lang="en-CA" dirty="0"/>
              <a:t>toluene. Given these values, find the vapor pressure of the solution. We can do this as </a:t>
            </a:r>
            <a:r>
              <a:rPr lang="en-CA" dirty="0" smtClean="0"/>
              <a:t>	follows</a:t>
            </a:r>
            <a:r>
              <a:rPr lang="en-CA" dirty="0"/>
              <a:t>, using standard density, molar mass, and vapor pressure values for our two </a:t>
            </a:r>
            <a:r>
              <a:rPr lang="en-CA" dirty="0" smtClean="0"/>
              <a:t>	chemicals</a:t>
            </a:r>
            <a:r>
              <a:rPr lang="en-CA" dirty="0"/>
              <a:t>:</a:t>
            </a:r>
          </a:p>
          <a:p>
            <a:r>
              <a:rPr lang="en-CA" dirty="0"/>
              <a:t>Mass (benzene): 60 mL = .060 L &amp;times 876.50 kg/1,000 L = 0.053 kg = </a:t>
            </a:r>
            <a:r>
              <a:rPr lang="en-CA" b="1" dirty="0"/>
              <a:t>53 g</a:t>
            </a:r>
            <a:endParaRPr lang="en-CA" dirty="0"/>
          </a:p>
          <a:p>
            <a:r>
              <a:rPr lang="en-CA" dirty="0"/>
              <a:t>Mass (toluene): .060 L &amp;times 866.90 kg/1,000 L = 0.052 kg = </a:t>
            </a:r>
            <a:r>
              <a:rPr lang="en-CA" b="1" dirty="0"/>
              <a:t>52 g</a:t>
            </a:r>
            <a:endParaRPr lang="en-CA" dirty="0"/>
          </a:p>
          <a:p>
            <a:r>
              <a:rPr lang="en-CA" dirty="0"/>
              <a:t>Moles (benzene): 53 g × 1 </a:t>
            </a:r>
            <a:r>
              <a:rPr lang="en-CA" dirty="0" err="1"/>
              <a:t>mol</a:t>
            </a:r>
            <a:r>
              <a:rPr lang="en-CA" dirty="0"/>
              <a:t>/78.11 g = 0.679 </a:t>
            </a:r>
            <a:r>
              <a:rPr lang="en-CA" dirty="0" err="1"/>
              <a:t>mol</a:t>
            </a:r>
            <a:endParaRPr lang="en-CA" dirty="0"/>
          </a:p>
          <a:p>
            <a:r>
              <a:rPr lang="en-CA" dirty="0"/>
              <a:t>Moles (toluene): 52 g × 1 </a:t>
            </a:r>
            <a:r>
              <a:rPr lang="en-CA" dirty="0" err="1"/>
              <a:t>mol</a:t>
            </a:r>
            <a:r>
              <a:rPr lang="en-CA" dirty="0"/>
              <a:t>/92.14 g = 0.564 </a:t>
            </a:r>
            <a:r>
              <a:rPr lang="en-CA" dirty="0" err="1"/>
              <a:t>mol</a:t>
            </a:r>
            <a:endParaRPr lang="en-CA" dirty="0"/>
          </a:p>
          <a:p>
            <a:r>
              <a:rPr lang="en-CA" dirty="0"/>
              <a:t>Total moles: 0.679 + 0.564 = 1.243</a:t>
            </a:r>
          </a:p>
          <a:p>
            <a:r>
              <a:rPr lang="en-CA" dirty="0"/>
              <a:t>Mole fraction (benzene): 0.679/1.243 = 0.546</a:t>
            </a:r>
          </a:p>
          <a:p>
            <a:r>
              <a:rPr lang="en-CA" dirty="0"/>
              <a:t>Mole fraction (toluene): 0.564/1.243 = 0.454</a:t>
            </a:r>
          </a:p>
          <a:p>
            <a:r>
              <a:rPr lang="en-CA" dirty="0"/>
              <a:t>Solve: </a:t>
            </a:r>
            <a:r>
              <a:rPr lang="en-CA" dirty="0" err="1"/>
              <a:t>P</a:t>
            </a:r>
            <a:r>
              <a:rPr lang="en-CA" baseline="-25000" dirty="0" err="1"/>
              <a:t>solution</a:t>
            </a:r>
            <a:r>
              <a:rPr lang="en-CA" dirty="0"/>
              <a:t> = </a:t>
            </a:r>
            <a:r>
              <a:rPr lang="en-CA" dirty="0" err="1"/>
              <a:t>P</a:t>
            </a:r>
            <a:r>
              <a:rPr lang="en-CA" baseline="-25000" dirty="0" err="1"/>
              <a:t>benzene</a:t>
            </a:r>
            <a:r>
              <a:rPr lang="en-CA" dirty="0" err="1"/>
              <a:t>X</a:t>
            </a:r>
            <a:r>
              <a:rPr lang="en-CA" baseline="-25000" dirty="0" err="1"/>
              <a:t>benzene</a:t>
            </a:r>
            <a:r>
              <a:rPr lang="en-CA" dirty="0"/>
              <a:t> + </a:t>
            </a:r>
            <a:r>
              <a:rPr lang="en-CA" dirty="0" err="1"/>
              <a:t>P</a:t>
            </a:r>
            <a:r>
              <a:rPr lang="en-CA" baseline="-25000" dirty="0" err="1"/>
              <a:t>toluene</a:t>
            </a:r>
            <a:r>
              <a:rPr lang="en-CA" dirty="0" err="1"/>
              <a:t>X</a:t>
            </a:r>
            <a:r>
              <a:rPr lang="en-CA" baseline="-25000" dirty="0" err="1"/>
              <a:t>toluene</a:t>
            </a:r>
            <a:endParaRPr lang="en-CA" dirty="0"/>
          </a:p>
          <a:p>
            <a:r>
              <a:rPr lang="en-CA" dirty="0" err="1"/>
              <a:t>P</a:t>
            </a:r>
            <a:r>
              <a:rPr lang="en-CA" baseline="-25000" dirty="0" err="1"/>
              <a:t>solution</a:t>
            </a:r>
            <a:r>
              <a:rPr lang="en-CA" dirty="0"/>
              <a:t> = (95.1 mm Hg)(0.546) + (28.4 mm Hg)(0.454)</a:t>
            </a:r>
          </a:p>
          <a:p>
            <a:r>
              <a:rPr lang="en-CA" dirty="0" err="1"/>
              <a:t>P</a:t>
            </a:r>
            <a:r>
              <a:rPr lang="en-CA" baseline="-25000" dirty="0" err="1"/>
              <a:t>solution</a:t>
            </a:r>
            <a:r>
              <a:rPr lang="en-CA" dirty="0"/>
              <a:t> = 51.92 mm Hg + 12.89 mm Hg = </a:t>
            </a:r>
            <a:r>
              <a:rPr lang="en-CA" b="1" dirty="0"/>
              <a:t>64.81 mm Hg</a:t>
            </a:r>
            <a:endParaRPr lang="en-CA" dirty="0"/>
          </a:p>
          <a:p>
            <a:endParaRPr lang="en-CA" dirty="0"/>
          </a:p>
        </p:txBody>
      </p:sp>
      <p:sp>
        <p:nvSpPr>
          <p:cNvPr id="4" name="Slide Number Placeholder 3"/>
          <p:cNvSpPr>
            <a:spLocks noGrp="1"/>
          </p:cNvSpPr>
          <p:nvPr>
            <p:ph type="sldNum" sz="quarter" idx="12"/>
          </p:nvPr>
        </p:nvSpPr>
        <p:spPr/>
        <p:txBody>
          <a:bodyPr/>
          <a:lstStyle/>
          <a:p>
            <a:fld id="{B851E087-36EA-4457-8F08-1C5A3EA9D54F}" type="slidenum">
              <a:rPr lang="en-CA" smtClean="0"/>
              <a:t>12</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221400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CA" dirty="0" smtClean="0"/>
              <a:t>the temperature and the vapor pressure</a:t>
            </a:r>
            <a:endParaRPr lang="en-CA" dirty="0"/>
          </a:p>
        </p:txBody>
      </p:sp>
      <p:sp>
        <p:nvSpPr>
          <p:cNvPr id="3" name="Content Placeholder 2"/>
          <p:cNvSpPr>
            <a:spLocks noGrp="1"/>
          </p:cNvSpPr>
          <p:nvPr>
            <p:ph idx="1"/>
          </p:nvPr>
        </p:nvSpPr>
        <p:spPr/>
        <p:txBody>
          <a:bodyPr/>
          <a:lstStyle/>
          <a:p>
            <a:r>
              <a:rPr lang="en-CA" dirty="0"/>
              <a:t>As the temperature of a liquid or solid increases, its vapor pressure also increases. Conversely, vapor pressure decreases as the temperature decreases.</a:t>
            </a:r>
          </a:p>
        </p:txBody>
      </p:sp>
      <p:sp>
        <p:nvSpPr>
          <p:cNvPr id="4" name="Slide Number Placeholder 3"/>
          <p:cNvSpPr>
            <a:spLocks noGrp="1"/>
          </p:cNvSpPr>
          <p:nvPr>
            <p:ph type="sldNum" sz="quarter" idx="12"/>
          </p:nvPr>
        </p:nvSpPr>
        <p:spPr/>
        <p:txBody>
          <a:bodyPr/>
          <a:lstStyle/>
          <a:p>
            <a:fld id="{B851E087-36EA-4457-8F08-1C5A3EA9D54F}" type="slidenum">
              <a:rPr lang="en-CA" smtClean="0"/>
              <a:t>13</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346390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Cnt</a:t>
            </a:r>
            <a:r>
              <a:rPr lang="en-CA" dirty="0" smtClean="0"/>
              <a:t>.</a:t>
            </a:r>
            <a:endParaRPr lang="en-CA" dirty="0"/>
          </a:p>
        </p:txBody>
      </p:sp>
      <p:sp>
        <p:nvSpPr>
          <p:cNvPr id="3" name="Content Placeholder 2"/>
          <p:cNvSpPr>
            <a:spLocks noGrp="1"/>
          </p:cNvSpPr>
          <p:nvPr>
            <p:ph idx="1"/>
          </p:nvPr>
        </p:nvSpPr>
        <p:spPr/>
        <p:txBody>
          <a:bodyPr>
            <a:normAutofit fontScale="55000" lnSpcReduction="20000"/>
          </a:bodyPr>
          <a:lstStyle/>
          <a:p>
            <a:r>
              <a:rPr lang="en-CA" b="1" dirty="0"/>
              <a:t>Understand Dalton’s Law of Partial Pressures.</a:t>
            </a:r>
            <a:r>
              <a:rPr lang="en-CA" dirty="0"/>
              <a:t> Developed by chemist and physicist John Dalton, who first advanced the concept of chemical elements being made up of atoms,</a:t>
            </a:r>
            <a:r>
              <a:rPr lang="en-CA" baseline="30000" dirty="0">
                <a:hlinkClick r:id="rId6"/>
              </a:rPr>
              <a:t>[9]</a:t>
            </a:r>
            <a:r>
              <a:rPr lang="en-CA" dirty="0"/>
              <a:t> Dalton’s Law states that the total pressure of a gas mixture is the sum of the pressures of each of the gases in the </a:t>
            </a:r>
            <a:r>
              <a:rPr lang="en-CA" dirty="0" err="1"/>
              <a:t>mixture.Dalton’s</a:t>
            </a:r>
            <a:r>
              <a:rPr lang="en-CA" dirty="0"/>
              <a:t> Law can be written in equation form as </a:t>
            </a:r>
            <a:r>
              <a:rPr lang="en-CA" dirty="0" err="1"/>
              <a:t>P</a:t>
            </a:r>
            <a:r>
              <a:rPr lang="en-CA" baseline="-25000" dirty="0" err="1"/>
              <a:t>total</a:t>
            </a:r>
            <a:r>
              <a:rPr lang="en-CA" dirty="0"/>
              <a:t> = P</a:t>
            </a:r>
            <a:r>
              <a:rPr lang="en-CA" baseline="-25000" dirty="0"/>
              <a:t>1</a:t>
            </a:r>
            <a:r>
              <a:rPr lang="en-CA" dirty="0"/>
              <a:t> + P</a:t>
            </a:r>
            <a:r>
              <a:rPr lang="en-CA" baseline="-25000" dirty="0"/>
              <a:t>2</a:t>
            </a:r>
            <a:r>
              <a:rPr lang="en-CA" dirty="0"/>
              <a:t> + P</a:t>
            </a:r>
            <a:r>
              <a:rPr lang="en-CA" baseline="-25000" dirty="0"/>
              <a:t>3</a:t>
            </a:r>
            <a:r>
              <a:rPr lang="en-CA" dirty="0"/>
              <a:t> … with as many addends after the equal sign as there are gases in the mixture.</a:t>
            </a:r>
          </a:p>
          <a:p>
            <a:r>
              <a:rPr lang="en-CA" dirty="0"/>
              <a:t>The Dalton’s Law equation can be expanded on when working with gases whose individual partial pressures are unknown, but for which we do know their volumes and temperatures. A gas’ partial pressure is the same pressure as if the same quantity of that gas were the only gas in the container.</a:t>
            </a:r>
          </a:p>
          <a:p>
            <a:r>
              <a:rPr lang="en-CA" dirty="0"/>
              <a:t>For each of the partial pressures, we can rewrite the ideal gas equation so that instead of the form PV = </a:t>
            </a:r>
            <a:r>
              <a:rPr lang="en-CA" dirty="0" err="1"/>
              <a:t>nRT</a:t>
            </a:r>
            <a:r>
              <a:rPr lang="en-CA" dirty="0"/>
              <a:t>, we can have only P on the left side of the equal sign. To do this, we divide both sides by V: PV/V = </a:t>
            </a:r>
            <a:r>
              <a:rPr lang="en-CA" dirty="0" err="1"/>
              <a:t>nRT</a:t>
            </a:r>
            <a:r>
              <a:rPr lang="en-CA" dirty="0"/>
              <a:t>/V. The two V’s on the left side cancel out, leaving P = </a:t>
            </a:r>
            <a:r>
              <a:rPr lang="en-CA" dirty="0" err="1"/>
              <a:t>nRT</a:t>
            </a:r>
            <a:r>
              <a:rPr lang="en-CA" dirty="0"/>
              <a:t>/V.</a:t>
            </a:r>
          </a:p>
          <a:p>
            <a:r>
              <a:rPr lang="en-CA" dirty="0"/>
              <a:t>We can then substitute for each subscripted P on the right side of the partial pressures equation: </a:t>
            </a:r>
            <a:r>
              <a:rPr lang="en-CA" dirty="0" err="1"/>
              <a:t>P</a:t>
            </a:r>
            <a:r>
              <a:rPr lang="en-CA" baseline="-25000" dirty="0" err="1"/>
              <a:t>total</a:t>
            </a:r>
            <a:r>
              <a:rPr lang="en-CA" dirty="0"/>
              <a:t> =(</a:t>
            </a:r>
            <a:r>
              <a:rPr lang="en-CA" dirty="0" err="1"/>
              <a:t>nRT</a:t>
            </a:r>
            <a:r>
              <a:rPr lang="en-CA" dirty="0"/>
              <a:t>/V) </a:t>
            </a:r>
            <a:r>
              <a:rPr lang="en-CA" baseline="-25000" dirty="0"/>
              <a:t>1</a:t>
            </a:r>
            <a:r>
              <a:rPr lang="en-CA" dirty="0"/>
              <a:t> + (</a:t>
            </a:r>
            <a:r>
              <a:rPr lang="en-CA" dirty="0" err="1"/>
              <a:t>nRT</a:t>
            </a:r>
            <a:r>
              <a:rPr lang="en-CA" dirty="0"/>
              <a:t>/V) </a:t>
            </a:r>
            <a:r>
              <a:rPr lang="en-CA" baseline="-25000" dirty="0"/>
              <a:t>2</a:t>
            </a:r>
            <a:r>
              <a:rPr lang="en-CA" dirty="0"/>
              <a:t> + (</a:t>
            </a:r>
            <a:r>
              <a:rPr lang="en-CA" dirty="0" err="1"/>
              <a:t>nRT</a:t>
            </a:r>
            <a:r>
              <a:rPr lang="en-CA" dirty="0"/>
              <a:t>/V) </a:t>
            </a:r>
            <a:r>
              <a:rPr lang="en-CA" baseline="-25000" dirty="0"/>
              <a:t>3</a:t>
            </a:r>
            <a:r>
              <a:rPr lang="en-CA" dirty="0"/>
              <a:t> </a:t>
            </a:r>
          </a:p>
          <a:p>
            <a:endParaRPr lang="en-CA" dirty="0"/>
          </a:p>
        </p:txBody>
      </p:sp>
      <p:pic>
        <p:nvPicPr>
          <p:cNvPr id="4" name="Partial press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638400" y="196783"/>
            <a:ext cx="609600" cy="609600"/>
          </a:xfrm>
          <a:prstGeom prst="rect">
            <a:avLst/>
          </a:prstGeom>
        </p:spPr>
      </p:pic>
      <p:pic>
        <p:nvPicPr>
          <p:cNvPr id="5" name="Mole numb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6732240" y="196783"/>
            <a:ext cx="1219200" cy="609600"/>
          </a:xfrm>
          <a:prstGeom prst="rect">
            <a:avLst/>
          </a:prstGeom>
        </p:spPr>
      </p:pic>
      <p:sp>
        <p:nvSpPr>
          <p:cNvPr id="6" name="Slide Number Placeholder 5"/>
          <p:cNvSpPr>
            <a:spLocks noGrp="1"/>
          </p:cNvSpPr>
          <p:nvPr>
            <p:ph type="sldNum" sz="quarter" idx="12"/>
          </p:nvPr>
        </p:nvSpPr>
        <p:spPr/>
        <p:txBody>
          <a:bodyPr/>
          <a:lstStyle/>
          <a:p>
            <a:fld id="{B851E087-36EA-4457-8F08-1C5A3EA9D54F}" type="slidenum">
              <a:rPr lang="en-CA" smtClean="0"/>
              <a:t>2</a:t>
            </a:fld>
            <a:endParaRPr lang="en-CA"/>
          </a:p>
        </p:txBody>
      </p:sp>
      <p:sp>
        <p:nvSpPr>
          <p:cNvPr id="7" name="Footer Placeholder 6"/>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1035834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8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586"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Calculating Partial, Then Total Pressures</a:t>
            </a:r>
            <a:endParaRPr lang="en-CA" dirty="0"/>
          </a:p>
        </p:txBody>
      </p:sp>
      <p:sp>
        <p:nvSpPr>
          <p:cNvPr id="3" name="Content Placeholder 2"/>
          <p:cNvSpPr>
            <a:spLocks noGrp="1"/>
          </p:cNvSpPr>
          <p:nvPr>
            <p:ph idx="1"/>
          </p:nvPr>
        </p:nvSpPr>
        <p:spPr/>
        <p:txBody>
          <a:bodyPr>
            <a:normAutofit fontScale="85000" lnSpcReduction="20000"/>
          </a:bodyPr>
          <a:lstStyle/>
          <a:p>
            <a:r>
              <a:rPr lang="en-CA" dirty="0"/>
              <a:t>For the purposes of this calculation, we’ll assume a 2-liter flask holds 3 gases: nitrogen (N</a:t>
            </a:r>
            <a:r>
              <a:rPr lang="en-CA" baseline="-25000" dirty="0"/>
              <a:t>2</a:t>
            </a:r>
            <a:r>
              <a:rPr lang="en-CA" dirty="0"/>
              <a:t>), oxygen (O</a:t>
            </a:r>
            <a:r>
              <a:rPr lang="en-CA" baseline="-25000" dirty="0"/>
              <a:t>2</a:t>
            </a:r>
            <a:r>
              <a:rPr lang="en-CA" dirty="0"/>
              <a:t>), and carbon dioxide (CO</a:t>
            </a:r>
            <a:r>
              <a:rPr lang="en-CA" baseline="-25000" dirty="0"/>
              <a:t>2</a:t>
            </a:r>
            <a:r>
              <a:rPr lang="en-CA" dirty="0"/>
              <a:t>). There are 10g of each gas, and the temperature of each gas in the flask is 37 degrees C (98.6 degrees F). We need to find the partial pressure for each gas, and the total pressure the gas mixture exerts in the </a:t>
            </a:r>
            <a:r>
              <a:rPr lang="en-CA" dirty="0" err="1"/>
              <a:t>container.Our</a:t>
            </a:r>
            <a:r>
              <a:rPr lang="en-CA" dirty="0"/>
              <a:t> partial pressure equation becomes </a:t>
            </a:r>
            <a:r>
              <a:rPr lang="en-CA" dirty="0" err="1"/>
              <a:t>P</a:t>
            </a:r>
            <a:r>
              <a:rPr lang="en-CA" baseline="-25000" dirty="0" err="1"/>
              <a:t>total</a:t>
            </a:r>
            <a:r>
              <a:rPr lang="en-CA" dirty="0"/>
              <a:t> = </a:t>
            </a:r>
            <a:r>
              <a:rPr lang="en-CA" dirty="0" err="1"/>
              <a:t>P</a:t>
            </a:r>
            <a:r>
              <a:rPr lang="en-CA" baseline="-25000" dirty="0" err="1"/>
              <a:t>nitrogen</a:t>
            </a:r>
            <a:r>
              <a:rPr lang="en-CA" dirty="0"/>
              <a:t> + </a:t>
            </a:r>
            <a:r>
              <a:rPr lang="en-CA" dirty="0" err="1"/>
              <a:t>P</a:t>
            </a:r>
            <a:r>
              <a:rPr lang="en-CA" baseline="-25000" dirty="0" err="1"/>
              <a:t>oxygen</a:t>
            </a:r>
            <a:r>
              <a:rPr lang="en-CA" dirty="0"/>
              <a:t> + </a:t>
            </a:r>
            <a:r>
              <a:rPr lang="en-CA" dirty="0" err="1"/>
              <a:t>P</a:t>
            </a:r>
            <a:r>
              <a:rPr lang="en-CA" baseline="-25000" dirty="0" err="1"/>
              <a:t>carbon</a:t>
            </a:r>
            <a:r>
              <a:rPr lang="en-CA" baseline="-25000" dirty="0"/>
              <a:t> dioxide</a:t>
            </a:r>
            <a:r>
              <a:rPr lang="en-CA" dirty="0"/>
              <a:t>.</a:t>
            </a:r>
          </a:p>
          <a:p>
            <a:r>
              <a:rPr lang="en-CA" dirty="0"/>
              <a:t>Since we’re trying to find the pressure each gas exerts, we know the volume and temperature, and we can find how many moles of each gas is present based on the mass, we can rewrite this equation as : </a:t>
            </a:r>
            <a:r>
              <a:rPr lang="en-CA" dirty="0" err="1"/>
              <a:t>P</a:t>
            </a:r>
            <a:r>
              <a:rPr lang="en-CA" baseline="-25000" dirty="0" err="1"/>
              <a:t>total</a:t>
            </a:r>
            <a:r>
              <a:rPr lang="en-CA" dirty="0"/>
              <a:t> =(</a:t>
            </a:r>
            <a:r>
              <a:rPr lang="en-CA" dirty="0" err="1"/>
              <a:t>nRT</a:t>
            </a:r>
            <a:r>
              <a:rPr lang="en-CA" dirty="0"/>
              <a:t>/V) </a:t>
            </a:r>
            <a:r>
              <a:rPr lang="en-CA" baseline="-25000" dirty="0"/>
              <a:t>nitrogen</a:t>
            </a:r>
            <a:r>
              <a:rPr lang="en-CA" dirty="0"/>
              <a:t> + (</a:t>
            </a:r>
            <a:r>
              <a:rPr lang="en-CA" dirty="0" err="1"/>
              <a:t>nRT</a:t>
            </a:r>
            <a:r>
              <a:rPr lang="en-CA" dirty="0"/>
              <a:t>/V) </a:t>
            </a:r>
            <a:r>
              <a:rPr lang="en-CA" baseline="-25000" dirty="0"/>
              <a:t>oxygen</a:t>
            </a:r>
            <a:r>
              <a:rPr lang="en-CA" dirty="0"/>
              <a:t>+ (</a:t>
            </a:r>
            <a:r>
              <a:rPr lang="en-CA" dirty="0" err="1"/>
              <a:t>nRT</a:t>
            </a:r>
            <a:r>
              <a:rPr lang="en-CA" dirty="0"/>
              <a:t>/V) </a:t>
            </a:r>
            <a:r>
              <a:rPr lang="en-CA" baseline="-25000" dirty="0"/>
              <a:t>carbon dioxide</a:t>
            </a:r>
            <a:endParaRPr lang="en-CA" dirty="0"/>
          </a:p>
          <a:p>
            <a:endParaRPr lang="en-CA" dirty="0"/>
          </a:p>
        </p:txBody>
      </p:sp>
      <p:pic>
        <p:nvPicPr>
          <p:cNvPr id="4" name="Partial Press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8344" y="603711"/>
            <a:ext cx="609600" cy="609600"/>
          </a:xfrm>
          <a:prstGeom prst="rect">
            <a:avLst/>
          </a:prstGeom>
        </p:spPr>
      </p:pic>
      <p:sp>
        <p:nvSpPr>
          <p:cNvPr id="5" name="Slide Number Placeholder 4"/>
          <p:cNvSpPr>
            <a:spLocks noGrp="1"/>
          </p:cNvSpPr>
          <p:nvPr>
            <p:ph type="sldNum" sz="quarter" idx="12"/>
          </p:nvPr>
        </p:nvSpPr>
        <p:spPr/>
        <p:txBody>
          <a:bodyPr/>
          <a:lstStyle/>
          <a:p>
            <a:fld id="{B851E087-36EA-4457-8F08-1C5A3EA9D54F}" type="slidenum">
              <a:rPr lang="en-CA" smtClean="0"/>
              <a:t>3</a:t>
            </a:fld>
            <a:endParaRPr lang="en-CA"/>
          </a:p>
        </p:txBody>
      </p:sp>
      <p:sp>
        <p:nvSpPr>
          <p:cNvPr id="6" name="Footer Placeholder 5"/>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144608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4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cs typeface="B Nazanin" panose="00000400000000000000" pitchFamily="2" charset="-78"/>
              </a:rPr>
              <a:t>تکلیف</a:t>
            </a:r>
            <a:endParaRPr lang="en-CA" dirty="0">
              <a:cs typeface="B Nazanin" panose="00000400000000000000" pitchFamily="2" charset="-78"/>
            </a:endParaRPr>
          </a:p>
        </p:txBody>
      </p:sp>
      <p:sp>
        <p:nvSpPr>
          <p:cNvPr id="3" name="Content Placeholder 2"/>
          <p:cNvSpPr>
            <a:spLocks noGrp="1"/>
          </p:cNvSpPr>
          <p:nvPr>
            <p:ph idx="1"/>
          </p:nvPr>
        </p:nvSpPr>
        <p:spPr/>
        <p:txBody>
          <a:bodyPr>
            <a:normAutofit/>
          </a:bodyPr>
          <a:lstStyle/>
          <a:p>
            <a:endParaRPr lang="en-CA" b="1" dirty="0" smtClean="0">
              <a:cs typeface="B Nazanin" panose="00000400000000000000" pitchFamily="2" charset="-78"/>
            </a:endParaRPr>
          </a:p>
          <a:p>
            <a:pPr marL="0" indent="0" algn="r" rtl="1">
              <a:buNone/>
            </a:pPr>
            <a:r>
              <a:rPr lang="fa-IR" dirty="0" smtClean="0">
                <a:cs typeface="B Nazanin" panose="00000400000000000000" pitchFamily="2" charset="-78"/>
              </a:rPr>
              <a:t>سئوال: ظرفی به حجم 2 لیتر شامل سه گاز نیتروژن، اکسیژن و دی اکسید کربن می باشد چنانچه جرم هر کدام از گازها 10 گرم باشد، الف: فشار جزئی هر کدام از گازها و ب: فشار کلی را بدست آورید؟ دمای سیستم را 27 درجه در نظر بگیرید و فرض کنید همه گازها در تعادل ترمودینامیکی با سیستم هستند.</a:t>
            </a:r>
          </a:p>
          <a:p>
            <a:r>
              <a:rPr lang="en-CA" dirty="0"/>
              <a:t>R </a:t>
            </a:r>
            <a:r>
              <a:rPr lang="en-CA" dirty="0" smtClean="0"/>
              <a:t>is 0.0821 </a:t>
            </a:r>
            <a:r>
              <a:rPr lang="en-CA" dirty="0"/>
              <a:t>L </a:t>
            </a:r>
            <a:r>
              <a:rPr lang="en-CA" dirty="0" err="1"/>
              <a:t>atm</a:t>
            </a:r>
            <a:r>
              <a:rPr lang="en-CA" dirty="0"/>
              <a:t>/K </a:t>
            </a:r>
            <a:r>
              <a:rPr lang="en-CA" dirty="0" err="1"/>
              <a:t>mol</a:t>
            </a:r>
            <a:endParaRPr lang="en-CA"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851E087-36EA-4457-8F08-1C5A3EA9D54F}" type="slidenum">
              <a:rPr lang="en-CA" smtClean="0"/>
              <a:t>4</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220253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22114"/>
          </a:xfrm>
        </p:spPr>
        <p:txBody>
          <a:bodyPr>
            <a:normAutofit/>
          </a:bodyPr>
          <a:lstStyle/>
          <a:p>
            <a:r>
              <a:rPr lang="en-CA" sz="3000" dirty="0" smtClean="0"/>
              <a:t>Vapor pressure</a:t>
            </a:r>
            <a:endParaRPr lang="en-CA" sz="3000" dirty="0"/>
          </a:p>
        </p:txBody>
      </p:sp>
      <p:sp>
        <p:nvSpPr>
          <p:cNvPr id="3" name="Content Placeholder 2"/>
          <p:cNvSpPr>
            <a:spLocks noGrp="1"/>
          </p:cNvSpPr>
          <p:nvPr>
            <p:ph idx="1"/>
          </p:nvPr>
        </p:nvSpPr>
        <p:spPr>
          <a:xfrm>
            <a:off x="467544" y="1196752"/>
            <a:ext cx="8229600" cy="5501208"/>
          </a:xfrm>
        </p:spPr>
        <p:txBody>
          <a:bodyPr>
            <a:noAutofit/>
          </a:bodyPr>
          <a:lstStyle/>
          <a:p>
            <a:r>
              <a:rPr lang="en-CA" sz="1700" dirty="0" smtClean="0"/>
              <a:t>Even </a:t>
            </a:r>
            <a:r>
              <a:rPr lang="en-CA" sz="1700" dirty="0"/>
              <a:t>though the pressure in our closed container is constant, molecules of the vapor are still condensing into the liquid phase and molecules of the liquid are still evaporating into the vapor phase. However, the rate of these two processes is equal, so there is no net change in the amount of vapor or liquid. This process is called dynamic equilibrium. For this reason, the term </a:t>
            </a:r>
            <a:r>
              <a:rPr lang="en-CA" sz="1700" b="1" dirty="0"/>
              <a:t>equilibrium vapor pressure</a:t>
            </a:r>
            <a:r>
              <a:rPr lang="en-CA" sz="1700" dirty="0"/>
              <a:t> is sometimes used.</a:t>
            </a:r>
          </a:p>
          <a:p>
            <a:r>
              <a:rPr lang="en-CA" sz="1700" dirty="0" smtClean="0"/>
              <a:t>Vapor </a:t>
            </a:r>
            <a:r>
              <a:rPr lang="en-CA" sz="1700" dirty="0"/>
              <a:t>pressure and </a:t>
            </a:r>
            <a:r>
              <a:rPr lang="en-CA" sz="1700" dirty="0">
                <a:hlinkClick r:id="rId4"/>
              </a:rPr>
              <a:t>boiling point</a:t>
            </a:r>
            <a:r>
              <a:rPr lang="en-CA" sz="1700" dirty="0"/>
              <a:t> have an intimate relationship. The boiling point is the temperature at which the vapor pressure of the liquid equals the external pressure. For example, because the </a:t>
            </a:r>
            <a:r>
              <a:rPr lang="en-CA" sz="1700" dirty="0">
                <a:hlinkClick r:id="rId5"/>
              </a:rPr>
              <a:t>air</a:t>
            </a:r>
            <a:r>
              <a:rPr lang="en-CA" sz="1700" dirty="0"/>
              <a:t> </a:t>
            </a:r>
            <a:r>
              <a:rPr lang="en-CA" sz="1700" dirty="0">
                <a:hlinkClick r:id="rId6"/>
              </a:rPr>
              <a:t>pressure</a:t>
            </a:r>
            <a:r>
              <a:rPr lang="en-CA" sz="1700" dirty="0"/>
              <a:t> is lower in a city far above sea level such as </a:t>
            </a:r>
            <a:r>
              <a:rPr lang="en-CA" sz="1700" dirty="0" smtClean="0"/>
              <a:t>Damavand, </a:t>
            </a:r>
            <a:r>
              <a:rPr lang="en-CA" sz="1700" dirty="0"/>
              <a:t>the boiling point of water is lower than in a sea level city such as </a:t>
            </a:r>
            <a:r>
              <a:rPr lang="en-CA" sz="1700" dirty="0" smtClean="0"/>
              <a:t>Ahvaz.</a:t>
            </a:r>
            <a:endParaRPr lang="en-CA" sz="1700" dirty="0"/>
          </a:p>
          <a:p>
            <a:r>
              <a:rPr lang="en-CA" sz="1700" dirty="0"/>
              <a:t>The most common unit for vapor pressure is </a:t>
            </a:r>
            <a:r>
              <a:rPr lang="en-CA" sz="1700" dirty="0" smtClean="0"/>
              <a:t>the</a:t>
            </a:r>
            <a:r>
              <a:rPr lang="en-CA" sz="1700" dirty="0"/>
              <a:t> </a:t>
            </a:r>
            <a:r>
              <a:rPr lang="en-CA" sz="1700" dirty="0" err="1" smtClean="0">
                <a:hlinkClick r:id="rId6"/>
              </a:rPr>
              <a:t>Torr</a:t>
            </a:r>
            <a:r>
              <a:rPr lang="en-CA" sz="1700" dirty="0"/>
              <a:t>. 1 torr = 1 mm Hg (one </a:t>
            </a:r>
            <a:r>
              <a:rPr lang="en-CA" sz="1700" dirty="0">
                <a:hlinkClick r:id="rId7"/>
              </a:rPr>
              <a:t>millimeter</a:t>
            </a:r>
            <a:r>
              <a:rPr lang="en-CA" sz="1700" dirty="0"/>
              <a:t> of mercury).</a:t>
            </a:r>
          </a:p>
          <a:p>
            <a:r>
              <a:rPr lang="en-CA" sz="1700" dirty="0"/>
              <a:t>Most materials have very low vapor pressures. For example, water has a vapor pressure of approximately 20 torr at room temperature (22 </a:t>
            </a:r>
            <a:r>
              <a:rPr lang="en-CA" sz="1700" dirty="0">
                <a:hlinkClick r:id="rId8"/>
              </a:rPr>
              <a:t>°C</a:t>
            </a:r>
            <a:r>
              <a:rPr lang="en-CA" sz="1700" dirty="0"/>
              <a:t> = 72 </a:t>
            </a:r>
            <a:r>
              <a:rPr lang="en-CA" sz="1700" dirty="0">
                <a:hlinkClick r:id="rId8"/>
              </a:rPr>
              <a:t>°F</a:t>
            </a:r>
            <a:r>
              <a:rPr lang="en-CA" sz="1700" dirty="0"/>
              <a:t>). But remember that vapor pressures increase with temperature; water will have a vapor pressure of 760 torr = 1 </a:t>
            </a:r>
            <a:r>
              <a:rPr lang="en-CA" sz="1700" dirty="0">
                <a:hlinkClick r:id="rId6"/>
              </a:rPr>
              <a:t>atm</a:t>
            </a:r>
            <a:r>
              <a:rPr lang="en-CA" sz="1700" dirty="0"/>
              <a:t> at its </a:t>
            </a:r>
            <a:r>
              <a:rPr lang="en-CA" sz="1700" dirty="0">
                <a:hlinkClick r:id="rId4"/>
              </a:rPr>
              <a:t>boiling point</a:t>
            </a:r>
            <a:r>
              <a:rPr lang="en-CA" sz="1700" dirty="0"/>
              <a:t> of 100 </a:t>
            </a:r>
            <a:r>
              <a:rPr lang="en-CA" sz="1700" baseline="30000" dirty="0" err="1">
                <a:hlinkClick r:id="rId8"/>
              </a:rPr>
              <a:t>o</a:t>
            </a:r>
            <a:r>
              <a:rPr lang="en-CA" sz="1700" dirty="0" err="1">
                <a:hlinkClick r:id="rId8"/>
              </a:rPr>
              <a:t>C</a:t>
            </a:r>
            <a:r>
              <a:rPr lang="en-CA" sz="1700" dirty="0"/>
              <a:t> (212 </a:t>
            </a:r>
            <a:r>
              <a:rPr lang="en-CA" sz="1700" baseline="30000" dirty="0" err="1">
                <a:hlinkClick r:id="rId8"/>
              </a:rPr>
              <a:t>o</a:t>
            </a:r>
            <a:r>
              <a:rPr lang="en-CA" sz="1700" dirty="0" err="1">
                <a:hlinkClick r:id="rId8"/>
              </a:rPr>
              <a:t>F</a:t>
            </a:r>
            <a:r>
              <a:rPr lang="en-CA" sz="1700" dirty="0"/>
              <a:t>).</a:t>
            </a:r>
          </a:p>
          <a:p>
            <a:r>
              <a:rPr lang="en-CA" sz="1700" dirty="0"/>
              <a:t>In general, the higher the vapor pressure of a material at a given temperature, the lower the boiling point. In other words, compounds with high vapor pressures are </a:t>
            </a:r>
            <a:r>
              <a:rPr lang="en-CA" sz="1700" dirty="0">
                <a:hlinkClick r:id="rId9"/>
              </a:rPr>
              <a:t>volatile</a:t>
            </a:r>
            <a:r>
              <a:rPr lang="en-CA" sz="1700" dirty="0"/>
              <a:t>, forming a high </a:t>
            </a:r>
            <a:r>
              <a:rPr lang="en-CA" sz="1700" dirty="0">
                <a:hlinkClick r:id="rId10"/>
              </a:rPr>
              <a:t>concentration</a:t>
            </a:r>
            <a:r>
              <a:rPr lang="en-CA" sz="1700" dirty="0"/>
              <a:t> of vapor above the liquid; this can sometimes pose a fire hazard</a:t>
            </a:r>
            <a:r>
              <a:rPr lang="en-CA" sz="1700" dirty="0" smtClean="0"/>
              <a:t>.</a:t>
            </a:r>
            <a:endParaRPr lang="en-CA" sz="1700" dirty="0"/>
          </a:p>
        </p:txBody>
      </p:sp>
      <p:pic>
        <p:nvPicPr>
          <p:cNvPr id="4" name="Vapor Press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027587" y="105303"/>
            <a:ext cx="609600" cy="609600"/>
          </a:xfrm>
          <a:prstGeom prst="rect">
            <a:avLst/>
          </a:prstGeom>
        </p:spPr>
      </p:pic>
      <p:sp>
        <p:nvSpPr>
          <p:cNvPr id="5" name="Slide Number Placeholder 4"/>
          <p:cNvSpPr>
            <a:spLocks noGrp="1"/>
          </p:cNvSpPr>
          <p:nvPr>
            <p:ph type="sldNum" sz="quarter" idx="12"/>
          </p:nvPr>
        </p:nvSpPr>
        <p:spPr/>
        <p:txBody>
          <a:bodyPr/>
          <a:lstStyle/>
          <a:p>
            <a:fld id="{B851E087-36EA-4457-8F08-1C5A3EA9D54F}" type="slidenum">
              <a:rPr lang="en-CA" smtClean="0"/>
              <a:t>5</a:t>
            </a:fld>
            <a:endParaRPr lang="en-CA"/>
          </a:p>
        </p:txBody>
      </p:sp>
      <p:sp>
        <p:nvSpPr>
          <p:cNvPr id="6" name="Footer Placeholder 5"/>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4283899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28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vapor pressure</a:t>
            </a:r>
            <a:endParaRPr lang="en-CA" dirty="0"/>
          </a:p>
        </p:txBody>
      </p:sp>
      <p:sp>
        <p:nvSpPr>
          <p:cNvPr id="3" name="Content Placeholder 2"/>
          <p:cNvSpPr>
            <a:spLocks noGrp="1"/>
          </p:cNvSpPr>
          <p:nvPr>
            <p:ph idx="1"/>
          </p:nvPr>
        </p:nvSpPr>
        <p:spPr/>
        <p:txBody>
          <a:bodyPr>
            <a:normAutofit fontScale="70000" lnSpcReduction="20000"/>
          </a:bodyPr>
          <a:lstStyle/>
          <a:p>
            <a:r>
              <a:rPr lang="en-CA" dirty="0"/>
              <a:t>vapor pressure is the pressure that is exerted on the walls of a sealed container when a substance in it evaporates (converts to a gas).</a:t>
            </a:r>
            <a:r>
              <a:rPr lang="en-CA" baseline="30000" dirty="0">
                <a:hlinkClick r:id="rId4"/>
              </a:rPr>
              <a:t>[1]</a:t>
            </a:r>
            <a:r>
              <a:rPr lang="en-CA" dirty="0"/>
              <a:t> To find the vapor pressure at a given temperature, use the </a:t>
            </a:r>
            <a:r>
              <a:rPr lang="en-CA" dirty="0" err="1"/>
              <a:t>Clausius-Clapeyron</a:t>
            </a:r>
            <a:r>
              <a:rPr lang="en-CA" dirty="0"/>
              <a:t> </a:t>
            </a:r>
            <a:r>
              <a:rPr lang="en-CA" dirty="0" smtClean="0"/>
              <a:t>equation </a:t>
            </a:r>
            <a:r>
              <a:rPr lang="en-CA" dirty="0"/>
              <a:t>(named for physicists Rudolf </a:t>
            </a:r>
            <a:r>
              <a:rPr lang="en-CA" dirty="0" err="1"/>
              <a:t>Clausius</a:t>
            </a:r>
            <a:r>
              <a:rPr lang="en-CA" dirty="0"/>
              <a:t> and </a:t>
            </a:r>
            <a:r>
              <a:rPr lang="en-CA" dirty="0" err="1"/>
              <a:t>Benoît</a:t>
            </a:r>
            <a:r>
              <a:rPr lang="en-CA" dirty="0"/>
              <a:t> Paul </a:t>
            </a:r>
            <a:r>
              <a:rPr lang="en-CA" dirty="0" err="1"/>
              <a:t>Émile</a:t>
            </a:r>
            <a:r>
              <a:rPr lang="en-CA" dirty="0"/>
              <a:t> </a:t>
            </a:r>
            <a:r>
              <a:rPr lang="en-CA" dirty="0" err="1" smtClean="0"/>
              <a:t>Clapeyron</a:t>
            </a:r>
            <a:r>
              <a:rPr lang="en-CA" dirty="0" smtClean="0"/>
              <a:t>):</a:t>
            </a:r>
          </a:p>
          <a:p>
            <a:r>
              <a:rPr lang="en-CA" b="1" dirty="0" err="1" smtClean="0"/>
              <a:t>ln</a:t>
            </a:r>
            <a:r>
              <a:rPr lang="en-CA" b="1" dirty="0" smtClean="0"/>
              <a:t>(P1/P2</a:t>
            </a:r>
            <a:r>
              <a:rPr lang="en-CA" b="1" dirty="0"/>
              <a:t>) = (</a:t>
            </a:r>
            <a:r>
              <a:rPr lang="en-CA" b="1" dirty="0" err="1"/>
              <a:t>ΔH</a:t>
            </a:r>
            <a:r>
              <a:rPr lang="en-CA" b="1" baseline="-25000" dirty="0" err="1"/>
              <a:t>vap</a:t>
            </a:r>
            <a:r>
              <a:rPr lang="en-CA" b="1" dirty="0"/>
              <a:t>/R)((1/T2) - (1/T1))</a:t>
            </a:r>
            <a:r>
              <a:rPr lang="en-CA" dirty="0"/>
              <a:t>. </a:t>
            </a:r>
            <a:endParaRPr lang="en-CA" dirty="0" smtClean="0"/>
          </a:p>
          <a:p>
            <a:r>
              <a:rPr lang="en-CA" b="1" dirty="0" err="1"/>
              <a:t>ΔH</a:t>
            </a:r>
            <a:r>
              <a:rPr lang="en-CA" b="1" baseline="-25000" dirty="0" err="1"/>
              <a:t>vap</a:t>
            </a:r>
            <a:r>
              <a:rPr lang="en-CA" b="1" dirty="0"/>
              <a:t>:</a:t>
            </a:r>
            <a:r>
              <a:rPr lang="en-CA" dirty="0"/>
              <a:t> The enthalpy of vaporization of the liquid. This can usually be found in a table at the back of chemistry textbooks.</a:t>
            </a:r>
          </a:p>
          <a:p>
            <a:r>
              <a:rPr lang="en-CA" b="1" dirty="0"/>
              <a:t>R:</a:t>
            </a:r>
            <a:r>
              <a:rPr lang="en-CA" dirty="0"/>
              <a:t> The real gas constant, or 8.314 J/(K × </a:t>
            </a:r>
            <a:r>
              <a:rPr lang="en-CA" dirty="0" err="1"/>
              <a:t>Mol</a:t>
            </a:r>
            <a:r>
              <a:rPr lang="en-CA" dirty="0"/>
              <a:t>).</a:t>
            </a:r>
          </a:p>
          <a:p>
            <a:r>
              <a:rPr lang="en-CA" b="1" dirty="0"/>
              <a:t>T1:</a:t>
            </a:r>
            <a:r>
              <a:rPr lang="en-CA" dirty="0"/>
              <a:t> The temperature at which the vapor pressure is known (or the starting temperature.)</a:t>
            </a:r>
          </a:p>
          <a:p>
            <a:r>
              <a:rPr lang="en-CA" b="1" dirty="0"/>
              <a:t>T2:</a:t>
            </a:r>
            <a:r>
              <a:rPr lang="en-CA" dirty="0"/>
              <a:t> The temperature at which the vapor pressure is to be found (or the final temperature.)</a:t>
            </a:r>
          </a:p>
          <a:p>
            <a:r>
              <a:rPr lang="en-CA" b="1" dirty="0"/>
              <a:t>P1 and P2:</a:t>
            </a:r>
            <a:r>
              <a:rPr lang="en-CA" dirty="0"/>
              <a:t> The vapor pressures at the temperatures T1 and T2, respectively.</a:t>
            </a:r>
          </a:p>
          <a:p>
            <a:endParaRPr lang="en-CA" dirty="0" smtClean="0"/>
          </a:p>
        </p:txBody>
      </p:sp>
      <p:pic>
        <p:nvPicPr>
          <p:cNvPr id="4" name="Vapor Press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9792" y="387896"/>
            <a:ext cx="609600" cy="609600"/>
          </a:xfrm>
          <a:prstGeom prst="rect">
            <a:avLst/>
          </a:prstGeom>
        </p:spPr>
      </p:pic>
      <p:sp>
        <p:nvSpPr>
          <p:cNvPr id="5" name="Slide Number Placeholder 4"/>
          <p:cNvSpPr>
            <a:spLocks noGrp="1"/>
          </p:cNvSpPr>
          <p:nvPr>
            <p:ph type="sldNum" sz="quarter" idx="12"/>
          </p:nvPr>
        </p:nvSpPr>
        <p:spPr/>
        <p:txBody>
          <a:bodyPr/>
          <a:lstStyle/>
          <a:p>
            <a:fld id="{B851E087-36EA-4457-8F08-1C5A3EA9D54F}" type="slidenum">
              <a:rPr lang="en-CA" smtClean="0"/>
              <a:t>6</a:t>
            </a:fld>
            <a:endParaRPr lang="en-CA"/>
          </a:p>
        </p:txBody>
      </p:sp>
      <p:sp>
        <p:nvSpPr>
          <p:cNvPr id="6" name="Footer Placeholder 5"/>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2549245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20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تکلیف</a:t>
            </a:r>
            <a:endParaRPr lang="en-CA" dirty="0"/>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سئوال: ظرفی در نظر بگیرید </a:t>
            </a:r>
            <a:r>
              <a:rPr lang="en-CA" dirty="0" smtClean="0">
                <a:cs typeface="B Nazanin" panose="00000400000000000000" pitchFamily="2" charset="-78"/>
              </a:rPr>
              <a:t> </a:t>
            </a:r>
            <a:r>
              <a:rPr lang="fa-IR" dirty="0" smtClean="0">
                <a:cs typeface="B Nazanin" panose="00000400000000000000" pitchFamily="2" charset="-78"/>
              </a:rPr>
              <a:t> که از آب خالص در دمای اتاق پر شده است چنانچه فشار بخار این مایع در این دما (25 درجه سانتیگراد) برابر با 1 تمسفر باشد  فشار بخار آنرا در دمای 50 درجه سانتیگراد بدست آورید؟</a:t>
            </a:r>
          </a:p>
          <a:p>
            <a:pPr algn="r" rtl="1"/>
            <a:r>
              <a:rPr lang="en-CA" dirty="0" smtClean="0">
                <a:cs typeface="B Nazanin" panose="00000400000000000000" pitchFamily="2" charset="-78"/>
              </a:rPr>
              <a:t> </a:t>
            </a:r>
            <a:r>
              <a:rPr lang="en-CA" dirty="0" err="1">
                <a:cs typeface="B Nazanin" panose="00000400000000000000" pitchFamily="2" charset="-78"/>
              </a:rPr>
              <a:t>ΔH</a:t>
            </a:r>
            <a:r>
              <a:rPr lang="en-CA" baseline="-25000" dirty="0" err="1">
                <a:cs typeface="B Nazanin" panose="00000400000000000000" pitchFamily="2" charset="-78"/>
              </a:rPr>
              <a:t>vap</a:t>
            </a:r>
            <a:r>
              <a:rPr lang="en-CA" dirty="0">
                <a:cs typeface="B Nazanin" panose="00000400000000000000" pitchFamily="2" charset="-78"/>
              </a:rPr>
              <a:t> is roughly 40.65 kJ/mol. </a:t>
            </a:r>
            <a:endParaRPr lang="en-CA" dirty="0" smtClean="0">
              <a:cs typeface="B Nazanin" panose="00000400000000000000" pitchFamily="2" charset="-78"/>
            </a:endParaRPr>
          </a:p>
          <a:p>
            <a:endParaRPr lang="en-CA"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B851E087-36EA-4457-8F08-1C5A3EA9D54F}" type="slidenum">
              <a:rPr lang="en-CA" smtClean="0"/>
              <a:t>7</a:t>
            </a:fld>
            <a:endParaRPr lang="en-CA"/>
          </a:p>
        </p:txBody>
      </p:sp>
      <p:sp>
        <p:nvSpPr>
          <p:cNvPr id="5" name="Footer Placeholder 4"/>
          <p:cNvSpPr>
            <a:spLocks noGrp="1"/>
          </p:cNvSpPr>
          <p:nvPr>
            <p:ph type="ftr" sz="quarter" idx="11"/>
          </p:nvPr>
        </p:nvSpPr>
        <p:spPr/>
        <p:txBody>
          <a:bodyPr/>
          <a:lstStyle/>
          <a:p>
            <a:r>
              <a:rPr lang="en-CA" dirty="0" err="1" smtClean="0">
                <a:cs typeface="B Nazanin" panose="00000400000000000000" pitchFamily="2" charset="-78"/>
              </a:rPr>
              <a:t>Email:aghalambor@yahoo.com</a:t>
            </a:r>
            <a:endParaRPr lang="fa-IR" dirty="0" smtClean="0">
              <a:cs typeface="B Nazanin" panose="00000400000000000000" pitchFamily="2" charset="-78"/>
            </a:endParaRPr>
          </a:p>
          <a:p>
            <a:r>
              <a:rPr lang="fa-IR" dirty="0" smtClean="0">
                <a:cs typeface="B Nazanin" panose="00000400000000000000" pitchFamily="2" charset="-78"/>
              </a:rPr>
              <a:t>نام خود را در ایمیل قید کنید   </a:t>
            </a:r>
            <a:endParaRPr lang="en-CA" dirty="0">
              <a:cs typeface="B Nazanin" panose="00000400000000000000" pitchFamily="2" charset="-78"/>
            </a:endParaRPr>
          </a:p>
        </p:txBody>
      </p:sp>
    </p:spTree>
    <p:extLst>
      <p:ext uri="{BB962C8B-B14F-4D97-AF65-F5344CB8AC3E}">
        <p14:creationId xmlns:p14="http://schemas.microsoft.com/office/powerpoint/2010/main" val="234019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Raoult's</a:t>
            </a:r>
            <a:r>
              <a:rPr lang="en-CA" dirty="0" smtClean="0"/>
              <a:t> Law</a:t>
            </a:r>
            <a:endParaRPr lang="en-CA" dirty="0"/>
          </a:p>
        </p:txBody>
      </p:sp>
      <p:sp>
        <p:nvSpPr>
          <p:cNvPr id="3" name="Content Placeholder 2"/>
          <p:cNvSpPr>
            <a:spLocks noGrp="1"/>
          </p:cNvSpPr>
          <p:nvPr>
            <p:ph idx="1"/>
          </p:nvPr>
        </p:nvSpPr>
        <p:spPr/>
        <p:txBody>
          <a:bodyPr>
            <a:normAutofit fontScale="85000" lnSpcReduction="20000"/>
          </a:bodyPr>
          <a:lstStyle/>
          <a:p>
            <a:r>
              <a:rPr lang="en-CA" dirty="0" err="1" smtClean="0"/>
              <a:t>Raoult's</a:t>
            </a:r>
            <a:r>
              <a:rPr lang="en-CA" dirty="0" smtClean="0"/>
              <a:t> Law to find the vapor pressure:</a:t>
            </a:r>
          </a:p>
          <a:p>
            <a:r>
              <a:rPr lang="en-CA" dirty="0" smtClean="0"/>
              <a:t> </a:t>
            </a:r>
            <a:r>
              <a:rPr lang="en-CA" b="1" dirty="0" err="1" smtClean="0"/>
              <a:t>P</a:t>
            </a:r>
            <a:r>
              <a:rPr lang="en-CA" b="1" baseline="-25000" dirty="0" err="1" smtClean="0"/>
              <a:t>solution</a:t>
            </a:r>
            <a:r>
              <a:rPr lang="en-CA" b="1" dirty="0" smtClean="0"/>
              <a:t>=</a:t>
            </a:r>
            <a:r>
              <a:rPr lang="en-CA" b="1" dirty="0" err="1" smtClean="0"/>
              <a:t>P</a:t>
            </a:r>
            <a:r>
              <a:rPr lang="en-CA" b="1" baseline="-25000" dirty="0" err="1" smtClean="0"/>
              <a:t>solvent</a:t>
            </a:r>
            <a:r>
              <a:rPr lang="en-CA" b="1" dirty="0" err="1" smtClean="0"/>
              <a:t>X</a:t>
            </a:r>
            <a:r>
              <a:rPr lang="en-CA" b="1" baseline="-25000" dirty="0" err="1" smtClean="0"/>
              <a:t>solvent</a:t>
            </a:r>
            <a:r>
              <a:rPr lang="en-CA" dirty="0" smtClean="0"/>
              <a:t>.</a:t>
            </a:r>
          </a:p>
          <a:p>
            <a:r>
              <a:rPr lang="en-CA" b="1" dirty="0" err="1"/>
              <a:t>P</a:t>
            </a:r>
            <a:r>
              <a:rPr lang="en-CA" b="1" baseline="-25000" dirty="0" err="1"/>
              <a:t>solution:The</a:t>
            </a:r>
            <a:r>
              <a:rPr lang="en-CA" b="1" baseline="-25000" dirty="0"/>
              <a:t> vapor pressure of the entire solution (all of the component parts combined)</a:t>
            </a:r>
            <a:endParaRPr lang="en-CA" dirty="0"/>
          </a:p>
          <a:p>
            <a:r>
              <a:rPr lang="en-CA" b="1" baseline="-25000" dirty="0" err="1"/>
              <a:t>Psolvent</a:t>
            </a:r>
            <a:r>
              <a:rPr lang="en-CA" b="1" baseline="-25000" dirty="0"/>
              <a:t>:</a:t>
            </a:r>
            <a:r>
              <a:rPr lang="en-CA" baseline="-25000" dirty="0"/>
              <a:t> The vapor pressure of the solvent</a:t>
            </a:r>
            <a:endParaRPr lang="en-CA" dirty="0"/>
          </a:p>
          <a:p>
            <a:r>
              <a:rPr lang="en-CA" b="1" dirty="0" err="1"/>
              <a:t>X</a:t>
            </a:r>
            <a:r>
              <a:rPr lang="en-CA" b="1" baseline="-25000" dirty="0" err="1"/>
              <a:t>solvent</a:t>
            </a:r>
            <a:r>
              <a:rPr lang="en-CA" b="1" dirty="0"/>
              <a:t>:</a:t>
            </a:r>
            <a:r>
              <a:rPr lang="en-CA" dirty="0"/>
              <a:t> The mole fraction of the solvent</a:t>
            </a:r>
            <a:r>
              <a:rPr lang="en-CA" dirty="0" smtClean="0"/>
              <a:t>.</a:t>
            </a:r>
          </a:p>
          <a:p>
            <a:r>
              <a:rPr lang="en-CA" dirty="0"/>
              <a:t>a solution is formed when a solute is dissolved in a </a:t>
            </a:r>
            <a:r>
              <a:rPr lang="en-CA" dirty="0" smtClean="0"/>
              <a:t>solvent.</a:t>
            </a:r>
          </a:p>
          <a:p>
            <a:r>
              <a:rPr lang="en-CA" b="1" dirty="0"/>
              <a:t>sugar is our solute and water is our solvent.</a:t>
            </a:r>
            <a:r>
              <a:rPr lang="en-CA" baseline="30000" dirty="0">
                <a:hlinkClick r:id="rId2"/>
              </a:rPr>
              <a:t>[5]</a:t>
            </a:r>
            <a:endParaRPr lang="en-CA" dirty="0"/>
          </a:p>
          <a:p>
            <a:pPr marL="0" indent="0">
              <a:buNone/>
            </a:pPr>
            <a:r>
              <a:rPr lang="en-CA" dirty="0" smtClean="0"/>
              <a:t>	Note </a:t>
            </a:r>
            <a:r>
              <a:rPr lang="en-CA" dirty="0"/>
              <a:t>that the chemical formula for sucrose (table </a:t>
            </a:r>
            <a:r>
              <a:rPr lang="en-CA" dirty="0" smtClean="0"/>
              <a:t>	sugar</a:t>
            </a:r>
            <a:r>
              <a:rPr lang="en-CA" dirty="0"/>
              <a:t>) is C</a:t>
            </a:r>
            <a:r>
              <a:rPr lang="en-CA" baseline="-25000" dirty="0"/>
              <a:t>12</a:t>
            </a:r>
            <a:r>
              <a:rPr lang="en-CA" dirty="0"/>
              <a:t>H</a:t>
            </a:r>
            <a:r>
              <a:rPr lang="en-CA" baseline="-25000" dirty="0"/>
              <a:t>22</a:t>
            </a:r>
            <a:r>
              <a:rPr lang="en-CA" dirty="0"/>
              <a:t>O</a:t>
            </a:r>
            <a:r>
              <a:rPr lang="en-CA" baseline="-25000" dirty="0"/>
              <a:t>11</a:t>
            </a:r>
            <a:endParaRPr lang="en-CA" dirty="0"/>
          </a:p>
          <a:p>
            <a:endParaRPr lang="en-CA" dirty="0"/>
          </a:p>
          <a:p>
            <a:pPr marL="0" indent="0">
              <a:buNone/>
            </a:pPr>
            <a:endParaRPr lang="en-CA" dirty="0" smtClean="0"/>
          </a:p>
          <a:p>
            <a:endParaRPr lang="en-CA" dirty="0"/>
          </a:p>
        </p:txBody>
      </p:sp>
      <p:sp>
        <p:nvSpPr>
          <p:cNvPr id="4" name="Slide Number Placeholder 3"/>
          <p:cNvSpPr>
            <a:spLocks noGrp="1"/>
          </p:cNvSpPr>
          <p:nvPr>
            <p:ph type="sldNum" sz="quarter" idx="12"/>
          </p:nvPr>
        </p:nvSpPr>
        <p:spPr/>
        <p:txBody>
          <a:bodyPr/>
          <a:lstStyle/>
          <a:p>
            <a:fld id="{B851E087-36EA-4457-8F08-1C5A3EA9D54F}" type="slidenum">
              <a:rPr lang="en-CA" smtClean="0"/>
              <a:t>8</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3637789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Cnt</a:t>
            </a:r>
            <a:r>
              <a:rPr lang="en-CA" dirty="0" smtClean="0"/>
              <a:t>.</a:t>
            </a:r>
            <a:endParaRPr lang="en-CA" dirty="0"/>
          </a:p>
        </p:txBody>
      </p:sp>
      <p:sp>
        <p:nvSpPr>
          <p:cNvPr id="3" name="Content Placeholder 2"/>
          <p:cNvSpPr>
            <a:spLocks noGrp="1"/>
          </p:cNvSpPr>
          <p:nvPr>
            <p:ph idx="1"/>
          </p:nvPr>
        </p:nvSpPr>
        <p:spPr/>
        <p:txBody>
          <a:bodyPr>
            <a:normAutofit fontScale="85000" lnSpcReduction="20000"/>
          </a:bodyPr>
          <a:lstStyle/>
          <a:p>
            <a:r>
              <a:rPr lang="en-CA" dirty="0"/>
              <a:t>vapor pressure values for many common substances and </a:t>
            </a:r>
            <a:r>
              <a:rPr lang="en-CA" dirty="0" smtClean="0"/>
              <a:t>compounds</a:t>
            </a:r>
            <a:r>
              <a:rPr lang="en-CA" dirty="0"/>
              <a:t> </a:t>
            </a:r>
            <a:r>
              <a:rPr lang="en-CA" dirty="0" smtClean="0"/>
              <a:t>is exist.</a:t>
            </a:r>
            <a:endParaRPr lang="en-CA" dirty="0"/>
          </a:p>
          <a:p>
            <a:r>
              <a:rPr lang="en-CA" dirty="0" smtClean="0"/>
              <a:t>these </a:t>
            </a:r>
            <a:r>
              <a:rPr lang="en-CA" dirty="0"/>
              <a:t>pressure values are usually only for when the substance is at 25 C/298 K or at its boiling point. If your solution is at one of these temperatures, you can use the reference value, but if not, you'll need to find the vapor pressure at its current </a:t>
            </a:r>
            <a:r>
              <a:rPr lang="en-CA" dirty="0" err="1"/>
              <a:t>temperature.The</a:t>
            </a:r>
            <a:r>
              <a:rPr lang="en-CA" dirty="0"/>
              <a:t> </a:t>
            </a:r>
            <a:r>
              <a:rPr lang="en-CA" dirty="0" err="1"/>
              <a:t>Clausius-Clapeyron</a:t>
            </a:r>
            <a:r>
              <a:rPr lang="en-CA" dirty="0"/>
              <a:t> can help here — use the reference vapor pressure and 298 K (25 C) for P1 and T1 respectively.</a:t>
            </a:r>
          </a:p>
          <a:p>
            <a:r>
              <a:rPr lang="en-CA" dirty="0"/>
              <a:t>In our example, our mixture is at 25 C, so we can use our easy reference tables. We find that water at 25 C has a vapor pressure of </a:t>
            </a:r>
            <a:r>
              <a:rPr lang="en-CA" b="1" dirty="0"/>
              <a:t>23.8 mm </a:t>
            </a:r>
            <a:r>
              <a:rPr lang="en-CA" b="1" dirty="0" smtClean="0"/>
              <a:t>HG</a:t>
            </a:r>
          </a:p>
          <a:p>
            <a:endParaRPr lang="en-CA" dirty="0"/>
          </a:p>
          <a:p>
            <a:endParaRPr lang="en-CA" dirty="0"/>
          </a:p>
        </p:txBody>
      </p:sp>
      <p:sp>
        <p:nvSpPr>
          <p:cNvPr id="4" name="Slide Number Placeholder 3"/>
          <p:cNvSpPr>
            <a:spLocks noGrp="1"/>
          </p:cNvSpPr>
          <p:nvPr>
            <p:ph type="sldNum" sz="quarter" idx="12"/>
          </p:nvPr>
        </p:nvSpPr>
        <p:spPr/>
        <p:txBody>
          <a:bodyPr/>
          <a:lstStyle/>
          <a:p>
            <a:fld id="{B851E087-36EA-4457-8F08-1C5A3EA9D54F}" type="slidenum">
              <a:rPr lang="en-CA" smtClean="0"/>
              <a:t>9</a:t>
            </a:fld>
            <a:endParaRPr lang="en-CA"/>
          </a:p>
        </p:txBody>
      </p:sp>
      <p:sp>
        <p:nvSpPr>
          <p:cNvPr id="5" name="Footer Placeholder 4"/>
          <p:cNvSpPr>
            <a:spLocks noGrp="1"/>
          </p:cNvSpPr>
          <p:nvPr>
            <p:ph type="ftr" sz="quarter" idx="11"/>
          </p:nvPr>
        </p:nvSpPr>
        <p:spPr/>
        <p:txBody>
          <a:bodyPr/>
          <a:lstStyle/>
          <a:p>
            <a:r>
              <a:rPr lang="en-CA" smtClean="0"/>
              <a:t>Email:aghalambor@yahoo.com</a:t>
            </a:r>
            <a:r>
              <a:rPr lang="fa-IR" smtClean="0"/>
              <a:t>نام خود را در ایمیل قید کنید   </a:t>
            </a:r>
            <a:endParaRPr lang="en-CA"/>
          </a:p>
        </p:txBody>
      </p:sp>
    </p:spTree>
    <p:extLst>
      <p:ext uri="{BB962C8B-B14F-4D97-AF65-F5344CB8AC3E}">
        <p14:creationId xmlns:p14="http://schemas.microsoft.com/office/powerpoint/2010/main" val="3025434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708</Words>
  <Application>Microsoft Office PowerPoint</Application>
  <PresentationFormat>On-screen Show (4:3)</PresentationFormat>
  <Paragraphs>106</Paragraphs>
  <Slides>13</Slides>
  <Notes>1</Notes>
  <HiddenSlides>0</HiddenSlides>
  <MMClips>6</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Partial Pressure  &amp;  Vapour Pressure</vt:lpstr>
      <vt:lpstr>Cnt.</vt:lpstr>
      <vt:lpstr>Calculating Partial, Then Total Pressures</vt:lpstr>
      <vt:lpstr>تکلیف</vt:lpstr>
      <vt:lpstr>Vapor pressure</vt:lpstr>
      <vt:lpstr>vapor pressure</vt:lpstr>
      <vt:lpstr>تکلیف</vt:lpstr>
      <vt:lpstr>Raoult's Law</vt:lpstr>
      <vt:lpstr>Cnt.</vt:lpstr>
      <vt:lpstr>Mole fraction</vt:lpstr>
      <vt:lpstr>Example</vt:lpstr>
      <vt:lpstr>Mixtures</vt:lpstr>
      <vt:lpstr>the temperature and the vapor pressure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Partial Pressure  &amp;  Vapour Pressure</dc:title>
  <dc:creator>mohammad</dc:creator>
  <cp:lastModifiedBy>mohammad</cp:lastModifiedBy>
  <cp:revision>21</cp:revision>
  <dcterms:created xsi:type="dcterms:W3CDTF">2019-02-01T07:29:44Z</dcterms:created>
  <dcterms:modified xsi:type="dcterms:W3CDTF">2020-03-30T23:20:53Z</dcterms:modified>
</cp:coreProperties>
</file>