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1" r:id="rId4"/>
    <p:sldId id="274" r:id="rId5"/>
    <p:sldId id="262" r:id="rId6"/>
    <p:sldId id="270" r:id="rId7"/>
    <p:sldId id="272" r:id="rId8"/>
    <p:sldId id="269" r:id="rId9"/>
    <p:sldId id="276" r:id="rId10"/>
    <p:sldId id="275" r:id="rId11"/>
    <p:sldId id="263" r:id="rId12"/>
    <p:sldId id="264" r:id="rId13"/>
    <p:sldId id="277" r:id="rId14"/>
    <p:sldId id="265" r:id="rId15"/>
    <p:sldId id="259" r:id="rId16"/>
    <p:sldId id="261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7FACD-2BCD-4856-98BE-BF8324D94E8C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437A5-911B-4270-8F5D-3DAB52339D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8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9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06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95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D8C7A-E9B7-4CF8-9859-4B3AEDD6F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7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885950"/>
            <a:ext cx="4021667" cy="417195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334" y="1885950"/>
            <a:ext cx="4021667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B5ABD-7ABB-4F2D-87C0-9C0C871A3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7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21667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4334" y="1885950"/>
            <a:ext cx="4021667" cy="417195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1E5DC-C999-4749-9C4B-1B961B781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537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13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397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58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14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892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81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758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0F9E-D8E5-49C1-8064-F67227E76DEE}" type="datetimeFigureOut">
              <a:rPr lang="en-CA" smtClean="0"/>
              <a:t>28/04/2020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12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8.png"/><Relationship Id="rId4" Type="http://schemas.openxmlformats.org/officeDocument/2006/relationships/image" Target="../media/image2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emf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a-IR" altLang="en-US" sz="5400" dirty="0" smtClean="0">
                <a:cs typeface="B Nazanin" panose="00000400000000000000" pitchFamily="2" charset="-78"/>
              </a:rPr>
              <a:t>اندازه گیری خلأ</a:t>
            </a:r>
            <a:br>
              <a:rPr lang="fa-IR" altLang="en-US" sz="5400" dirty="0" smtClean="0">
                <a:cs typeface="B Nazanin" panose="00000400000000000000" pitchFamily="2" charset="-78"/>
              </a:rPr>
            </a:br>
            <a:r>
              <a:rPr lang="en-US" altLang="en-US" sz="5400" dirty="0" smtClean="0">
                <a:cs typeface="B Nazanin" panose="00000400000000000000" pitchFamily="2" charset="-78"/>
              </a:rPr>
              <a:t>Measuring </a:t>
            </a:r>
            <a:r>
              <a:rPr lang="en-US" altLang="en-US" sz="5400" dirty="0">
                <a:cs typeface="B Nazanin" panose="00000400000000000000" pitchFamily="2" charset="-78"/>
              </a:rPr>
              <a:t>the vacuum</a:t>
            </a:r>
            <a:endParaRPr lang="en-CA" sz="5400" dirty="0">
              <a:cs typeface="B Nazanin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26" y="3429000"/>
            <a:ext cx="3130238" cy="17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68" y="980728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The thermocouple (or T/C) gauge is one of the more common and cost effective gauges for vacuum pressure measurement in the 1 </a:t>
            </a:r>
            <a:r>
              <a:rPr lang="en-CA" dirty="0" err="1"/>
              <a:t>Torr</a:t>
            </a:r>
            <a:r>
              <a:rPr lang="en-CA" dirty="0"/>
              <a:t> to 1 </a:t>
            </a:r>
            <a:r>
              <a:rPr lang="en-CA" dirty="0" err="1"/>
              <a:t>milliTorr</a:t>
            </a:r>
            <a:r>
              <a:rPr lang="en-CA" dirty="0"/>
              <a:t> </a:t>
            </a:r>
            <a:r>
              <a:rPr lang="en-CA" dirty="0" smtClean="0"/>
              <a:t>range. Like </a:t>
            </a:r>
            <a:r>
              <a:rPr lang="en-CA" dirty="0"/>
              <a:t>most vacuum gauges, the T/C gauge does not measure pressure directly as do, for example, manometers of the McLeod or Bourdon type. Instead, these vacuum gauges depend on changes of a physical characteristic of the residual gas within the gauge tube. In the case of the T/C gauge, and all other thermal conduction gauges, that characteristic is the thermal conductivity of the gas</a:t>
            </a:r>
            <a:r>
              <a:rPr lang="en-CA" dirty="0" smtClean="0"/>
              <a:t>.</a:t>
            </a:r>
          </a:p>
          <a:p>
            <a:r>
              <a:rPr lang="en-CA" dirty="0"/>
              <a:t>The T/C is usually found in the </a:t>
            </a:r>
            <a:r>
              <a:rPr lang="en-CA" dirty="0" err="1"/>
              <a:t>forelines</a:t>
            </a:r>
            <a:r>
              <a:rPr lang="en-CA" dirty="0"/>
              <a:t> of high vacuum systems (i.e. between the roughing and diffusion pumps) as well as in single pump systems of the sort used to evacuate sign tubes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676094" y="188639"/>
            <a:ext cx="536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/>
              <a:t>Thermocouple </a:t>
            </a:r>
            <a:r>
              <a:rPr lang="en-CA" sz="2400" b="1" dirty="0"/>
              <a:t>(or T/C) gauge </a:t>
            </a:r>
            <a:r>
              <a:rPr lang="fa-IR" sz="2400" b="1" dirty="0" smtClean="0"/>
              <a:t>ترموکوپل </a:t>
            </a:r>
            <a:endParaRPr lang="en-CA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7" y="3187229"/>
            <a:ext cx="4783518" cy="261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416" y="580469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A thermal conduction gauge may be thought of as a defective vacuum insulated thermos bottle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419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en-US" altLang="en-US" sz="6000" b="1" smtClean="0">
                <a:latin typeface="Comic Sans MS" pitchFamily="66" charset="0"/>
              </a:rPr>
              <a:t>Pirani gauge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20267" y="2057400"/>
            <a:ext cx="3386667" cy="41148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b="1" smtClean="0">
                <a:latin typeface="Comic Sans MS" pitchFamily="66" charset="0"/>
              </a:rPr>
              <a:t>The Pirani is a dedicated  low vacuum gauge device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latin typeface="Comic Sans MS" pitchFamily="66" charset="0"/>
              </a:rPr>
              <a:t>The resistance of the hot wire changes with the rate of  heat loss (conduction) to the gas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latin typeface="Comic Sans MS" pitchFamily="66" charset="0"/>
              </a:rPr>
              <a:t>The Wheatstone bridge then measures the change in resistance of the hot wire</a:t>
            </a:r>
          </a:p>
          <a:p>
            <a:pPr>
              <a:lnSpc>
                <a:spcPct val="90000"/>
              </a:lnSpc>
            </a:pPr>
            <a:r>
              <a:rPr lang="en-US" altLang="en-US" sz="2000" b="1" smtClean="0">
                <a:latin typeface="Comic Sans MS" pitchFamily="66" charset="0"/>
              </a:rPr>
              <a:t>Pirani’s are rugged and generally reliable and rarely need attention</a:t>
            </a:r>
            <a:endParaRPr lang="en-US" altLang="en-US" sz="2800" smtClean="0">
              <a:latin typeface="Comic Sans MS" pitchFamily="66" charset="0"/>
            </a:endParaRPr>
          </a:p>
        </p:txBody>
      </p:sp>
      <p:pic>
        <p:nvPicPr>
          <p:cNvPr id="23556" name="Picture 7" descr="pirani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4021" r="7574" b="-3217"/>
          <a:stretch>
            <a:fillRect/>
          </a:stretch>
        </p:blipFill>
        <p:spPr>
          <a:xfrm>
            <a:off x="169333" y="1752601"/>
            <a:ext cx="5012267" cy="4010025"/>
          </a:xfrm>
        </p:spPr>
      </p:pic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711200" y="5791201"/>
            <a:ext cx="406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accent1"/>
                </a:solidFill>
              </a:rPr>
              <a:t>Schematic Circuit for a Pirani (hot wire) gauge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3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5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5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r>
              <a:rPr lang="en-US" altLang="en-US" sz="6000" b="1" smtClean="0">
                <a:latin typeface="Comic Sans MS" pitchFamily="66" charset="0"/>
              </a:rPr>
              <a:t>Pirani calibration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667" y="1752600"/>
            <a:ext cx="3793067" cy="42672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lnSpcReduction="10000"/>
          </a:bodyPr>
          <a:lstStyle/>
          <a:p>
            <a:r>
              <a:rPr lang="en-US" altLang="en-US" sz="2400" b="1" smtClean="0">
                <a:latin typeface="Comic Sans MS" pitchFamily="66" charset="0"/>
              </a:rPr>
              <a:t>The calibration of a Pirani depends on thermal conductivity and so on the actual gas in the system</a:t>
            </a:r>
          </a:p>
          <a:p>
            <a:r>
              <a:rPr lang="en-US" altLang="en-US" sz="2400" b="1" smtClean="0">
                <a:latin typeface="Comic Sans MS" pitchFamily="66" charset="0"/>
              </a:rPr>
              <a:t>Beware when using a crystal spectrometer as gases leaking from the counter tubes  will degrade the accuracy of the Pirani gauge</a:t>
            </a:r>
          </a:p>
        </p:txBody>
      </p:sp>
      <p:pic>
        <p:nvPicPr>
          <p:cNvPr id="24580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8504" r="24683" b="11380"/>
          <a:stretch>
            <a:fillRect/>
          </a:stretch>
        </p:blipFill>
        <p:spPr>
          <a:xfrm>
            <a:off x="4639733" y="1752600"/>
            <a:ext cx="4172656" cy="41148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73600" y="5943601"/>
            <a:ext cx="406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Correction Curve for Pirani Gauges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107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6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5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فشار سنج های مبتنی بر یونیزاسیون</a:t>
            </a:r>
            <a:endParaRPr lang="en-CA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755987"/>
            <a:ext cx="6310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400" dirty="0" smtClean="0">
                <a:cs typeface="B Nazanin" panose="00000400000000000000" pitchFamily="2" charset="-78"/>
              </a:rPr>
              <a:t>1- کاتد سرد </a:t>
            </a:r>
          </a:p>
          <a:p>
            <a:pPr algn="r"/>
            <a:endParaRPr lang="fa-IR" sz="4400" dirty="0">
              <a:cs typeface="B Nazanin" panose="00000400000000000000" pitchFamily="2" charset="-78"/>
            </a:endParaRPr>
          </a:p>
          <a:p>
            <a:pPr algn="r"/>
            <a:r>
              <a:rPr lang="fa-IR" sz="4400" dirty="0" smtClean="0">
                <a:cs typeface="B Nazanin" panose="00000400000000000000" pitchFamily="2" charset="-78"/>
              </a:rPr>
              <a:t>2- کاتد گرم</a:t>
            </a:r>
            <a:endParaRPr lang="en-CA" sz="4400" dirty="0" smtClean="0">
              <a:cs typeface="B Nazanin" panose="00000400000000000000" pitchFamily="2" charset="-78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24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en-US" b="1" smtClean="0">
                <a:latin typeface="Comic Sans MS" pitchFamily="66" charset="0"/>
              </a:rPr>
              <a:t>Penning (Cold cathode) Gauge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10667" y="1676400"/>
            <a:ext cx="3928533" cy="44196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92500" lnSpcReduction="20000"/>
          </a:bodyPr>
          <a:lstStyle/>
          <a:p>
            <a:r>
              <a:rPr lang="en-US" altLang="en-US" sz="2000" b="1" smtClean="0">
                <a:latin typeface="Comic Sans MS" pitchFamily="66" charset="0"/>
              </a:rPr>
              <a:t>A Penning gauge measures the  ion current flowing from the cathode to the anode</a:t>
            </a:r>
          </a:p>
          <a:p>
            <a:r>
              <a:rPr lang="en-US" altLang="en-US" sz="2000" b="1" smtClean="0">
                <a:latin typeface="Comic Sans MS" pitchFamily="66" charset="0"/>
              </a:rPr>
              <a:t>The magnetic field increases sensitivity by making the ions spiral as they travel to cause secondary ionization</a:t>
            </a:r>
          </a:p>
          <a:p>
            <a:r>
              <a:rPr lang="en-US" altLang="en-US" sz="2000" b="1" smtClean="0">
                <a:solidFill>
                  <a:srgbClr val="FC0128"/>
                </a:solidFill>
                <a:latin typeface="Comic Sans MS" pitchFamily="66" charset="0"/>
              </a:rPr>
              <a:t>Beware - a Penning gauge reads zero current when the pressure is both very low and very high. The gauge must ‘strike’ to be operational</a:t>
            </a:r>
          </a:p>
          <a:p>
            <a:r>
              <a:rPr lang="en-US" altLang="en-US" sz="2000" b="1" smtClean="0">
                <a:latin typeface="Comic Sans MS" pitchFamily="66" charset="0"/>
              </a:rPr>
              <a:t>Check with a Pirani gauge if in doubt</a:t>
            </a:r>
            <a:endParaRPr lang="en-US" altLang="en-US" sz="2800" smtClean="0">
              <a:latin typeface="Comic Sans MS" pitchFamily="66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575733" y="5257801"/>
            <a:ext cx="39962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accent1"/>
                </a:solidFill>
              </a:rPr>
              <a:t>Penning gauges require routine cleaning and testing</a:t>
            </a:r>
            <a:endParaRPr lang="en-US" altLang="en-US" sz="2400" b="0">
              <a:solidFill>
                <a:schemeClr val="accent1"/>
              </a:solidFill>
            </a:endParaRPr>
          </a:p>
        </p:txBody>
      </p:sp>
      <p:pic>
        <p:nvPicPr>
          <p:cNvPr id="25605" name="Picture 8" descr="penni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5" r="4135"/>
          <a:stretch>
            <a:fillRect/>
          </a:stretch>
        </p:blipFill>
        <p:spPr>
          <a:xfrm>
            <a:off x="0" y="1676400"/>
            <a:ext cx="4842933" cy="3403600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5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9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smtClean="0">
                <a:cs typeface="B Nazanin" panose="00000400000000000000" pitchFamily="2" charset="-78"/>
              </a:rPr>
              <a:t>Ion Gauge  </a:t>
            </a:r>
            <a:r>
              <a:rPr lang="fa-IR" altLang="en-US" dirty="0" smtClean="0">
                <a:cs typeface="B Nazanin" panose="00000400000000000000" pitchFamily="2" charset="-78"/>
              </a:rPr>
              <a:t>فشار </a:t>
            </a:r>
            <a:r>
              <a:rPr lang="fa-IR" altLang="en-US" dirty="0">
                <a:cs typeface="B Nazanin" panose="00000400000000000000" pitchFamily="2" charset="-78"/>
              </a:rPr>
              <a:t>سنج </a:t>
            </a:r>
            <a:r>
              <a:rPr lang="fa-IR" altLang="en-US" dirty="0" smtClean="0">
                <a:cs typeface="B Nazanin" panose="00000400000000000000" pitchFamily="2" charset="-78"/>
              </a:rPr>
              <a:t>یونی</a:t>
            </a:r>
            <a:r>
              <a:rPr lang="en-CA" altLang="en-US" dirty="0" smtClean="0">
                <a:cs typeface="B Nazanin" panose="00000400000000000000" pitchFamily="2" charset="-78"/>
              </a:rPr>
              <a:t> </a:t>
            </a:r>
            <a:endParaRPr lang="en-US" altLang="en-US" dirty="0" smtClean="0">
              <a:cs typeface="B Nazanin" panose="00000400000000000000" pitchFamily="2" charset="-78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333737"/>
            <a:ext cx="5013325" cy="3704258"/>
          </a:xfrm>
        </p:spPr>
        <p:txBody>
          <a:bodyPr>
            <a:noAutofit/>
          </a:bodyPr>
          <a:lstStyle/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altLang="en-US" sz="3200" dirty="0" smtClean="0">
                <a:cs typeface="B Nazanin" panose="00000400000000000000" pitchFamily="2" charset="-78"/>
              </a:rPr>
              <a:t>Filament </a:t>
            </a:r>
            <a:r>
              <a:rPr lang="en-US" altLang="en-US" sz="3200" dirty="0" smtClean="0">
                <a:cs typeface="B Nazanin" panose="00000400000000000000" pitchFamily="2" charset="-78"/>
              </a:rPr>
              <a:t>emits electrons which circle the grid, bombard with gas molecules to create ions, which are subsequently accelerated toward the collector</a:t>
            </a:r>
            <a:r>
              <a:rPr lang="en-US" altLang="en-US" sz="3200" dirty="0" smtClean="0">
                <a:cs typeface="B Nazanin" panose="00000400000000000000" pitchFamily="2" charset="-78"/>
              </a:rPr>
              <a:t>.</a:t>
            </a:r>
            <a:endParaRPr lang="en-US" altLang="en-US" sz="3200" dirty="0" smtClean="0">
              <a:cs typeface="B Nazanin" panose="00000400000000000000" pitchFamily="2" charset="-78"/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371600"/>
            <a:ext cx="3267075" cy="4629150"/>
          </a:xfrm>
          <a:noFill/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13325" y="6053138"/>
            <a:ext cx="1462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/>
              <a:t>MDC Vacuum, Inc.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116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832" y="548680"/>
            <a:ext cx="449160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 sz="20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Penning </a:t>
            </a:r>
            <a:r>
              <a:rPr lang="en-US" altLang="it-IT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gauge: more stable, less </a:t>
            </a:r>
            <a:r>
              <a:rPr lang="en-US" altLang="it-IT" sz="20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precise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it-IT" sz="1400" b="1" dirty="0" smtClean="0">
                <a:latin typeface="Candara" panose="020E0502030303020204" pitchFamily="34" charset="0"/>
              </a:rPr>
              <a:t>cold-cathode gauge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latin typeface="Candara" panose="020E0502030303020204" pitchFamily="34" charset="0"/>
              </a:rPr>
              <a:t>2 </a:t>
            </a:r>
            <a:r>
              <a:rPr lang="en-US" altLang="it-IT" sz="1400" dirty="0">
                <a:latin typeface="Candara" panose="020E0502030303020204" pitchFamily="34" charset="0"/>
              </a:rPr>
              <a:t>electrodes: anode, </a:t>
            </a:r>
            <a:r>
              <a:rPr lang="en-US" altLang="it-IT" sz="1400" dirty="0" smtClean="0">
                <a:latin typeface="Candara" panose="020E0502030303020204" pitchFamily="34" charset="0"/>
              </a:rPr>
              <a:t>cathode+ </a:t>
            </a:r>
            <a:r>
              <a:rPr lang="en-US" altLang="it-IT" sz="1400" dirty="0">
                <a:latin typeface="Candara" panose="020E0502030303020204" pitchFamily="34" charset="0"/>
              </a:rPr>
              <a:t>permanent magnetic field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latin typeface="Candara" panose="020E0502030303020204" pitchFamily="34" charset="0"/>
              </a:rPr>
              <a:t>invented </a:t>
            </a:r>
            <a:r>
              <a:rPr lang="en-US" altLang="it-IT" sz="1400" dirty="0">
                <a:latin typeface="Candara" panose="020E0502030303020204" pitchFamily="34" charset="0"/>
              </a:rPr>
              <a:t>1937 by Penning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latin typeface="Candara" panose="020E0502030303020204" pitchFamily="34" charset="0"/>
              </a:rPr>
              <a:t>precursor </a:t>
            </a:r>
            <a:r>
              <a:rPr lang="en-US" altLang="it-IT" sz="1400" dirty="0">
                <a:latin typeface="Candara" panose="020E0502030303020204" pitchFamily="34" charset="0"/>
              </a:rPr>
              <a:t>of sputter-ion pump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latin typeface="Candara" panose="020E0502030303020204" pitchFamily="34" charset="0"/>
              </a:rPr>
              <a:t>nonlinear dependence</a:t>
            </a:r>
            <a:endParaRPr lang="en-US" altLang="it-IT" sz="1400" dirty="0">
              <a:latin typeface="Candara" panose="020E0502030303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613232" y="580619"/>
            <a:ext cx="4802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t-IT" sz="20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Bayard-Alpert </a:t>
            </a:r>
            <a:r>
              <a:rPr lang="en-US" altLang="it-IT" sz="2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gauge: less stable, </a:t>
            </a:r>
            <a:r>
              <a:rPr lang="en-US" altLang="it-IT" sz="2000" b="1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more precise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400" b="1" dirty="0" smtClean="0">
                <a:latin typeface="Candara" panose="020E0502030303020204" pitchFamily="34" charset="0"/>
              </a:rPr>
              <a:t>hot-cathode </a:t>
            </a:r>
            <a:r>
              <a:rPr lang="en-US" altLang="it-IT" sz="1400" b="1" dirty="0">
                <a:latin typeface="Candara" panose="020E0502030303020204" pitchFamily="34" charset="0"/>
              </a:rPr>
              <a:t>gauge</a:t>
            </a:r>
            <a:r>
              <a:rPr lang="en-US" altLang="it-IT" sz="1400" dirty="0">
                <a:latin typeface="Candara" panose="020E0502030303020204" pitchFamily="34" charset="0"/>
              </a:rPr>
              <a:t>, </a:t>
            </a:r>
            <a:endParaRPr lang="en-US" altLang="it-IT" sz="1400" dirty="0" smtClean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latin typeface="Candara" panose="020E0502030303020204" pitchFamily="34" charset="0"/>
              </a:rPr>
              <a:t>3 electrodes: filament, collector,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400" dirty="0" smtClean="0">
                <a:latin typeface="Candara" panose="020E0502030303020204" pitchFamily="34" charset="0"/>
              </a:rPr>
              <a:t>invented 1950, revolution in vacuum technology linear dependence</a:t>
            </a:r>
            <a:endParaRPr lang="en-US" altLang="it-IT" sz="1400" dirty="0">
              <a:latin typeface="Candara" panose="020E0502030303020204" pitchFamily="34" charset="0"/>
            </a:endParaRPr>
          </a:p>
        </p:txBody>
      </p:sp>
      <p:pic>
        <p:nvPicPr>
          <p:cNvPr id="9" name="Picture 8" descr="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11130"/>
            <a:ext cx="2659466" cy="204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64605" y="2578259"/>
            <a:ext cx="43058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latin typeface="Candara" panose="020E0502030303020204" pitchFamily="34" charset="0"/>
              </a:rPr>
              <a:t>Here the pressure is measured through a gas discharge in the gauge head where the gas discharge is obtained by applying a high voltage</a:t>
            </a:r>
            <a:r>
              <a:rPr lang="en-US" sz="1400" b="1" dirty="0">
                <a:solidFill>
                  <a:srgbClr val="FF0000"/>
                </a:solidFill>
                <a:latin typeface="Candara" panose="020E0502030303020204" pitchFamily="34" charset="0"/>
              </a:rPr>
              <a:t>. </a:t>
            </a:r>
          </a:p>
          <a:p>
            <a:pPr algn="just"/>
            <a:r>
              <a:rPr lang="en-US" sz="1400" b="1" dirty="0">
                <a:solidFill>
                  <a:srgbClr val="FF0000"/>
                </a:solidFill>
                <a:latin typeface="Candara" panose="020E0502030303020204" pitchFamily="34" charset="0"/>
              </a:rPr>
              <a:t>The pressure range from 10</a:t>
            </a:r>
            <a:r>
              <a:rPr lang="en-US" sz="1400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-4</a:t>
            </a:r>
            <a:r>
              <a:rPr lang="en-US" sz="1400" b="1" dirty="0">
                <a:solidFill>
                  <a:srgbClr val="FF0000"/>
                </a:solidFill>
                <a:latin typeface="Candara" panose="020E0502030303020204" pitchFamily="34" charset="0"/>
              </a:rPr>
              <a:t> to 1 x 10</a:t>
            </a:r>
            <a:r>
              <a:rPr lang="en-US" sz="1400" b="1" baseline="30000" dirty="0">
                <a:solidFill>
                  <a:srgbClr val="FF0000"/>
                </a:solidFill>
                <a:latin typeface="Candara" panose="020E0502030303020204" pitchFamily="34" charset="0"/>
              </a:rPr>
              <a:t>-9</a:t>
            </a:r>
            <a:r>
              <a:rPr lang="en-US" sz="1400" b="1" dirty="0">
                <a:solidFill>
                  <a:srgbClr val="FF0000"/>
                </a:solidFill>
                <a:latin typeface="Candara" panose="020E0502030303020204" pitchFamily="34" charset="0"/>
              </a:rPr>
              <a:t> mbar.</a:t>
            </a:r>
          </a:p>
          <a:p>
            <a:pPr algn="just"/>
            <a:endParaRPr lang="en-US" sz="1200" dirty="0"/>
          </a:p>
        </p:txBody>
      </p:sp>
      <p:sp>
        <p:nvSpPr>
          <p:cNvPr id="14" name="Rettangolo 13"/>
          <p:cNvSpPr/>
          <p:nvPr/>
        </p:nvSpPr>
        <p:spPr>
          <a:xfrm>
            <a:off x="203789" y="5469612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200" b="1" dirty="0">
                <a:latin typeface="Candara" panose="020E0502030303020204" pitchFamily="34" charset="0"/>
              </a:rPr>
              <a:t>Advantages</a:t>
            </a:r>
            <a:r>
              <a:rPr lang="en-US" sz="1200" dirty="0">
                <a:latin typeface="Candara" panose="020E0502030303020204" pitchFamily="34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200" dirty="0">
                <a:latin typeface="Candara" panose="020E0502030303020204" pitchFamily="34" charset="0"/>
              </a:rPr>
              <a:t>is rugged enough </a:t>
            </a:r>
            <a:endParaRPr lang="en-US" sz="1200" dirty="0" smtClean="0">
              <a:latin typeface="Candara" panose="020E0502030303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ndara" panose="020E0502030303020204" pitchFamily="34" charset="0"/>
              </a:rPr>
              <a:t>is </a:t>
            </a:r>
            <a:r>
              <a:rPr lang="en-US" sz="1200" dirty="0">
                <a:latin typeface="Candara" panose="020E0502030303020204" pitchFamily="34" charset="0"/>
              </a:rPr>
              <a:t>resistant to sudden variations of </a:t>
            </a:r>
            <a:r>
              <a:rPr lang="en-US" sz="1200" dirty="0" smtClean="0">
                <a:latin typeface="Candara" panose="020E0502030303020204" pitchFamily="34" charset="0"/>
              </a:rPr>
              <a:t>pressure.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ndara" panose="020E0502030303020204" pitchFamily="34" charset="0"/>
              </a:rPr>
              <a:t>Low </a:t>
            </a:r>
            <a:r>
              <a:rPr lang="en-US" sz="1200" dirty="0">
                <a:latin typeface="Candara" panose="020E0502030303020204" pitchFamily="34" charset="0"/>
              </a:rPr>
              <a:t>tendency for </a:t>
            </a:r>
            <a:r>
              <a:rPr lang="en-US" sz="1200" dirty="0" smtClean="0">
                <a:latin typeface="Candara" panose="020E0502030303020204" pitchFamily="34" charset="0"/>
              </a:rPr>
              <a:t>contamination (also </a:t>
            </a:r>
            <a:r>
              <a:rPr lang="en-US" sz="1200" dirty="0">
                <a:latin typeface="Candara" panose="020E0502030303020204" pitchFamily="34" charset="0"/>
              </a:rPr>
              <a:t>during argon operation) due to high voltage reduction after ignition of the plasma and due to the titanium cathodes</a:t>
            </a:r>
          </a:p>
          <a:p>
            <a:endParaRPr lang="en-US" sz="1400" dirty="0"/>
          </a:p>
        </p:txBody>
      </p:sp>
      <p:pic>
        <p:nvPicPr>
          <p:cNvPr id="15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2171" r="20842" b="8252"/>
          <a:stretch>
            <a:fillRect/>
          </a:stretch>
        </p:blipFill>
        <p:spPr bwMode="auto">
          <a:xfrm>
            <a:off x="3275856" y="3573016"/>
            <a:ext cx="932756" cy="19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upload.wikimedia.org/wikipedia/commons/1/10/Bayard-Alpert_gau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3136"/>
            <a:ext cx="1576802" cy="21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12471" r="1755" b="10803"/>
          <a:stretch/>
        </p:blipFill>
        <p:spPr bwMode="auto">
          <a:xfrm>
            <a:off x="35684" y="3721675"/>
            <a:ext cx="2983868" cy="126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5045536" y="5011839"/>
            <a:ext cx="2088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Candara" panose="020E0502030303020204" pitchFamily="34" charset="0"/>
              </a:rPr>
              <a:t>Advantages</a:t>
            </a:r>
            <a:r>
              <a:rPr lang="en-US" sz="1200" dirty="0">
                <a:latin typeface="Candara" panose="020E0502030303020204" pitchFamily="34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ndara" panose="020E0502030303020204" pitchFamily="34" charset="0"/>
              </a:rPr>
              <a:t>The sensitivity of the device is more different for each gas;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Candara" panose="020E0502030303020204" pitchFamily="34" charset="0"/>
              </a:rPr>
              <a:t>is necessary to degas the head of measure to avoid outgassing</a:t>
            </a:r>
          </a:p>
        </p:txBody>
      </p:sp>
      <p:sp>
        <p:nvSpPr>
          <p:cNvPr id="2" name="Rettangolo 1"/>
          <p:cNvSpPr/>
          <p:nvPr/>
        </p:nvSpPr>
        <p:spPr>
          <a:xfrm>
            <a:off x="611560" y="35913"/>
            <a:ext cx="8110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latin typeface="Candara" panose="020E0502030303020204" pitchFamily="34" charset="0"/>
              </a:rPr>
              <a:t>Vacuum </a:t>
            </a:r>
            <a:r>
              <a:rPr lang="en-US" sz="3200" b="1" i="1" dirty="0" smtClean="0">
                <a:latin typeface="Candara" panose="020E0502030303020204" pitchFamily="34" charset="0"/>
              </a:rPr>
              <a:t>Gauge </a:t>
            </a:r>
            <a:r>
              <a:rPr lang="en-US" sz="3200" b="1" i="1" dirty="0">
                <a:latin typeface="Candara" panose="020E0502030303020204" pitchFamily="34" charset="0"/>
              </a:rPr>
              <a:t>based on Ionization </a:t>
            </a:r>
            <a:r>
              <a:rPr lang="en-US" sz="3200" b="1" i="1" dirty="0" smtClean="0">
                <a:latin typeface="Candara" panose="020E0502030303020204" pitchFamily="34" charset="0"/>
              </a:rPr>
              <a:t>Probability</a:t>
            </a:r>
            <a:endParaRPr lang="it-IT" sz="3200" b="1" i="1" dirty="0">
              <a:latin typeface="Candara" panose="020E0502030303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452320" y="2708920"/>
            <a:ext cx="1619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b="1" dirty="0" err="1" smtClean="0">
                <a:latin typeface="Candara" panose="020E0502030303020204" pitchFamily="34" charset="0"/>
              </a:rPr>
              <a:t>Molecules</a:t>
            </a:r>
            <a:r>
              <a:rPr lang="it-IT" sz="1200" b="1" dirty="0" smtClean="0">
                <a:latin typeface="Candara" panose="020E0502030303020204" pitchFamily="34" charset="0"/>
              </a:rPr>
              <a:t> are </a:t>
            </a:r>
            <a:r>
              <a:rPr lang="it-IT" sz="1200" b="1" dirty="0" err="1" smtClean="0">
                <a:latin typeface="Candara" panose="020E0502030303020204" pitchFamily="34" charset="0"/>
              </a:rPr>
              <a:t>ionized</a:t>
            </a:r>
            <a:r>
              <a:rPr lang="it-IT" sz="1200" b="1" dirty="0" smtClean="0">
                <a:latin typeface="Candara" panose="020E0502030303020204" pitchFamily="34" charset="0"/>
              </a:rPr>
              <a:t> and </a:t>
            </a:r>
            <a:r>
              <a:rPr lang="it-IT" sz="1200" b="1" dirty="0" err="1" smtClean="0">
                <a:latin typeface="Candara" panose="020E0502030303020204" pitchFamily="34" charset="0"/>
              </a:rPr>
              <a:t>collected</a:t>
            </a:r>
            <a:r>
              <a:rPr lang="it-IT" sz="1200" b="1" dirty="0" smtClean="0">
                <a:latin typeface="Candara" panose="020E0502030303020204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 dirty="0">
                <a:latin typeface="Candara" panose="020E0502030303020204" pitchFamily="34" charset="0"/>
              </a:rPr>
              <a:t>Pressure reading is determined by the </a:t>
            </a:r>
            <a:r>
              <a:rPr lang="en-US" sz="1200" b="1" dirty="0" smtClean="0">
                <a:latin typeface="Candara" panose="020E0502030303020204" pitchFamily="34" charset="0"/>
              </a:rPr>
              <a:t>electronics </a:t>
            </a:r>
            <a:r>
              <a:rPr lang="en-US" sz="1200" b="1" dirty="0">
                <a:latin typeface="Candara" panose="020E0502030303020204" pitchFamily="34" charset="0"/>
              </a:rPr>
              <a:t>from the collector current.</a:t>
            </a:r>
            <a:endParaRPr lang="it-IT" sz="1200" b="1" dirty="0">
              <a:latin typeface="Candara" panose="020E0502030303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434" y="1395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4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sz="8000" dirty="0" smtClean="0"/>
              <a:t>پایان</a:t>
            </a:r>
            <a:endParaRPr lang="en-CA" sz="8000" dirty="0"/>
          </a:p>
        </p:txBody>
      </p:sp>
    </p:spTree>
    <p:extLst>
      <p:ext uri="{BB962C8B-B14F-4D97-AF65-F5344CB8AC3E}">
        <p14:creationId xmlns:p14="http://schemas.microsoft.com/office/powerpoint/2010/main" val="156934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-dumour-CERN-2017-Fundamental Vacuum-1_Page_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2</a:t>
            </a:fld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70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81" y="836712"/>
            <a:ext cx="73818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5413"/>
            <a:ext cx="67341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484" y="325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تعاریف</a:t>
            </a:r>
            <a:endParaRPr lang="en-C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13" y="2747517"/>
            <a:ext cx="4962574" cy="22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923" y="932778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988765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6270" y="5393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236296" y="6206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401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75" y="2818209"/>
            <a:ext cx="71342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7772400" cy="40138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Autofit/>
          </a:bodyPr>
          <a:lstStyle/>
          <a:p>
            <a:pPr algn="r"/>
            <a:r>
              <a:rPr lang="fa-IR" altLang="en-US" sz="2400" b="1" dirty="0" smtClean="0">
                <a:cs typeface="B Nazanin" panose="00000400000000000000" pitchFamily="2" charset="-78"/>
              </a:rPr>
              <a:t>فشار سنج های خلأ</a:t>
            </a:r>
            <a:endParaRPr lang="en-US" altLang="en-US" sz="2400" b="1" dirty="0" smtClean="0">
              <a:cs typeface="B Nazanin" panose="00000400000000000000" pitchFamily="2" charset="-78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8595" y="1261120"/>
            <a:ext cx="8755405" cy="151980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 smtClean="0">
                <a:cs typeface="B Nazanin" panose="00000400000000000000" pitchFamily="2" charset="-78"/>
              </a:rPr>
              <a:t>Vacuum systems must be monitored constantly to ensure satisfactory performance, but manufacturers seem to be reluctant to provide gauges which allow this to be done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 smtClean="0">
                <a:cs typeface="B Nazanin" panose="00000400000000000000" pitchFamily="2" charset="-78"/>
              </a:rPr>
              <a:t>Many different types of gauges are available because each only covers a limited  range of pressures</a:t>
            </a:r>
          </a:p>
          <a:p>
            <a:pPr>
              <a:lnSpc>
                <a:spcPct val="90000"/>
              </a:lnSpc>
            </a:pPr>
            <a:r>
              <a:rPr lang="en-US" altLang="en-US" sz="2000" b="1" dirty="0" smtClean="0">
                <a:solidFill>
                  <a:srgbClr val="FF0000"/>
                </a:solidFill>
                <a:cs typeface="B Nazanin" panose="00000400000000000000" pitchFamily="2" charset="-78"/>
              </a:rPr>
              <a:t>Never trust a gauge unless you can check it independently</a:t>
            </a:r>
            <a:endParaRPr lang="en-US" altLang="en-US" sz="2800" b="1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851920" y="3186737"/>
            <a:ext cx="311573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3333FF"/>
                </a:solidFill>
              </a:rPr>
              <a:t>Range of gauge utility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2160" y="1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94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4602163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7383"/>
            <a:ext cx="384750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0485"/>
            <a:ext cx="4465505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80" y="1875234"/>
            <a:ext cx="43338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8" y="2420888"/>
            <a:ext cx="423565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5445224"/>
            <a:ext cx="375326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2120" y="-27384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Gas Discharge</a:t>
            </a:r>
            <a:endParaRPr lang="en-CA" dirty="0"/>
          </a:p>
        </p:txBody>
      </p:sp>
      <p:sp>
        <p:nvSpPr>
          <p:cNvPr id="5" name="ClipArt Placeholder 2"/>
          <p:cNvSpPr txBox="1">
            <a:spLocks/>
          </p:cNvSpPr>
          <p:nvPr/>
        </p:nvSpPr>
        <p:spPr>
          <a:xfrm>
            <a:off x="467544" y="1916832"/>
            <a:ext cx="4021667" cy="4171950"/>
          </a:xfrm>
          <a:prstGeom prst="rect">
            <a:avLst/>
          </a:prstGeom>
        </p:spPr>
      </p:sp>
      <p:sp>
        <p:nvSpPr>
          <p:cNvPr id="6" name="AutoShape 2" descr="Discharge of electricity through gases at low pressure - Discovery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17032"/>
            <a:ext cx="3209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1612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latin typeface="+mn-lt"/>
                <a:cs typeface="B Nazanin" panose="00000400000000000000" pitchFamily="2" charset="-78"/>
              </a:rPr>
              <a:t>فشارسنج های ترموکوپل و پیرانی</a:t>
            </a:r>
            <a:endParaRPr lang="en-CA" dirty="0">
              <a:latin typeface="+mn-lt"/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6" y="2060848"/>
            <a:ext cx="736555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612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654</Words>
  <Application>Microsoft Office PowerPoint</Application>
  <PresentationFormat>On-screen Show (4:3)</PresentationFormat>
  <Paragraphs>62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اندازه گیری خلأ Measuring the vacuum</vt:lpstr>
      <vt:lpstr>PowerPoint Presentation</vt:lpstr>
      <vt:lpstr>PowerPoint Presentation</vt:lpstr>
      <vt:lpstr>تعاریف</vt:lpstr>
      <vt:lpstr>فشار سنج های خلأ</vt:lpstr>
      <vt:lpstr>PowerPoint Presentation</vt:lpstr>
      <vt:lpstr>PowerPoint Presentation</vt:lpstr>
      <vt:lpstr>Gas Discharge</vt:lpstr>
      <vt:lpstr>فشارسنج های ترموکوپل و پیرانی</vt:lpstr>
      <vt:lpstr>PowerPoint Presentation</vt:lpstr>
      <vt:lpstr>Pirani gauge</vt:lpstr>
      <vt:lpstr>Pirani calibration</vt:lpstr>
      <vt:lpstr>فشار سنج های مبتنی بر یونیزاسیون</vt:lpstr>
      <vt:lpstr>Penning (Cold cathode) Gauge</vt:lpstr>
      <vt:lpstr>Ion Gauge  فشار سنج یونی </vt:lpstr>
      <vt:lpstr>PowerPoint Presentation</vt:lpstr>
      <vt:lpstr>پایان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Pumping</dc:title>
  <dc:creator>mohammad</dc:creator>
  <cp:lastModifiedBy>mohammad</cp:lastModifiedBy>
  <cp:revision>48</cp:revision>
  <dcterms:created xsi:type="dcterms:W3CDTF">2020-03-25T18:12:47Z</dcterms:created>
  <dcterms:modified xsi:type="dcterms:W3CDTF">2020-04-28T12:08:23Z</dcterms:modified>
</cp:coreProperties>
</file>