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9" r:id="rId3"/>
    <p:sldId id="278" r:id="rId4"/>
    <p:sldId id="282" r:id="rId5"/>
    <p:sldId id="276" r:id="rId6"/>
    <p:sldId id="277" r:id="rId7"/>
    <p:sldId id="283" r:id="rId8"/>
    <p:sldId id="280" r:id="rId9"/>
    <p:sldId id="281" r:id="rId10"/>
    <p:sldId id="279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0DFE-6C99-4F39-990B-0AEAFCF2E85D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D9DF-6A55-48BA-8E73-F234234D6E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58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DBE7-B85D-4DF3-B9CE-0A66EEB48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64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66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79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80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32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8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78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0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8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45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B51D-5D6A-4D73-AF42-74D020678850}" type="datetimeFigureOut">
              <a:rPr lang="en-CA" smtClean="0"/>
              <a:t>04/04/2020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F8EC-D615-4803-BA4D-B1498F7D0F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39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Materials In Vacuum Technology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مواد در فناوری خلأ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Materia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778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Materials in Vacuum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Outgassing of materials can be the limiting factor in achieving good vacuum.</a:t>
            </a:r>
          </a:p>
          <a:p>
            <a:pPr lvl="1"/>
            <a:r>
              <a:rPr lang="en-US" smtClean="0"/>
              <a:t>It is usually best to use all stainless steel, aluminum, glass and copper.</a:t>
            </a:r>
          </a:p>
          <a:p>
            <a:pPr lvl="1"/>
            <a:r>
              <a:rPr lang="en-US" smtClean="0"/>
              <a:t>Elastomer gaskets and o-rings should be specifically manufactured for vacuum applications.</a:t>
            </a:r>
          </a:p>
          <a:p>
            <a:r>
              <a:rPr lang="en-US" smtClean="0"/>
              <a:t>NEVER USE:</a:t>
            </a:r>
          </a:p>
          <a:p>
            <a:pPr lvl="1"/>
            <a:r>
              <a:rPr lang="en-US" smtClean="0"/>
              <a:t>Brass, zinc, or other alloys without first looking up the outgassing rate (should be less than 10</a:t>
            </a:r>
            <a:r>
              <a:rPr lang="en-US" baseline="30000" smtClean="0"/>
              <a:t>-4</a:t>
            </a:r>
            <a:r>
              <a:rPr lang="en-US" smtClean="0"/>
              <a:t> W/m</a:t>
            </a:r>
            <a:r>
              <a:rPr lang="en-US" baseline="30000" smtClean="0"/>
              <a:t>2</a:t>
            </a:r>
            <a:r>
              <a:rPr lang="en-US" smtClean="0"/>
              <a:t>).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3725" y="5681663"/>
            <a:ext cx="804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/>
              </a:defRPr>
            </a:lvl9pPr>
          </a:lstStyle>
          <a:p>
            <a:r>
              <a:rPr lang="en-US"/>
              <a:t>*O’Hanlon, Users Guide to Vacuum Technology, Wiley (1980).</a:t>
            </a:r>
          </a:p>
        </p:txBody>
      </p:sp>
      <p:pic>
        <p:nvPicPr>
          <p:cNvPr id="2" name="Vapor press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23528" y="830141"/>
            <a:ext cx="9649072" cy="661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altLang="it-IT" sz="1400" b="1" i="1" dirty="0" smtClean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it-IT" sz="1400" b="1" i="1" dirty="0" smtClean="0">
                <a:latin typeface="Candara" panose="020E0502030303020204" pitchFamily="34" charset="0"/>
              </a:rPr>
              <a:t>STAINLESS STEEL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Most </a:t>
            </a:r>
            <a:r>
              <a:rPr lang="en-US" altLang="it-IT" sz="1400" dirty="0">
                <a:latin typeface="Candara" panose="020E0502030303020204" pitchFamily="34" charset="0"/>
              </a:rPr>
              <a:t>common choice in HV and UHV systems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it-IT" sz="1400" b="1" dirty="0" smtClean="0">
                <a:latin typeface="Candara" panose="020E0502030303020204" pitchFamily="34" charset="0"/>
              </a:rPr>
              <a:t>	304</a:t>
            </a:r>
            <a:r>
              <a:rPr lang="en-US" altLang="it-IT" sz="1400" dirty="0" smtClean="0">
                <a:latin typeface="Candara" panose="020E0502030303020204" pitchFamily="34" charset="0"/>
              </a:rPr>
              <a:t> – common,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it-IT" sz="1400" b="1" dirty="0">
                <a:latin typeface="Candara" panose="020E0502030303020204" pitchFamily="34" charset="0"/>
              </a:rPr>
              <a:t> </a:t>
            </a:r>
            <a:r>
              <a:rPr lang="en-US" altLang="it-IT" sz="1400" b="1" dirty="0" smtClean="0">
                <a:latin typeface="Candara" panose="020E0502030303020204" pitchFamily="34" charset="0"/>
              </a:rPr>
              <a:t>   304L</a:t>
            </a:r>
            <a:r>
              <a:rPr lang="en-US" altLang="it-IT" sz="1400" dirty="0" smtClean="0">
                <a:latin typeface="Candara" panose="020E0502030303020204" pitchFamily="34" charset="0"/>
              </a:rPr>
              <a:t> </a:t>
            </a:r>
            <a:r>
              <a:rPr lang="en-US" altLang="it-IT" sz="1400" dirty="0">
                <a:latin typeface="Candara" panose="020E0502030303020204" pitchFamily="34" charset="0"/>
              </a:rPr>
              <a:t>– Low carbon variant of 304 especially in UHV </a:t>
            </a:r>
            <a:r>
              <a:rPr lang="en-US" altLang="it-IT" sz="1400" dirty="0" smtClean="0">
                <a:latin typeface="Candara" panose="020E0502030303020204" pitchFamily="34" charset="0"/>
              </a:rPr>
              <a:t>systems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it-IT" sz="1400" b="1" dirty="0" smtClean="0">
                <a:latin typeface="Candara" panose="020E0502030303020204" pitchFamily="34" charset="0"/>
              </a:rPr>
              <a:t>	321</a:t>
            </a:r>
            <a:r>
              <a:rPr lang="en-US" altLang="it-IT" sz="1400" dirty="0" smtClean="0">
                <a:latin typeface="Candara" panose="020E0502030303020204" pitchFamily="34" charset="0"/>
              </a:rPr>
              <a:t> </a:t>
            </a:r>
            <a:r>
              <a:rPr lang="en-US" altLang="it-IT" sz="1400" dirty="0">
                <a:latin typeface="Candara" panose="020E0502030303020204" pitchFamily="34" charset="0"/>
              </a:rPr>
              <a:t>– for when low magnetic permeability is required </a:t>
            </a:r>
          </a:p>
          <a:p>
            <a:pPr>
              <a:lnSpc>
                <a:spcPct val="90000"/>
              </a:lnSpc>
            </a:pP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BUT…. Avoid 303 grade – contains </a:t>
            </a:r>
            <a:r>
              <a:rPr lang="en-US" altLang="it-IT" sz="1400" dirty="0" err="1">
                <a:solidFill>
                  <a:srgbClr val="FF0000"/>
                </a:solidFill>
                <a:latin typeface="Candara" panose="020E0502030303020204" pitchFamily="34" charset="0"/>
              </a:rPr>
              <a:t>sulphur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 and tends to 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outgas</a:t>
            </a:r>
          </a:p>
          <a:p>
            <a:pPr>
              <a:lnSpc>
                <a:spcPct val="90000"/>
              </a:lnSpc>
            </a:pPr>
            <a:endParaRPr lang="en-US" altLang="it-IT" sz="14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endParaRPr lang="en-US" altLang="it-IT" sz="14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it-IT" sz="1400" b="1" i="1" dirty="0" smtClean="0">
                <a:latin typeface="Candara" panose="020E0502030303020204" pitchFamily="34" charset="0"/>
              </a:rPr>
              <a:t>COPPER (</a:t>
            </a:r>
            <a:r>
              <a:rPr lang="en-US" altLang="it-IT" sz="1400" b="1" i="1" dirty="0">
                <a:latin typeface="Candara" panose="020E0502030303020204" pitchFamily="34" charset="0"/>
              </a:rPr>
              <a:t>Oxygen-free) C10100 &amp; C10200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‘Oxygen-free’ type is widely </a:t>
            </a:r>
            <a:r>
              <a:rPr lang="en-US" altLang="it-IT" sz="1400" dirty="0" smtClean="0">
                <a:latin typeface="Candara" panose="020E0502030303020204" pitchFamily="34" charset="0"/>
              </a:rPr>
              <a:t>used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Easy </a:t>
            </a:r>
            <a:r>
              <a:rPr lang="en-US" altLang="it-IT" sz="1400" dirty="0">
                <a:latin typeface="Candara" panose="020E0502030303020204" pitchFamily="34" charset="0"/>
              </a:rPr>
              <a:t>to </a:t>
            </a:r>
            <a:r>
              <a:rPr lang="en-US" altLang="it-IT" sz="1400" dirty="0" smtClean="0">
                <a:latin typeface="Candara" panose="020E0502030303020204" pitchFamily="34" charset="0"/>
              </a:rPr>
              <a:t>machine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Impermeable </a:t>
            </a:r>
            <a:r>
              <a:rPr lang="en-US" altLang="it-IT" sz="1400" dirty="0">
                <a:latin typeface="Candara" panose="020E0502030303020204" pitchFamily="34" charset="0"/>
              </a:rPr>
              <a:t>to hydrogen and </a:t>
            </a:r>
            <a:r>
              <a:rPr lang="en-US" altLang="it-IT" sz="1400" dirty="0" smtClean="0">
                <a:latin typeface="Candara" panose="020E0502030303020204" pitchFamily="34" charset="0"/>
              </a:rPr>
              <a:t>helium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Low </a:t>
            </a:r>
            <a:r>
              <a:rPr lang="en-US" altLang="it-IT" sz="1400" dirty="0">
                <a:latin typeface="Candara" panose="020E0502030303020204" pitchFamily="34" charset="0"/>
              </a:rPr>
              <a:t>sensitivity to water </a:t>
            </a:r>
            <a:r>
              <a:rPr lang="en-US" altLang="it-IT" sz="1400" dirty="0" err="1" smtClean="0">
                <a:latin typeface="Candara" panose="020E0502030303020204" pitchFamily="34" charset="0"/>
              </a:rPr>
              <a:t>vapour</a:t>
            </a:r>
            <a:endParaRPr lang="en-US" altLang="it-IT" sz="1400" dirty="0">
              <a:latin typeface="Candara" panose="020E0502030303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it-IT" sz="1400" dirty="0" smtClean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it-IT" sz="1400" b="1" i="1" dirty="0" smtClean="0">
              <a:latin typeface="Candara" panose="020E0502030303020204" pitchFamily="34" charset="0"/>
            </a:endParaRPr>
          </a:p>
          <a:p>
            <a:r>
              <a:rPr lang="en-US" altLang="it-IT" sz="1400" b="1" i="1" dirty="0" smtClean="0">
                <a:latin typeface="Candara" panose="020E0502030303020204" pitchFamily="34" charset="0"/>
              </a:rPr>
              <a:t>TUNGSTEN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/>
              <a:t>Can </a:t>
            </a:r>
            <a:r>
              <a:rPr lang="en-US" altLang="it-IT" sz="1400" dirty="0"/>
              <a:t>be used at high temperatures </a:t>
            </a:r>
            <a:endParaRPr lang="en-US" altLang="it-IT" sz="14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Can </a:t>
            </a:r>
            <a:r>
              <a:rPr lang="en-US" altLang="it-IT" sz="1400" dirty="0">
                <a:latin typeface="Candara" panose="020E0502030303020204" pitchFamily="34" charset="0"/>
              </a:rPr>
              <a:t>be used for filaments</a:t>
            </a:r>
          </a:p>
          <a:p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BUT…Becomes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brittle when 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work-hardened</a:t>
            </a:r>
          </a:p>
          <a:p>
            <a:endParaRPr lang="en-US" altLang="it-IT" sz="1400" b="1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n-US" altLang="it-IT" sz="14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altLang="it-IT" sz="1400" b="1" i="1" dirty="0" smtClean="0">
                <a:latin typeface="Candara" panose="020E0502030303020204" pitchFamily="34" charset="0"/>
              </a:rPr>
              <a:t>ALUMINIUM &amp; AL ALLOYS</a:t>
            </a:r>
            <a:endParaRPr lang="en-US" altLang="it-IT" sz="1400" b="1" i="1" dirty="0">
              <a:latin typeface="Candara" panose="020E0502030303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600" dirty="0"/>
              <a:t>Low </a:t>
            </a:r>
            <a:r>
              <a:rPr lang="en-US" altLang="it-IT" sz="1600" dirty="0" smtClean="0"/>
              <a:t>outgassing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Easy </a:t>
            </a:r>
            <a:r>
              <a:rPr lang="en-US" altLang="it-IT" sz="1600" dirty="0"/>
              <a:t>to </a:t>
            </a:r>
            <a:r>
              <a:rPr lang="en-US" altLang="it-IT" sz="1600" dirty="0" smtClean="0"/>
              <a:t>machine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Low </a:t>
            </a:r>
            <a:r>
              <a:rPr lang="en-US" altLang="it-IT" sz="1600" dirty="0"/>
              <a:t>weight and lower </a:t>
            </a:r>
            <a:r>
              <a:rPr lang="en-US" altLang="it-IT" sz="1600" dirty="0" smtClean="0"/>
              <a:t>cost</a:t>
            </a:r>
          </a:p>
          <a:p>
            <a:pPr>
              <a:lnSpc>
                <a:spcPct val="90000"/>
              </a:lnSpc>
            </a:pP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BUT…Some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alloys contain a high proportion of Zinc 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; 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Must NOT be </a:t>
            </a:r>
            <a:r>
              <a:rPr lang="en-US" altLang="it-IT" sz="1400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anodised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; Poor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strength at high 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temperatures ; </a:t>
            </a:r>
          </a:p>
          <a:p>
            <a:pPr>
              <a:lnSpc>
                <a:spcPct val="90000"/>
              </a:lnSpc>
            </a:pP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Not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easy to weld</a:t>
            </a:r>
          </a:p>
          <a:p>
            <a:pPr lvl="1">
              <a:lnSpc>
                <a:spcPct val="90000"/>
              </a:lnSpc>
            </a:pPr>
            <a:endParaRPr lang="en-US" altLang="it-IT" sz="14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endParaRPr lang="en-US" altLang="it-IT" sz="14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it-IT" sz="1400" dirty="0">
              <a:solidFill>
                <a:srgbClr val="FF0000"/>
              </a:solidFill>
            </a:endParaRPr>
          </a:p>
          <a:p>
            <a:endParaRPr lang="en-US" altLang="it-IT" b="1" dirty="0">
              <a:latin typeface="Candara" panose="020E0502030303020204" pitchFamily="34" charset="0"/>
            </a:endParaRPr>
          </a:p>
        </p:txBody>
      </p:sp>
      <p:pic>
        <p:nvPicPr>
          <p:cNvPr id="8" name="Picture 5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64" y="2492896"/>
            <a:ext cx="1828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h?id=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73" y="4028839"/>
            <a:ext cx="90872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h?id=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112474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55776" y="188640"/>
            <a:ext cx="4387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3200" b="1" i="1" dirty="0">
                <a:latin typeface="Candara" panose="020E0502030303020204" pitchFamily="34" charset="0"/>
              </a:rPr>
              <a:t>Materials to use: Metals</a:t>
            </a:r>
          </a:p>
        </p:txBody>
      </p:sp>
      <p:pic>
        <p:nvPicPr>
          <p:cNvPr id="3" name="Materia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525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131" y="990481"/>
            <a:ext cx="4464496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it-IT" sz="1400" b="1" i="1" dirty="0" smtClean="0">
                <a:latin typeface="Candara" panose="020E0502030303020204" pitchFamily="34" charset="0"/>
              </a:rPr>
              <a:t>PORCELAIN AND ALUMINA</a:t>
            </a:r>
          </a:p>
          <a:p>
            <a:pPr>
              <a:lnSpc>
                <a:spcPct val="90000"/>
              </a:lnSpc>
            </a:pPr>
            <a:endParaRPr lang="en-US" altLang="it-IT" sz="1400" b="1" i="1" dirty="0" smtClean="0">
              <a:latin typeface="Candara" panose="020E0502030303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Excellent </a:t>
            </a:r>
            <a:r>
              <a:rPr lang="en-US" altLang="it-IT" sz="1400" dirty="0">
                <a:latin typeface="Candara" panose="020E0502030303020204" pitchFamily="34" charset="0"/>
              </a:rPr>
              <a:t>electrical </a:t>
            </a:r>
            <a:r>
              <a:rPr lang="en-US" altLang="it-IT" sz="1400" dirty="0" smtClean="0">
                <a:latin typeface="Candara" panose="020E0502030303020204" pitchFamily="34" charset="0"/>
              </a:rPr>
              <a:t>insulation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Non-porous </a:t>
            </a:r>
            <a:r>
              <a:rPr lang="en-US" altLang="it-IT" sz="1400" dirty="0">
                <a:latin typeface="Candara" panose="020E0502030303020204" pitchFamily="34" charset="0"/>
              </a:rPr>
              <a:t>if fully </a:t>
            </a:r>
            <a:r>
              <a:rPr lang="en-US" altLang="it-IT" sz="1400" dirty="0" smtClean="0">
                <a:latin typeface="Candara" panose="020E0502030303020204" pitchFamily="34" charset="0"/>
              </a:rPr>
              <a:t>vitrified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Low </a:t>
            </a:r>
            <a:r>
              <a:rPr lang="en-US" altLang="it-IT" sz="1400" dirty="0">
                <a:latin typeface="Candara" panose="020E0502030303020204" pitchFamily="34" charset="0"/>
              </a:rPr>
              <a:t>coefficient of thermal expansion – usable to </a:t>
            </a:r>
            <a:r>
              <a:rPr lang="en-US" altLang="it-IT" sz="1400" dirty="0" smtClean="0">
                <a:latin typeface="Candara" panose="020E0502030303020204" pitchFamily="34" charset="0"/>
              </a:rPr>
              <a:t>1500</a:t>
            </a:r>
            <a:r>
              <a:rPr lang="en-US" altLang="it-IT" sz="1400" baseline="30000" dirty="0" smtClean="0">
                <a:latin typeface="Candara" panose="020E0502030303020204" pitchFamily="34" charset="0"/>
              </a:rPr>
              <a:t>o</a:t>
            </a:r>
            <a:r>
              <a:rPr lang="en-US" altLang="it-IT" sz="1400" dirty="0" smtClean="0">
                <a:latin typeface="Candara" panose="020E0502030303020204" pitchFamily="34" charset="0"/>
              </a:rPr>
              <a:t>C</a:t>
            </a:r>
            <a:endParaRPr lang="en-US" altLang="it-IT" sz="1400" dirty="0">
              <a:latin typeface="Candara" panose="020E050203030302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it-IT" sz="1400" dirty="0">
              <a:latin typeface="Candara" panose="020E0502030303020204" pitchFamily="34" charset="0"/>
            </a:endParaRPr>
          </a:p>
          <a:p>
            <a:r>
              <a:rPr lang="en-US" altLang="it-IT" sz="1400" b="1" i="1" dirty="0">
                <a:latin typeface="Candara" panose="020E0502030303020204" pitchFamily="34" charset="0"/>
              </a:rPr>
              <a:t>BOROSILICATE GLASS</a:t>
            </a:r>
          </a:p>
          <a:p>
            <a:endParaRPr lang="en-US" altLang="it-IT" sz="1400" b="1" i="1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Used for viewports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Can be machined and joined with metals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Low coefficient of thermal expansion – resistant to thermal shock</a:t>
            </a:r>
          </a:p>
          <a:p>
            <a:endParaRPr lang="it-IT" dirty="0"/>
          </a:p>
        </p:txBody>
      </p:sp>
      <p:pic>
        <p:nvPicPr>
          <p:cNvPr id="5" name="Picture 5" descr="th?id=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80226"/>
            <a:ext cx="2808312" cy="21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490870" y="467261"/>
            <a:ext cx="425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 err="1">
                <a:latin typeface="Candara" panose="020E0502030303020204" pitchFamily="34" charset="0"/>
              </a:rPr>
              <a:t>Materials</a:t>
            </a:r>
            <a:r>
              <a:rPr lang="it-IT" sz="2800" b="1" i="1" dirty="0">
                <a:latin typeface="Candara" panose="020E0502030303020204" pitchFamily="34" charset="0"/>
              </a:rPr>
              <a:t> to </a:t>
            </a:r>
            <a:r>
              <a:rPr lang="it-IT" sz="2800" b="1" i="1" dirty="0" smtClean="0">
                <a:latin typeface="Candara" panose="020E0502030303020204" pitchFamily="34" charset="0"/>
              </a:rPr>
              <a:t>use: </a:t>
            </a:r>
            <a:r>
              <a:rPr lang="it-IT" sz="2800" b="1" i="1" dirty="0" err="1" smtClean="0">
                <a:latin typeface="Candara" panose="020E0502030303020204" pitchFamily="34" charset="0"/>
              </a:rPr>
              <a:t>Polymers</a:t>
            </a:r>
            <a:endParaRPr lang="it-IT" sz="2800" b="1" i="1" dirty="0">
              <a:latin typeface="Candara" panose="020E0502030303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26694" y="1337855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it-IT" sz="1400" b="1" i="1" dirty="0" smtClean="0">
                <a:latin typeface="Candara" panose="020E0502030303020204" pitchFamily="34" charset="0"/>
              </a:rPr>
              <a:t>PTFE-TEFLON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Good electrical insulator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Tolerant</a:t>
            </a:r>
            <a:r>
              <a:rPr lang="en-US" altLang="it-IT" sz="1400" dirty="0" smtClean="0">
                <a:latin typeface="Candara" panose="020E0502030303020204" pitchFamily="34" charset="0"/>
              </a:rPr>
              <a:t> </a:t>
            </a:r>
            <a:r>
              <a:rPr lang="en-US" altLang="it-IT" sz="1400" dirty="0">
                <a:latin typeface="Candara" panose="020E0502030303020204" pitchFamily="34" charset="0"/>
              </a:rPr>
              <a:t>to high </a:t>
            </a:r>
            <a:r>
              <a:rPr lang="en-US" altLang="it-IT" sz="1400" dirty="0" smtClean="0">
                <a:latin typeface="Candara" panose="020E0502030303020204" pitchFamily="34" charset="0"/>
              </a:rPr>
              <a:t>temperatures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Low </a:t>
            </a:r>
            <a:r>
              <a:rPr lang="en-US" altLang="it-IT" sz="1400" dirty="0">
                <a:latin typeface="Candara" panose="020E0502030303020204" pitchFamily="34" charset="0"/>
              </a:rPr>
              <a:t>outgassing</a:t>
            </a:r>
          </a:p>
          <a:p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BUT…</a:t>
            </a:r>
            <a:r>
              <a:rPr lang="en-US" altLang="it-IT" sz="1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Cannot </a:t>
            </a:r>
            <a:r>
              <a:rPr lang="en-US" altLang="it-IT" sz="1400" i="1" dirty="0">
                <a:solidFill>
                  <a:srgbClr val="FF0000"/>
                </a:solidFill>
                <a:latin typeface="Candara" panose="020E0502030303020204" pitchFamily="34" charset="0"/>
              </a:rPr>
              <a:t>be used as a barrier between vacuum and atmosphere as it is permeable to </a:t>
            </a:r>
            <a:r>
              <a:rPr lang="en-US" altLang="it-IT" sz="14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gases</a:t>
            </a:r>
          </a:p>
          <a:p>
            <a:endParaRPr lang="en-US" altLang="it-IT" sz="1400" i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altLang="it-IT" sz="1400" b="1" i="1" dirty="0" smtClean="0"/>
              <a:t>KAPTON</a:t>
            </a:r>
            <a:endParaRPr lang="en-US" altLang="it-IT" sz="1400" b="1" i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Good electrical insulator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Tolerant to high temperatures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Very low outgassing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Available in tape and film form</a:t>
            </a:r>
          </a:p>
          <a:p>
            <a:endParaRPr lang="en-US" altLang="it-IT" sz="1400" dirty="0">
              <a:latin typeface="Candara" panose="020E0502030303020204" pitchFamily="34" charset="0"/>
            </a:endParaRPr>
          </a:p>
          <a:p>
            <a:r>
              <a:rPr lang="en-US" altLang="it-IT" sz="1400" b="1" i="1" dirty="0" smtClean="0">
                <a:latin typeface="Candara" panose="020E0502030303020204" pitchFamily="34" charset="0"/>
              </a:rPr>
              <a:t>PEEK </a:t>
            </a:r>
            <a:r>
              <a:rPr lang="en-US" altLang="it-IT" sz="1400" b="1" i="1" dirty="0">
                <a:latin typeface="Candara" panose="020E0502030303020204" pitchFamily="34" charset="0"/>
              </a:rPr>
              <a:t>– Polyether ether </a:t>
            </a:r>
            <a:r>
              <a:rPr lang="en-US" altLang="it-IT" sz="1400" b="1" i="1" dirty="0" smtClean="0">
                <a:latin typeface="Candara" panose="020E0502030303020204" pitchFamily="34" charset="0"/>
              </a:rPr>
              <a:t>ketone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Excellent </a:t>
            </a:r>
            <a:r>
              <a:rPr lang="en-US" altLang="it-IT" sz="1400" dirty="0">
                <a:latin typeface="Candara" panose="020E0502030303020204" pitchFamily="34" charset="0"/>
              </a:rPr>
              <a:t>mechanical &amp; chemical </a:t>
            </a:r>
            <a:r>
              <a:rPr lang="en-US" altLang="it-IT" sz="1400" dirty="0" smtClean="0">
                <a:latin typeface="Candara" panose="020E0502030303020204" pitchFamily="34" charset="0"/>
              </a:rPr>
              <a:t>resistance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Suitable </a:t>
            </a:r>
            <a:r>
              <a:rPr lang="en-US" altLang="it-IT" sz="1400" dirty="0">
                <a:latin typeface="Candara" panose="020E0502030303020204" pitchFamily="34" charset="0"/>
              </a:rPr>
              <a:t>for UHV </a:t>
            </a:r>
            <a:r>
              <a:rPr lang="en-US" altLang="it-IT" sz="1400" dirty="0" smtClean="0">
                <a:latin typeface="Candara" panose="020E0502030303020204" pitchFamily="34" charset="0"/>
              </a:rPr>
              <a:t>applications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Very </a:t>
            </a:r>
            <a:r>
              <a:rPr lang="en-US" altLang="it-IT" sz="1400" dirty="0">
                <a:latin typeface="Candara" panose="020E0502030303020204" pitchFamily="34" charset="0"/>
              </a:rPr>
              <a:t>low outgassing</a:t>
            </a:r>
          </a:p>
          <a:p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BUT…Has </a:t>
            </a:r>
            <a:r>
              <a:rPr lang="en-US" altLang="it-IT" sz="1400" dirty="0">
                <a:solidFill>
                  <a:srgbClr val="FF0000"/>
                </a:solidFill>
                <a:latin typeface="Candara" panose="020E0502030303020204" pitchFamily="34" charset="0"/>
              </a:rPr>
              <a:t>a melting point of 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343</a:t>
            </a:r>
            <a:r>
              <a:rPr lang="en-US" altLang="it-IT" sz="1400" baseline="300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o</a:t>
            </a:r>
            <a:r>
              <a:rPr lang="en-US" altLang="it-IT" sz="1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C</a:t>
            </a:r>
          </a:p>
          <a:p>
            <a:endParaRPr lang="en-US" altLang="it-IT" sz="1400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altLang="it-IT" sz="1400" b="1" i="1" dirty="0" smtClean="0">
                <a:latin typeface="Candara" panose="020E0502030303020204" pitchFamily="34" charset="0"/>
              </a:rPr>
              <a:t>VITON</a:t>
            </a:r>
            <a:endParaRPr lang="en-US" altLang="it-IT" sz="1400" b="1" i="1" dirty="0">
              <a:latin typeface="Candara" panose="020E0502030303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Candara" panose="020E0502030303020204" pitchFamily="34" charset="0"/>
              </a:rPr>
              <a:t>Used for demountable seals (‘O’ rings etc</a:t>
            </a:r>
            <a:r>
              <a:rPr lang="en-US" altLang="it-IT" sz="1400" dirty="0" smtClean="0">
                <a:latin typeface="Candara" panose="020E0502030303020204" pitchFamily="34" charset="0"/>
              </a:rPr>
              <a:t>.)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Can </a:t>
            </a:r>
            <a:r>
              <a:rPr lang="en-US" altLang="it-IT" sz="1400" dirty="0">
                <a:latin typeface="Candara" panose="020E0502030303020204" pitchFamily="34" charset="0"/>
              </a:rPr>
              <a:t>also be used as a seating face in </a:t>
            </a:r>
            <a:r>
              <a:rPr lang="en-US" altLang="it-IT" sz="1400" dirty="0" smtClean="0">
                <a:latin typeface="Candara" panose="020E0502030303020204" pitchFamily="34" charset="0"/>
              </a:rPr>
              <a:t>valves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Good </a:t>
            </a:r>
            <a:r>
              <a:rPr lang="en-US" altLang="it-IT" sz="1400" dirty="0">
                <a:latin typeface="Candara" panose="020E0502030303020204" pitchFamily="34" charset="0"/>
              </a:rPr>
              <a:t>electrical </a:t>
            </a:r>
            <a:r>
              <a:rPr lang="en-US" altLang="it-IT" sz="1400" dirty="0" smtClean="0">
                <a:latin typeface="Candara" panose="020E0502030303020204" pitchFamily="34" charset="0"/>
              </a:rPr>
              <a:t>insulator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smtClean="0">
                <a:latin typeface="Candara" panose="020E0502030303020204" pitchFamily="34" charset="0"/>
              </a:rPr>
              <a:t>Good </a:t>
            </a:r>
            <a:r>
              <a:rPr lang="en-US" altLang="it-IT" sz="1400" dirty="0">
                <a:latin typeface="Candara" panose="020E0502030303020204" pitchFamily="34" charset="0"/>
              </a:rPr>
              <a:t>chemical </a:t>
            </a:r>
            <a:r>
              <a:rPr lang="en-US" altLang="it-IT" sz="1400" dirty="0" smtClean="0">
                <a:latin typeface="Candara" panose="020E0502030303020204" pitchFamily="34" charset="0"/>
              </a:rPr>
              <a:t>resistance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altLang="it-IT" sz="1400" dirty="0" err="1" smtClean="0">
                <a:latin typeface="Candara" panose="020E0502030303020204" pitchFamily="34" charset="0"/>
              </a:rPr>
              <a:t>Bakeable</a:t>
            </a:r>
            <a:r>
              <a:rPr lang="en-US" altLang="it-IT" sz="1400" dirty="0" smtClean="0">
                <a:latin typeface="Candara" panose="020E0502030303020204" pitchFamily="34" charset="0"/>
              </a:rPr>
              <a:t> </a:t>
            </a:r>
            <a:r>
              <a:rPr lang="en-US" altLang="it-IT" sz="1400" dirty="0">
                <a:latin typeface="Candara" panose="020E0502030303020204" pitchFamily="34" charset="0"/>
              </a:rPr>
              <a:t>to 200</a:t>
            </a:r>
            <a:r>
              <a:rPr lang="en-US" altLang="it-IT" sz="1400" baseline="30000" dirty="0">
                <a:latin typeface="Candara" panose="020E0502030303020204" pitchFamily="34" charset="0"/>
              </a:rPr>
              <a:t>o</a:t>
            </a:r>
            <a:r>
              <a:rPr lang="en-US" altLang="it-IT" sz="1400" dirty="0">
                <a:latin typeface="Candara" panose="020E0502030303020204" pitchFamily="34" charset="0"/>
              </a:rPr>
              <a:t>C</a:t>
            </a:r>
          </a:p>
          <a:p>
            <a:endParaRPr lang="en-US" altLang="it-IT" sz="1600" dirty="0">
              <a:latin typeface="Candara" panose="020E0502030303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altLang="it-IT" dirty="0">
              <a:latin typeface="Candara" panose="020E0502030303020204" pitchFamily="34" charset="0"/>
            </a:endParaRPr>
          </a:p>
          <a:p>
            <a:endParaRPr lang="en-US" altLang="it-IT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endParaRPr lang="en-US" altLang="it-IT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5" descr="th?id=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27" y="3031040"/>
            <a:ext cx="819556" cy="7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eek_polymer_manifo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85" y="4667728"/>
            <a:ext cx="928839" cy="8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th?id=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59" y="1359020"/>
            <a:ext cx="727024" cy="8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h?id=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6" y="6088622"/>
            <a:ext cx="743744" cy="7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2131" y="467261"/>
            <a:ext cx="421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800" b="1" i="1" dirty="0">
                <a:latin typeface="Candara" panose="020E0502030303020204" pitchFamily="34" charset="0"/>
              </a:rPr>
              <a:t>Materials to use: Ceramics</a:t>
            </a:r>
          </a:p>
        </p:txBody>
      </p:sp>
      <p:pic>
        <p:nvPicPr>
          <p:cNvPr id="3" name="Materia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27279" y="119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98506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it-IT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it-IT" sz="1600" b="1" i="1" dirty="0" smtClean="0">
                <a:latin typeface="Candara" panose="020E0502030303020204" pitchFamily="34" charset="0"/>
              </a:rPr>
              <a:t>CADMIUM</a:t>
            </a:r>
          </a:p>
          <a:p>
            <a:pPr marL="0" indent="0">
              <a:buNone/>
            </a:pPr>
            <a:r>
              <a:rPr lang="en-US" altLang="it-IT" sz="1600" dirty="0" smtClean="0">
                <a:latin typeface="Candara" panose="020E0502030303020204" pitchFamily="34" charset="0"/>
              </a:rPr>
              <a:t>Often </a:t>
            </a:r>
            <a:r>
              <a:rPr lang="en-US" altLang="it-IT" sz="1600" dirty="0">
                <a:latin typeface="Candara" panose="020E0502030303020204" pitchFamily="34" charset="0"/>
              </a:rPr>
              <a:t>present in the form of plating (fasteners etc.) or in some brazing alloys</a:t>
            </a:r>
          </a:p>
          <a:p>
            <a:pPr marL="0" indent="0">
              <a:buNone/>
            </a:pPr>
            <a:endParaRPr lang="en-US" altLang="it-IT" sz="1600" b="1" i="1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it-IT" sz="1600" b="1" i="1" dirty="0" smtClean="0">
                <a:latin typeface="Candara" panose="020E0502030303020204" pitchFamily="34" charset="0"/>
              </a:rPr>
              <a:t>ZINC</a:t>
            </a:r>
          </a:p>
          <a:p>
            <a:pPr marL="0" indent="0">
              <a:buNone/>
            </a:pPr>
            <a:r>
              <a:rPr lang="en-US" altLang="it-IT" sz="1600" dirty="0" smtClean="0">
                <a:latin typeface="Candara" panose="020E0502030303020204" pitchFamily="34" charset="0"/>
              </a:rPr>
              <a:t>Is a </a:t>
            </a:r>
            <a:r>
              <a:rPr lang="en-US" altLang="it-IT" sz="1600" dirty="0">
                <a:latin typeface="Candara" panose="020E0502030303020204" pitchFamily="34" charset="0"/>
              </a:rPr>
              <a:t>problem in high vacuum and high temperatures. Present in some alloys like brass (some electrical fittings</a:t>
            </a:r>
            <a:r>
              <a:rPr lang="en-US" altLang="it-IT" sz="1600" dirty="0" smtClean="0"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endParaRPr lang="en-US" altLang="it-IT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it-IT" sz="1600" b="1" i="1" dirty="0" smtClean="0"/>
              <a:t>MAGNESIUM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Low melting point (650</a:t>
            </a:r>
            <a:r>
              <a:rPr lang="en-US" altLang="it-IT" sz="1600" baseline="30000" dirty="0" smtClean="0"/>
              <a:t>o</a:t>
            </a:r>
            <a:r>
              <a:rPr lang="en-US" altLang="it-IT" sz="1600" dirty="0" smtClean="0"/>
              <a:t>C at atmosphere). Contains free hydrogen gas</a:t>
            </a:r>
          </a:p>
          <a:p>
            <a:pPr marL="0" indent="0">
              <a:buNone/>
            </a:pPr>
            <a:endParaRPr lang="en-US" altLang="it-IT" sz="1600" dirty="0"/>
          </a:p>
          <a:p>
            <a:pPr marL="0" indent="0">
              <a:buNone/>
            </a:pPr>
            <a:r>
              <a:rPr lang="en-US" altLang="it-IT" sz="1600" b="1" i="1" dirty="0"/>
              <a:t>PVC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Often found in wire insulation, dust caps etc.</a:t>
            </a:r>
          </a:p>
          <a:p>
            <a:pPr marL="457200" lvl="1" indent="0">
              <a:buNone/>
            </a:pPr>
            <a:endParaRPr lang="en-US" altLang="it-IT" sz="1600" dirty="0" smtClean="0"/>
          </a:p>
          <a:p>
            <a:pPr marL="0" indent="0">
              <a:buNone/>
            </a:pPr>
            <a:r>
              <a:rPr lang="en-US" altLang="it-IT" sz="1600" b="1" i="1" dirty="0" smtClean="0"/>
              <a:t>POLYMERS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Many </a:t>
            </a:r>
            <a:r>
              <a:rPr lang="en-US" altLang="it-IT" sz="1600" dirty="0"/>
              <a:t>have an affinity to </a:t>
            </a:r>
            <a:r>
              <a:rPr lang="en-US" altLang="it-IT" sz="1600" dirty="0" smtClean="0"/>
              <a:t>water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Especially </a:t>
            </a:r>
            <a:r>
              <a:rPr lang="en-US" altLang="it-IT" sz="1600" dirty="0"/>
              <a:t>plastic tapes. </a:t>
            </a:r>
            <a:r>
              <a:rPr lang="en-US" altLang="it-IT" sz="1600" dirty="0" err="1"/>
              <a:t>Mould</a:t>
            </a:r>
            <a:r>
              <a:rPr lang="en-US" altLang="it-IT" sz="1600" dirty="0"/>
              <a:t> release residue can be an issue too. Polymers may generate a static charge attracting </a:t>
            </a:r>
            <a:r>
              <a:rPr lang="en-US" altLang="it-IT" sz="1600" dirty="0" smtClean="0"/>
              <a:t>dust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it-IT" sz="1600" dirty="0" smtClean="0"/>
              <a:t>Nylon </a:t>
            </a:r>
            <a:r>
              <a:rPr lang="en-US" altLang="it-IT" sz="1600" dirty="0"/>
              <a:t>has a high outgassing rate</a:t>
            </a:r>
          </a:p>
          <a:p>
            <a:endParaRPr lang="en-US" altLang="it-IT" dirty="0" smtClean="0"/>
          </a:p>
        </p:txBody>
      </p:sp>
      <p:pic>
        <p:nvPicPr>
          <p:cNvPr id="5" name="Picture 5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32" y="134076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h?id=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32" y="2996952"/>
            <a:ext cx="120973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42031" y="47526"/>
            <a:ext cx="61366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it-IT" sz="3200" b="1" i="1" dirty="0" smtClean="0">
                <a:latin typeface="Candara" panose="020E0502030303020204" pitchFamily="34" charset="0"/>
              </a:rPr>
              <a:t>Materials To Avoid </a:t>
            </a:r>
          </a:p>
          <a:p>
            <a:pPr algn="ctr"/>
            <a:r>
              <a:rPr lang="en-US" altLang="it-IT" sz="3200" b="1" i="1" dirty="0" smtClean="0">
                <a:latin typeface="Candara" panose="020E0502030303020204" pitchFamily="34" charset="0"/>
              </a:rPr>
              <a:t>because of the high vapor pressure</a:t>
            </a:r>
            <a:endParaRPr lang="en-US" altLang="it-IT" sz="32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7273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Permeability and Other Gas 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763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A single viton seal on a flange, gate valve bonnet or pump inlet will limit the ultimate pressure to &gt;10</a:t>
            </a:r>
            <a:r>
              <a:rPr lang="en-US" baseline="30000" smtClean="0"/>
              <a:t>-9</a:t>
            </a:r>
            <a:r>
              <a:rPr lang="en-US" smtClean="0"/>
              <a:t> mbar.</a:t>
            </a:r>
          </a:p>
          <a:p>
            <a:r>
              <a:rPr lang="en-US" smtClean="0"/>
              <a:t>Unbaked systems will rarely reach better than 10</a:t>
            </a:r>
            <a:r>
              <a:rPr lang="en-US" baseline="30000" smtClean="0"/>
              <a:t>-8</a:t>
            </a:r>
            <a:r>
              <a:rPr lang="en-US" smtClean="0"/>
              <a:t> mbar.</a:t>
            </a:r>
          </a:p>
          <a:p>
            <a:r>
              <a:rPr lang="en-US" smtClean="0"/>
              <a:t>Trapped volumes or virtual leaks will increase pump down time.</a:t>
            </a:r>
          </a:p>
          <a:p>
            <a:r>
              <a:rPr lang="en-US" smtClean="0"/>
              <a:t>Microscopic air leaks can limit the ultimate pressure.</a:t>
            </a:r>
          </a:p>
          <a:p>
            <a:r>
              <a:rPr lang="en-US" smtClean="0"/>
              <a:t>The use of a mass spectrometer on a regular basis will help to identify the nature of the gas source.</a:t>
            </a:r>
          </a:p>
        </p:txBody>
      </p:sp>
      <p:pic>
        <p:nvPicPr>
          <p:cNvPr id="2" name="Materials in Vacuum ?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-dumour-CERN-2017-Fundamental Vacuum-1_Page_0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0"/>
            <a:ext cx="914400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B780-C9C5-4A4D-AF68-03FB124CAC2E}" type="slidenum">
              <a:rPr lang="en-CA" smtClean="0"/>
              <a:t>2</a:t>
            </a:fld>
            <a:endParaRPr lang="en-CA"/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Pressure</a:t>
            </a:r>
            <a:br>
              <a:rPr lang="en-US" dirty="0" smtClean="0"/>
            </a:br>
            <a:r>
              <a:rPr lang="en-US" dirty="0" smtClean="0"/>
              <a:t>(Vaporization and Condensation)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9345-A0BD-4515-8D83-06398AC7B13C}" type="slidenum">
              <a:rPr lang="en-US" smtClean="0"/>
              <a:t>3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66925"/>
            <a:ext cx="7334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apor 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9525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9345-A0BD-4515-8D83-06398AC7B13C}" type="slidenum">
              <a:rPr lang="en-US" smtClean="0"/>
              <a:t>4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3" y="230743"/>
            <a:ext cx="8505635" cy="639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apor 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Outgassing in Vacuum</a:t>
            </a:r>
            <a:endParaRPr lang="en-CA" dirty="0"/>
          </a:p>
        </p:txBody>
      </p:sp>
      <p:pic>
        <p:nvPicPr>
          <p:cNvPr id="3" name="Outgas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597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9345-A0BD-4515-8D83-06398AC7B13C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Outgassing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خروج گازهای جذب شده در جداره های داخلی سیستم به داخل سیستم خلأ، که به صورت آرام صورت می گیرد 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اصطلاحا آوتگسینگ گفته می شود و با افزایش دما افزایش مییابد .  </a:t>
            </a:r>
            <a:endParaRPr lang="en-US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sz="3100" dirty="0" smtClean="0">
                <a:cs typeface="B Nazanin" panose="00000400000000000000" pitchFamily="2" charset="-78"/>
              </a:rPr>
              <a:t> نمایش داده میشود و واحد آن فشار-حجم بر زمان است.</a:t>
            </a:r>
            <a:r>
              <a:rPr lang="en-US" sz="3100" dirty="0" smtClean="0">
                <a:cs typeface="B Nazanin" panose="00000400000000000000" pitchFamily="2" charset="-78"/>
              </a:rPr>
              <a:t>K</a:t>
            </a:r>
            <a:r>
              <a:rPr lang="fa-IR" sz="3100" dirty="0" smtClean="0">
                <a:cs typeface="B Nazanin" panose="00000400000000000000" pitchFamily="2" charset="-78"/>
              </a:rPr>
              <a:t> و با  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مهمترین گازی که در ابتدا دفع میشود بخار آب است که عمدتا از راه هوا جذب سطوح داخلی میشود.سایر گازها به مقادیر کمتر نظیر هیدروژن، مونو و دی اکسید کربن و.....عمدتا در زمان فرایند های آماده سازی سطوح اتفاق می افتد.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369345-A0BD-4515-8D83-06398AC7B13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Outgas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2073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تبدیلات (</a:t>
            </a:r>
            <a:r>
              <a:rPr lang="en-US" dirty="0" smtClean="0"/>
              <a:t>PV</a:t>
            </a:r>
            <a:r>
              <a:rPr lang="fa-IR" dirty="0" smtClean="0"/>
              <a:t> 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24088"/>
            <a:ext cx="6896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Materials Outgassing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2693604"/>
                  </p:ext>
                </p:extLst>
              </p:nvPr>
            </p:nvGraphicFramePr>
            <p:xfrm>
              <a:off x="457200" y="685800"/>
              <a:ext cx="8229600" cy="5827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ماده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dirty="0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a-IR" sz="1600" b="1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 dirty="0" smtClean="0"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(Torr-lit)/(sec-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600" b="1" dirty="0" smtClean="0"/>
                        </a:p>
                        <a:p>
                          <a:pPr algn="ctr"/>
                          <a:r>
                            <a:rPr lang="fa-IR" sz="1700" dirty="0" smtClean="0"/>
                            <a:t>پس از 1 ساعت</a:t>
                          </a:r>
                          <a:endParaRPr lang="en-US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/>
                            <a:t>x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dirty="0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fa-IR" sz="1600" b="1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1" i="1" dirty="0" smtClean="0">
                                      <a:latin typeface="Cambria Math"/>
                                    </a:rPr>
                                    <m:t>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/>
                            <a:t>(Torr-lit)/(sec-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fa-IR" sz="1600" dirty="0" smtClean="0"/>
                        </a:p>
                        <a:p>
                          <a:pPr algn="ctr"/>
                          <a:r>
                            <a:rPr lang="fa-IR" sz="1700" dirty="0" smtClean="0"/>
                            <a:t>پس از 4 ساعت</a:t>
                          </a:r>
                          <a:endParaRPr lang="en-US" sz="17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فولاد زنگ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زده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5.5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فولاد زنگ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نزن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1.75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500" baseline="0" dirty="0" smtClean="0">
                              <a:cs typeface="B Nazanin" panose="00000400000000000000" pitchFamily="2" charset="-78"/>
                            </a:rPr>
                            <a:t>فولاد زنگ نزن براق و چربی زدایی شده</a:t>
                          </a:r>
                          <a:endParaRPr lang="en-US" sz="1500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آلومینیم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شسته شده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مس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برنج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نایلون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700" dirty="0" smtClean="0">
                              <a:cs typeface="B Nazanin" panose="00000400000000000000" pitchFamily="2" charset="-78"/>
                            </a:rPr>
                            <a:t>لاستیک سیلیکون</a:t>
                          </a:r>
                          <a:r>
                            <a:rPr lang="fa-IR" sz="1700" baseline="0" dirty="0" smtClean="0">
                              <a:cs typeface="B Nazanin" panose="00000400000000000000" pitchFamily="2" charset="-78"/>
                            </a:rPr>
                            <a:t> گاززدایی شده با نیتروژن</a:t>
                          </a:r>
                          <a:endParaRPr lang="en-US" sz="1700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 اورینگ نیتریل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نیتریل پخته شده در 100 درجه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4 ساعت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وایتون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نیتریل پخته شده در 150درجه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4 ساعت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600" dirty="0" smtClean="0"/>
                            <a:t>0.0</a:t>
                          </a:r>
                          <a:r>
                            <a:rPr lang="fa-IR" dirty="0" smtClean="0"/>
                            <a:t>03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2693604"/>
                  </p:ext>
                </p:extLst>
              </p:nvPr>
            </p:nvGraphicFramePr>
            <p:xfrm>
              <a:off x="457200" y="685800"/>
              <a:ext cx="8229600" cy="5827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5998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ماده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6122" r="-100000" b="-8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6122" b="-89285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فولاد زنگ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زده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5.5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فولاد زنگ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نزن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1.75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500" baseline="0" dirty="0" smtClean="0">
                              <a:cs typeface="B Nazanin" panose="00000400000000000000" pitchFamily="2" charset="-78"/>
                            </a:rPr>
                            <a:t>فولاد زنگ نزن براق و چربی زدایی شده</a:t>
                          </a:r>
                          <a:endParaRPr lang="en-US" sz="1500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0.05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آلومینیم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شسته شده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مس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برنج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2.5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نایلون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120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700" dirty="0" smtClean="0">
                              <a:cs typeface="B Nazanin" panose="00000400000000000000" pitchFamily="2" charset="-78"/>
                            </a:rPr>
                            <a:t>لاستیک سیلیکون</a:t>
                          </a:r>
                          <a:r>
                            <a:rPr lang="fa-IR" sz="1700" baseline="0" dirty="0" smtClean="0">
                              <a:cs typeface="B Nazanin" panose="00000400000000000000" pitchFamily="2" charset="-78"/>
                            </a:rPr>
                            <a:t> گاززدایی شده با نیتروژن</a:t>
                          </a:r>
                          <a:endParaRPr lang="en-US" sz="1700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 اورینگ نیتریل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نیتریل پخته شده در 100 درجه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4 ساعت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وایتون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>
                              <a:cs typeface="B Nazanin" panose="00000400000000000000" pitchFamily="2" charset="-78"/>
                            </a:rPr>
                            <a:t> اورینگ نیتریل پخته شده در 150درجه</a:t>
                          </a:r>
                          <a:r>
                            <a:rPr lang="fa-IR" baseline="0" dirty="0" smtClean="0">
                              <a:cs typeface="B Nazanin" panose="00000400000000000000" pitchFamily="2" charset="-78"/>
                            </a:rPr>
                            <a:t> 4 ساعت</a:t>
                          </a:r>
                          <a:endParaRPr lang="en-US" dirty="0">
                            <a:cs typeface="B Nazanin" panose="000004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a-IR" sz="1600" dirty="0" smtClean="0"/>
                            <a:t>0.0</a:t>
                          </a:r>
                          <a:r>
                            <a:rPr lang="fa-IR" dirty="0" smtClean="0"/>
                            <a:t>03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9345-A0BD-4515-8D83-06398AC7B13C}" type="slidenum">
              <a:rPr lang="en-US" smtClean="0"/>
              <a:t>8</a:t>
            </a:fld>
            <a:endParaRPr lang="en-US"/>
          </a:p>
        </p:txBody>
      </p:sp>
      <p:pic>
        <p:nvPicPr>
          <p:cNvPr id="3" name="Outgas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9345-A0BD-4515-8D83-06398AC7B13C}" type="slidenum">
              <a:rPr lang="en-US" smtClean="0"/>
              <a:t>9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9" y="1700808"/>
            <a:ext cx="814757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utgas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671</Words>
  <Application>Microsoft Office PowerPoint</Application>
  <PresentationFormat>On-screen Show (4:3)</PresentationFormat>
  <Paragraphs>159</Paragraphs>
  <Slides>14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Materials In Vacuum Technology</vt:lpstr>
      <vt:lpstr>PowerPoint Presentation</vt:lpstr>
      <vt:lpstr>Vapor Pressure (Vaporization and Condensation)</vt:lpstr>
      <vt:lpstr>PowerPoint Presentation</vt:lpstr>
      <vt:lpstr>Outgassing in Vacuum</vt:lpstr>
      <vt:lpstr>PowerPoint Presentation</vt:lpstr>
      <vt:lpstr>تبدیلات (PV )</vt:lpstr>
      <vt:lpstr>Materials Outgassing</vt:lpstr>
      <vt:lpstr>PowerPoint Presentation</vt:lpstr>
      <vt:lpstr>Materials in Vacuum</vt:lpstr>
      <vt:lpstr>PowerPoint Presentation</vt:lpstr>
      <vt:lpstr>PowerPoint Presentation</vt:lpstr>
      <vt:lpstr>PowerPoint Presentation</vt:lpstr>
      <vt:lpstr>Permeability and Other Gas Sources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in Vacuum</dc:title>
  <dc:creator>mohammad</dc:creator>
  <cp:lastModifiedBy>mohammad</cp:lastModifiedBy>
  <cp:revision>9</cp:revision>
  <dcterms:created xsi:type="dcterms:W3CDTF">2020-03-25T16:56:04Z</dcterms:created>
  <dcterms:modified xsi:type="dcterms:W3CDTF">2020-04-04T14:09:05Z</dcterms:modified>
</cp:coreProperties>
</file>