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FF015-7361-4271-A46F-3F1EE447E6C4}" type="datetimeFigureOut">
              <a:rPr lang="en-CA" smtClean="0"/>
              <a:t>30/03/2020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D9A39-B912-460C-93E6-7B4A1303743A}" type="slidenum">
              <a:rPr lang="en-CA" smtClean="0"/>
              <a:t>‹#›</a:t>
            </a:fld>
            <a:endParaRPr lang="en-CA"/>
          </a:p>
        </p:txBody>
      </p:sp>
    </p:spTree>
    <p:extLst>
      <p:ext uri="{BB962C8B-B14F-4D97-AF65-F5344CB8AC3E}">
        <p14:creationId xmlns:p14="http://schemas.microsoft.com/office/powerpoint/2010/main" val="4161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BA2BF7-31FF-4688-9F5A-8A4FF0E36E3F}" type="slidenum">
              <a:rPr lang="en-CA" smtClean="0"/>
              <a:t>3</a:t>
            </a:fld>
            <a:endParaRPr lang="en-CA"/>
          </a:p>
        </p:txBody>
      </p:sp>
    </p:spTree>
    <p:extLst>
      <p:ext uri="{BB962C8B-B14F-4D97-AF65-F5344CB8AC3E}">
        <p14:creationId xmlns:p14="http://schemas.microsoft.com/office/powerpoint/2010/main" val="33107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C1D9E3-CB35-41C9-A0A2-F1519A1C090C}" type="datetime1">
              <a:rPr lang="en-CA" smtClean="0"/>
              <a:t>31/03/2020</a:t>
            </a:fld>
            <a:endParaRPr lang="en-CA"/>
          </a:p>
        </p:txBody>
      </p:sp>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242715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80D4BC-2F63-4B7C-924D-4BD0DAF9DF1C}" type="datetime1">
              <a:rPr lang="en-CA" smtClean="0"/>
              <a:t>31/03/2020</a:t>
            </a:fld>
            <a:endParaRPr lang="en-CA"/>
          </a:p>
        </p:txBody>
      </p:sp>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166191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5E408F-D014-4ADF-B86C-E8A498A607AD}" type="datetime1">
              <a:rPr lang="en-CA" smtClean="0"/>
              <a:t>31/03/2020</a:t>
            </a:fld>
            <a:endParaRPr lang="en-CA"/>
          </a:p>
        </p:txBody>
      </p:sp>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3225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A60522D-C563-4C80-B830-71487F2E86AF}" type="datetime1">
              <a:rPr lang="en-CA" smtClean="0"/>
              <a:t>31/03/2020</a:t>
            </a:fld>
            <a:endParaRPr lang="en-CA"/>
          </a:p>
        </p:txBody>
      </p:sp>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301459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5EE31-54D1-4311-8B62-1A5178BB6E14}" type="datetime1">
              <a:rPr lang="en-CA" smtClean="0"/>
              <a:t>31/03/2020</a:t>
            </a:fld>
            <a:endParaRPr lang="en-CA"/>
          </a:p>
        </p:txBody>
      </p:sp>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90392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38DE616-3AA8-4351-AFB4-EA518CEF904E}" type="datetime1">
              <a:rPr lang="en-CA" smtClean="0"/>
              <a:t>31/03/2020</a:t>
            </a:fld>
            <a:endParaRPr lang="en-CA"/>
          </a:p>
        </p:txBody>
      </p:sp>
      <p:sp>
        <p:nvSpPr>
          <p:cNvPr id="6" name="Footer Placeholder 5"/>
          <p:cNvSpPr>
            <a:spLocks noGrp="1"/>
          </p:cNvSpPr>
          <p:nvPr>
            <p:ph type="ftr" sz="quarter" idx="11"/>
          </p:nvPr>
        </p:nvSpPr>
        <p:spPr/>
        <p:txBody>
          <a:bodyPr/>
          <a:lstStyle/>
          <a:p>
            <a:r>
              <a:rPr lang="en-CA" smtClean="0"/>
              <a:t>Email: aghalambor@yahoo.com</a:t>
            </a:r>
            <a:endParaRPr lang="en-CA"/>
          </a:p>
        </p:txBody>
      </p:sp>
      <p:sp>
        <p:nvSpPr>
          <p:cNvPr id="7" name="Slide Number Placeholder 6"/>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374505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58BD6E1-6E36-46F4-B8E7-6DB3E862BA14}" type="datetime1">
              <a:rPr lang="en-CA" smtClean="0"/>
              <a:t>31/03/2020</a:t>
            </a:fld>
            <a:endParaRPr lang="en-CA"/>
          </a:p>
        </p:txBody>
      </p:sp>
      <p:sp>
        <p:nvSpPr>
          <p:cNvPr id="8" name="Footer Placeholder 7"/>
          <p:cNvSpPr>
            <a:spLocks noGrp="1"/>
          </p:cNvSpPr>
          <p:nvPr>
            <p:ph type="ftr" sz="quarter" idx="11"/>
          </p:nvPr>
        </p:nvSpPr>
        <p:spPr/>
        <p:txBody>
          <a:bodyPr/>
          <a:lstStyle/>
          <a:p>
            <a:r>
              <a:rPr lang="en-CA" smtClean="0"/>
              <a:t>Email: aghalambor@yahoo.com</a:t>
            </a:r>
            <a:endParaRPr lang="en-CA"/>
          </a:p>
        </p:txBody>
      </p:sp>
      <p:sp>
        <p:nvSpPr>
          <p:cNvPr id="9" name="Slide Number Placeholder 8"/>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394057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4CBBA26-C3DD-4E45-AC50-1B1593EDE3F7}" type="datetime1">
              <a:rPr lang="en-CA" smtClean="0"/>
              <a:t>31/03/2020</a:t>
            </a:fld>
            <a:endParaRPr lang="en-CA"/>
          </a:p>
        </p:txBody>
      </p:sp>
      <p:sp>
        <p:nvSpPr>
          <p:cNvPr id="4" name="Footer Placeholder 3"/>
          <p:cNvSpPr>
            <a:spLocks noGrp="1"/>
          </p:cNvSpPr>
          <p:nvPr>
            <p:ph type="ftr" sz="quarter" idx="11"/>
          </p:nvPr>
        </p:nvSpPr>
        <p:spPr/>
        <p:txBody>
          <a:bodyPr/>
          <a:lstStyle/>
          <a:p>
            <a:r>
              <a:rPr lang="en-CA" smtClean="0"/>
              <a:t>Email: aghalambor@yahoo.com</a:t>
            </a:r>
            <a:endParaRPr lang="en-CA"/>
          </a:p>
        </p:txBody>
      </p:sp>
      <p:sp>
        <p:nvSpPr>
          <p:cNvPr id="5" name="Slide Number Placeholder 4"/>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200509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F144E-3305-4B60-A300-A88382D4A14E}" type="datetime1">
              <a:rPr lang="en-CA" smtClean="0"/>
              <a:t>31/03/2020</a:t>
            </a:fld>
            <a:endParaRPr lang="en-CA"/>
          </a:p>
        </p:txBody>
      </p:sp>
      <p:sp>
        <p:nvSpPr>
          <p:cNvPr id="3" name="Footer Placeholder 2"/>
          <p:cNvSpPr>
            <a:spLocks noGrp="1"/>
          </p:cNvSpPr>
          <p:nvPr>
            <p:ph type="ftr" sz="quarter" idx="11"/>
          </p:nvPr>
        </p:nvSpPr>
        <p:spPr/>
        <p:txBody>
          <a:bodyPr/>
          <a:lstStyle/>
          <a:p>
            <a:r>
              <a:rPr lang="en-CA" smtClean="0"/>
              <a:t>Email: aghalambor@yahoo.com</a:t>
            </a:r>
            <a:endParaRPr lang="en-CA"/>
          </a:p>
        </p:txBody>
      </p:sp>
      <p:sp>
        <p:nvSpPr>
          <p:cNvPr id="4" name="Slide Number Placeholder 3"/>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259765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F82B9-58B4-46B9-ADBE-37BFD5F3C563}" type="datetime1">
              <a:rPr lang="en-CA" smtClean="0"/>
              <a:t>31/03/2020</a:t>
            </a:fld>
            <a:endParaRPr lang="en-CA"/>
          </a:p>
        </p:txBody>
      </p:sp>
      <p:sp>
        <p:nvSpPr>
          <p:cNvPr id="6" name="Footer Placeholder 5"/>
          <p:cNvSpPr>
            <a:spLocks noGrp="1"/>
          </p:cNvSpPr>
          <p:nvPr>
            <p:ph type="ftr" sz="quarter" idx="11"/>
          </p:nvPr>
        </p:nvSpPr>
        <p:spPr/>
        <p:txBody>
          <a:bodyPr/>
          <a:lstStyle/>
          <a:p>
            <a:r>
              <a:rPr lang="en-CA" smtClean="0"/>
              <a:t>Email: aghalambor@yahoo.com</a:t>
            </a:r>
            <a:endParaRPr lang="en-CA"/>
          </a:p>
        </p:txBody>
      </p:sp>
      <p:sp>
        <p:nvSpPr>
          <p:cNvPr id="7" name="Slide Number Placeholder 6"/>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246100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4AB19-9668-4C8D-A86C-763BAF7E9A91}" type="datetime1">
              <a:rPr lang="en-CA" smtClean="0"/>
              <a:t>31/03/2020</a:t>
            </a:fld>
            <a:endParaRPr lang="en-CA"/>
          </a:p>
        </p:txBody>
      </p:sp>
      <p:sp>
        <p:nvSpPr>
          <p:cNvPr id="6" name="Footer Placeholder 5"/>
          <p:cNvSpPr>
            <a:spLocks noGrp="1"/>
          </p:cNvSpPr>
          <p:nvPr>
            <p:ph type="ftr" sz="quarter" idx="11"/>
          </p:nvPr>
        </p:nvSpPr>
        <p:spPr/>
        <p:txBody>
          <a:bodyPr/>
          <a:lstStyle/>
          <a:p>
            <a:r>
              <a:rPr lang="en-CA" smtClean="0"/>
              <a:t>Email: aghalambor@yahoo.com</a:t>
            </a:r>
            <a:endParaRPr lang="en-CA"/>
          </a:p>
        </p:txBody>
      </p:sp>
      <p:sp>
        <p:nvSpPr>
          <p:cNvPr id="7" name="Slide Number Placeholder 6"/>
          <p:cNvSpPr>
            <a:spLocks noGrp="1"/>
          </p:cNvSpPr>
          <p:nvPr>
            <p:ph type="sldNum" sz="quarter" idx="12"/>
          </p:nvPr>
        </p:nvSpPr>
        <p:spPr/>
        <p:txBody>
          <a:bodyPr/>
          <a:lstStyle/>
          <a:p>
            <a:fld id="{6082462B-E156-47BA-B6E7-2F8F260A0858}" type="slidenum">
              <a:rPr lang="en-CA" smtClean="0"/>
              <a:t>‹#›</a:t>
            </a:fld>
            <a:endParaRPr lang="en-CA"/>
          </a:p>
        </p:txBody>
      </p:sp>
    </p:spTree>
    <p:extLst>
      <p:ext uri="{BB962C8B-B14F-4D97-AF65-F5344CB8AC3E}">
        <p14:creationId xmlns:p14="http://schemas.microsoft.com/office/powerpoint/2010/main" val="22135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234687-961A-4488-8147-2799DDF5470D}" type="datetime1">
              <a:rPr lang="en-CA" smtClean="0"/>
              <a:t>31/03/2020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Email: aghalambor@yahoo.com</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2462B-E156-47BA-B6E7-2F8F260A0858}" type="slidenum">
              <a:rPr lang="en-CA" smtClean="0"/>
              <a:t>‹#›</a:t>
            </a:fld>
            <a:endParaRPr lang="en-CA"/>
          </a:p>
        </p:txBody>
      </p:sp>
    </p:spTree>
    <p:extLst>
      <p:ext uri="{BB962C8B-B14F-4D97-AF65-F5344CB8AC3E}">
        <p14:creationId xmlns:p14="http://schemas.microsoft.com/office/powerpoint/2010/main" val="4022985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Important Numbers</a:t>
            </a:r>
            <a:endParaRPr lang="en-CA" dirty="0"/>
          </a:p>
        </p:txBody>
      </p:sp>
      <p:sp>
        <p:nvSpPr>
          <p:cNvPr id="3" name="Subtitle 2"/>
          <p:cNvSpPr>
            <a:spLocks noGrp="1"/>
          </p:cNvSpPr>
          <p:nvPr>
            <p:ph type="subTitle" idx="1"/>
          </p:nvPr>
        </p:nvSpPr>
        <p:spPr/>
        <p:txBody>
          <a:bodyPr/>
          <a:lstStyle/>
          <a:p>
            <a:r>
              <a:rPr lang="fa-IR" dirty="0" smtClean="0">
                <a:cs typeface="B Nazanin" panose="00000400000000000000" pitchFamily="2" charset="-78"/>
              </a:rPr>
              <a:t>اعداد مهم در فیزیک</a:t>
            </a:r>
            <a:endParaRPr lang="en-CA" dirty="0">
              <a:cs typeface="B Nazanin" panose="00000400000000000000" pitchFamily="2" charset="-78"/>
            </a:endParaRPr>
          </a:p>
        </p:txBody>
      </p:sp>
      <p:pic>
        <p:nvPicPr>
          <p:cNvPr id="4" name="Important's number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6136" y="260648"/>
            <a:ext cx="609600" cy="609600"/>
          </a:xfrm>
          <a:prstGeom prst="rect">
            <a:avLst/>
          </a:prstGeom>
        </p:spPr>
      </p:pic>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1</a:t>
            </a:fld>
            <a:endParaRPr lang="en-CA"/>
          </a:p>
        </p:txBody>
      </p:sp>
    </p:spTree>
    <p:extLst>
      <p:ext uri="{BB962C8B-B14F-4D97-AF65-F5344CB8AC3E}">
        <p14:creationId xmlns:p14="http://schemas.microsoft.com/office/powerpoint/2010/main" val="8598987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1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71B780-C9C5-4A4D-AF68-03FB124CAC2E}" type="slidenum">
              <a:rPr lang="en-CA" smtClean="0"/>
              <a:t>2</a:t>
            </a:fld>
            <a:endParaRPr lang="en-CA"/>
          </a:p>
        </p:txBody>
      </p:sp>
      <p:sp>
        <p:nvSpPr>
          <p:cNvPr id="4" name="Rectangle 3"/>
          <p:cNvSpPr/>
          <p:nvPr/>
        </p:nvSpPr>
        <p:spPr>
          <a:xfrm>
            <a:off x="755576" y="188640"/>
            <a:ext cx="7056784" cy="6617196"/>
          </a:xfrm>
          <a:prstGeom prst="rect">
            <a:avLst/>
          </a:prstGeom>
        </p:spPr>
        <p:txBody>
          <a:bodyPr wrap="square">
            <a:spAutoFit/>
          </a:bodyPr>
          <a:lstStyle/>
          <a:p>
            <a:pPr algn="r" rtl="1"/>
            <a:r>
              <a:rPr lang="fa-IR" sz="2400" dirty="0" smtClean="0">
                <a:cs typeface="B Nazanin" panose="00000400000000000000" pitchFamily="2" charset="-78"/>
              </a:rPr>
              <a:t>عدد آلفا</a:t>
            </a:r>
            <a:endParaRPr lang="en-CA" sz="2400" dirty="0" smtClean="0">
              <a:cs typeface="B Nazanin" panose="00000400000000000000" pitchFamily="2" charset="-78"/>
            </a:endParaRPr>
          </a:p>
          <a:p>
            <a:r>
              <a:rPr lang="en-CA" sz="1600" dirty="0" smtClean="0">
                <a:cs typeface="B Nazanin" panose="00000400000000000000" pitchFamily="2" charset="-78"/>
              </a:rPr>
              <a:t>The importance of the number 137 is that it is related to the so-called 'fine-structure constant' of quantum electrodynamics. This derived quantity is given by combining several fundamental constants of nature: </a:t>
            </a:r>
          </a:p>
          <a:p>
            <a:endParaRPr lang="en-CA" sz="1600" dirty="0" smtClean="0">
              <a:cs typeface="B Nazanin" panose="00000400000000000000" pitchFamily="2" charset="-78"/>
            </a:endParaRPr>
          </a:p>
          <a:p>
            <a:r>
              <a:rPr lang="en-CA" sz="1600" dirty="0" smtClean="0">
                <a:cs typeface="B Nazanin" panose="00000400000000000000" pitchFamily="2" charset="-78"/>
              </a:rPr>
              <a:t> </a:t>
            </a:r>
          </a:p>
          <a:p>
            <a:endParaRPr lang="en-CA" sz="1600" dirty="0" smtClean="0">
              <a:cs typeface="B Nazanin" panose="00000400000000000000" pitchFamily="2" charset="-78"/>
            </a:endParaRPr>
          </a:p>
          <a:p>
            <a:r>
              <a:rPr lang="en-CA" sz="1600" dirty="0" smtClean="0">
                <a:cs typeface="B Nazanin" panose="00000400000000000000" pitchFamily="2" charset="-78"/>
              </a:rPr>
              <a:t>where e is the charge on the electron, c is the speed of light, h-bar is Planck's constant and the epsilon represents the permittivity of free space. Despite the fact that each of these constants have their own dimensions, the fine-structure constant is completely dimensionless! </a:t>
            </a:r>
          </a:p>
          <a:p>
            <a:endParaRPr lang="en-CA" sz="1600" dirty="0" smtClean="0">
              <a:cs typeface="B Nazanin" panose="00000400000000000000" pitchFamily="2" charset="-78"/>
            </a:endParaRPr>
          </a:p>
          <a:p>
            <a:r>
              <a:rPr lang="en-CA" sz="1600" dirty="0" smtClean="0">
                <a:cs typeface="B Nazanin" panose="00000400000000000000" pitchFamily="2" charset="-78"/>
              </a:rPr>
              <a:t>The importance of the constant is that it measures the strength of the electromagnetic interaction. It is precisely because the constant is so small (i.e. 1/137 as opposed to 1/3 or 5 or 100...) that quantum electrodynamics (QED) works so amazingly well as a quantum theory of electromagnetism. It means that when we go to calculate simple processes, such as two electrons scattering off one another through the exchange of photons, we only need to consider the simple case of one photon exchange -- every additional photon you consider is less important by a factor of 1/137. This is why theorists have been so successful at making incredibly accurate predictions using QED. By contrast, the equivalent 'fine-structure' constant for he theory of strong interactions (quantum chromodynamics or QCD) is just about 1 at laboratory energy scales. This makes calculating things in QCD much, much more involved.</a:t>
            </a:r>
            <a:br>
              <a:rPr lang="en-CA" sz="1600" dirty="0" smtClean="0">
                <a:cs typeface="B Nazanin" panose="00000400000000000000" pitchFamily="2" charset="-78"/>
              </a:rPr>
            </a:br>
            <a:r>
              <a:rPr lang="en-CA" sz="1600" dirty="0" smtClean="0">
                <a:cs typeface="B Nazanin" panose="00000400000000000000" pitchFamily="2" charset="-78"/>
              </a:rPr>
              <a:t/>
            </a:r>
            <a:br>
              <a:rPr lang="en-CA" sz="1600" dirty="0" smtClean="0">
                <a:cs typeface="B Nazanin" panose="00000400000000000000" pitchFamily="2" charset="-78"/>
              </a:rPr>
            </a:br>
            <a:r>
              <a:rPr lang="en-CA" sz="1600" dirty="0" smtClean="0">
                <a:cs typeface="B Nazanin" panose="00000400000000000000" pitchFamily="2" charset="-78"/>
              </a:rPr>
              <a:t>Answered by: Brent Nelson, M.A. Physics, Ph.D. Student, UC Berkeley</a:t>
            </a:r>
            <a:endParaRPr lang="en-CA" sz="1600" dirty="0">
              <a:cs typeface="B Nazanin" panose="00000400000000000000" pitchFamily="2" charset="-7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694" y="1438734"/>
            <a:ext cx="2057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Fine Struct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6376" y="538622"/>
            <a:ext cx="609600" cy="609600"/>
          </a:xfrm>
          <a:prstGeom prst="rect">
            <a:avLst/>
          </a:prstGeom>
        </p:spPr>
      </p:pic>
      <p:sp>
        <p:nvSpPr>
          <p:cNvPr id="5" name="Footer Placeholder 4"/>
          <p:cNvSpPr>
            <a:spLocks noGrp="1"/>
          </p:cNvSpPr>
          <p:nvPr>
            <p:ph type="ftr" sz="quarter" idx="11"/>
          </p:nvPr>
        </p:nvSpPr>
        <p:spPr/>
        <p:txBody>
          <a:bodyPr/>
          <a:lstStyle/>
          <a:p>
            <a:r>
              <a:rPr lang="en-CA" smtClean="0"/>
              <a:t>Email: aghalambor@yahoo.com</a:t>
            </a:r>
            <a:endParaRPr lang="en-CA"/>
          </a:p>
        </p:txBody>
      </p:sp>
    </p:spTree>
    <p:extLst>
      <p:ext uri="{BB962C8B-B14F-4D97-AF65-F5344CB8AC3E}">
        <p14:creationId xmlns:p14="http://schemas.microsoft.com/office/powerpoint/2010/main" val="3966885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2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71B780-C9C5-4A4D-AF68-03FB124CAC2E}" type="slidenum">
              <a:rPr lang="en-CA" smtClean="0"/>
              <a:t>3</a:t>
            </a:fld>
            <a:endParaRPr lang="en-CA" dirty="0"/>
          </a:p>
        </p:txBody>
      </p:sp>
      <p:sp>
        <p:nvSpPr>
          <p:cNvPr id="5" name="Rectangle 4"/>
          <p:cNvSpPr/>
          <p:nvPr/>
        </p:nvSpPr>
        <p:spPr>
          <a:xfrm>
            <a:off x="253364" y="980728"/>
            <a:ext cx="8280920" cy="4678204"/>
          </a:xfrm>
          <a:prstGeom prst="rect">
            <a:avLst/>
          </a:prstGeom>
        </p:spPr>
        <p:txBody>
          <a:bodyPr wrap="square">
            <a:spAutoFit/>
          </a:bodyPr>
          <a:lstStyle/>
          <a:p>
            <a:r>
              <a:rPr lang="en-CA" dirty="0"/>
              <a:t>Mach </a:t>
            </a:r>
            <a:r>
              <a:rPr lang="en-CA" dirty="0" smtClean="0"/>
              <a:t>number</a:t>
            </a:r>
            <a:r>
              <a:rPr lang="fa-IR" sz="2800" dirty="0" smtClean="0">
                <a:cs typeface="B Nazanin" panose="00000400000000000000" pitchFamily="2" charset="-78"/>
              </a:rPr>
              <a:t>    عدد ماخ</a:t>
            </a:r>
            <a:r>
              <a:rPr lang="fa-IR" dirty="0" smtClean="0"/>
              <a:t>                                                                                                </a:t>
            </a:r>
            <a:endParaRPr lang="en-CA" dirty="0"/>
          </a:p>
          <a:p>
            <a:r>
              <a:rPr lang="en-CA" dirty="0" smtClean="0"/>
              <a:t>In </a:t>
            </a:r>
            <a:r>
              <a:rPr lang="en-CA" dirty="0"/>
              <a:t>fluid dynamics, the Mach number (M or Ma</a:t>
            </a:r>
            <a:r>
              <a:rPr lang="en-CA" dirty="0" smtClean="0"/>
              <a:t>) is </a:t>
            </a:r>
            <a:r>
              <a:rPr lang="en-CA" dirty="0"/>
              <a:t>a dimensionless quantity </a:t>
            </a:r>
            <a:endParaRPr lang="en-CA" dirty="0" smtClean="0"/>
          </a:p>
          <a:p>
            <a:endParaRPr lang="en-CA" dirty="0"/>
          </a:p>
          <a:p>
            <a:endParaRPr lang="en-CA" dirty="0" smtClean="0"/>
          </a:p>
          <a:p>
            <a:r>
              <a:rPr lang="en-CA" dirty="0" smtClean="0"/>
              <a:t>representing </a:t>
            </a:r>
            <a:r>
              <a:rPr lang="en-CA" dirty="0"/>
              <a:t>the ratio of flow velocity past a boundary to the local speed of </a:t>
            </a:r>
            <a:r>
              <a:rPr lang="en-CA" dirty="0" smtClean="0"/>
              <a:t>sound. M </a:t>
            </a:r>
            <a:r>
              <a:rPr lang="en-CA" dirty="0"/>
              <a:t>is the Mach </a:t>
            </a:r>
            <a:r>
              <a:rPr lang="en-CA" dirty="0" smtClean="0"/>
              <a:t>number, u </a:t>
            </a:r>
            <a:r>
              <a:rPr lang="en-CA" dirty="0"/>
              <a:t>is the local flow velocity with respect to the boundaries (either internal, such as an object immersed in the flow, or external, like a channel), </a:t>
            </a:r>
            <a:r>
              <a:rPr lang="en-CA" dirty="0" smtClean="0"/>
              <a:t>and c </a:t>
            </a:r>
            <a:r>
              <a:rPr lang="en-CA" dirty="0"/>
              <a:t>is the speed of sound in the </a:t>
            </a:r>
            <a:r>
              <a:rPr lang="en-CA" dirty="0" smtClean="0"/>
              <a:t>medium. By </a:t>
            </a:r>
            <a:r>
              <a:rPr lang="en-CA" dirty="0"/>
              <a:t>definition, at Mach 1, the local flow velocity u is equal to the speed of sound. At Mach 0.65, u is 65% of the speed of sound (subsonic), and, at Mach 1.35, u is 35% faster than the speed of sound (supersonic).</a:t>
            </a:r>
          </a:p>
          <a:p>
            <a:r>
              <a:rPr lang="en-CA" dirty="0" smtClean="0"/>
              <a:t>The </a:t>
            </a:r>
            <a:r>
              <a:rPr lang="en-CA" dirty="0"/>
              <a:t>local speed of sound, and thereby the Mach number, depends on the condition of the surrounding medium, in particular the temperature. The Mach number is primarily used to determine the approximation with which a flow can be treated as an incompressible flow. </a:t>
            </a:r>
            <a:r>
              <a:rPr lang="en-CA" dirty="0" smtClean="0"/>
              <a:t>As </a:t>
            </a:r>
            <a:r>
              <a:rPr lang="en-CA" dirty="0"/>
              <a:t>the Mach number is defined as the ratio of two speeds, it is a dimensionless </a:t>
            </a:r>
            <a:r>
              <a:rPr lang="en-CA" dirty="0" smtClean="0"/>
              <a:t>number.</a:t>
            </a:r>
            <a:endParaRPr lang="en-CA" dirty="0"/>
          </a:p>
        </p:txBody>
      </p:sp>
      <mc:AlternateContent xmlns:mc="http://schemas.openxmlformats.org/markup-compatibility/2006">
        <mc:Choice xmlns:a14="http://schemas.microsoft.com/office/drawing/2010/main" Requires="a14">
          <p:sp>
            <p:nvSpPr>
              <p:cNvPr id="3" name="TextBox 2"/>
              <p:cNvSpPr txBox="1"/>
              <p:nvPr/>
            </p:nvSpPr>
            <p:spPr>
              <a:xfrm>
                <a:off x="3779912" y="1196752"/>
                <a:ext cx="880626" cy="56675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a:rPr>
                        <m:t>𝑀</m:t>
                      </m:r>
                      <m:r>
                        <a:rPr lang="en-CA" i="1" smtClean="0">
                          <a:latin typeface="Cambria Math"/>
                        </a:rPr>
                        <m:t>=</m:t>
                      </m:r>
                      <m:f>
                        <m:fPr>
                          <m:ctrlPr>
                            <a:rPr lang="en-CA" i="1" smtClean="0">
                              <a:latin typeface="Cambria Math"/>
                            </a:rPr>
                          </m:ctrlPr>
                        </m:fPr>
                        <m:num>
                          <m:r>
                            <a:rPr lang="en-CA" b="0" i="1" smtClean="0">
                              <a:latin typeface="Cambria Math"/>
                            </a:rPr>
                            <m:t>𝑢</m:t>
                          </m:r>
                        </m:num>
                        <m:den>
                          <m:r>
                            <a:rPr lang="en-CA" b="0" i="1" smtClean="0">
                              <a:latin typeface="Cambria Math"/>
                            </a:rPr>
                            <m:t>𝑐</m:t>
                          </m:r>
                        </m:den>
                      </m:f>
                    </m:oMath>
                  </m:oMathPara>
                </a14:m>
                <a:endParaRPr lang="en-CA" dirty="0"/>
              </a:p>
            </p:txBody>
          </p:sp>
        </mc:Choice>
        <mc:Fallback>
          <p:sp>
            <p:nvSpPr>
              <p:cNvPr id="3" name="TextBox 2"/>
              <p:cNvSpPr txBox="1">
                <a:spLocks noRot="1" noChangeAspect="1" noMove="1" noResize="1" noEditPoints="1" noAdjustHandles="1" noChangeArrowheads="1" noChangeShapeType="1" noTextEdit="1"/>
              </p:cNvSpPr>
              <p:nvPr/>
            </p:nvSpPr>
            <p:spPr>
              <a:xfrm>
                <a:off x="3779912" y="1196752"/>
                <a:ext cx="880626" cy="566758"/>
              </a:xfrm>
              <a:prstGeom prst="rect">
                <a:avLst/>
              </a:prstGeom>
              <a:blipFill rotWithShape="1">
                <a:blip r:embed="rId5"/>
                <a:stretch>
                  <a:fillRect/>
                </a:stretch>
              </a:blipFill>
            </p:spPr>
            <p:txBody>
              <a:bodyPr/>
              <a:lstStyle/>
              <a:p>
                <a:r>
                  <a:rPr lang="en-CA">
                    <a:noFill/>
                  </a:rPr>
                  <a:t> </a:t>
                </a:r>
              </a:p>
            </p:txBody>
          </p:sp>
        </mc:Fallback>
      </mc:AlternateContent>
      <p:pic>
        <p:nvPicPr>
          <p:cNvPr id="4" name="Mach numb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76842" y="-5889"/>
            <a:ext cx="609600" cy="609600"/>
          </a:xfrm>
          <a:prstGeom prst="rect">
            <a:avLst/>
          </a:prstGeom>
        </p:spPr>
      </p:pic>
      <p:sp>
        <p:nvSpPr>
          <p:cNvPr id="7" name="Footer Placeholder 6"/>
          <p:cNvSpPr>
            <a:spLocks noGrp="1"/>
          </p:cNvSpPr>
          <p:nvPr>
            <p:ph type="ftr" sz="quarter" idx="11"/>
          </p:nvPr>
        </p:nvSpPr>
        <p:spPr/>
        <p:txBody>
          <a:bodyPr/>
          <a:lstStyle/>
          <a:p>
            <a:r>
              <a:rPr lang="en-CA" smtClean="0"/>
              <a:t>Email: aghalambor@yahoo.com</a:t>
            </a:r>
            <a:endParaRPr lang="en-CA"/>
          </a:p>
        </p:txBody>
      </p:sp>
    </p:spTree>
    <p:extLst>
      <p:ext uri="{BB962C8B-B14F-4D97-AF65-F5344CB8AC3E}">
        <p14:creationId xmlns:p14="http://schemas.microsoft.com/office/powerpoint/2010/main" val="2414392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1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71B780-C9C5-4A4D-AF68-03FB124CAC2E}" type="slidenum">
              <a:rPr lang="en-CA" smtClean="0"/>
              <a:t>4</a:t>
            </a:fld>
            <a:endParaRPr lang="en-CA"/>
          </a:p>
        </p:txBody>
      </p:sp>
      <p:sp>
        <p:nvSpPr>
          <p:cNvPr id="5" name="Rectangle 4"/>
          <p:cNvSpPr>
            <a:spLocks noChangeArrowheads="1"/>
          </p:cNvSpPr>
          <p:nvPr/>
        </p:nvSpPr>
        <p:spPr bwMode="auto">
          <a:xfrm>
            <a:off x="399545" y="404664"/>
            <a:ext cx="7776864" cy="5741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p>
            <a:pPr algn="r" rtl="1"/>
            <a:r>
              <a:rPr lang="fa-IR" dirty="0" smtClean="0">
                <a:cs typeface="B Nazanin" panose="00000400000000000000" pitchFamily="2" charset="-78"/>
              </a:rPr>
              <a:t>عدد رینولد</a:t>
            </a:r>
            <a:endParaRPr lang="en-CA" dirty="0" smtClean="0">
              <a:cs typeface="B Nazanin" panose="00000400000000000000" pitchFamily="2" charset="-78"/>
            </a:endParaRPr>
          </a:p>
          <a:p>
            <a:endParaRPr lang="en-CA" dirty="0">
              <a:cs typeface="B Nazanin" panose="00000400000000000000" pitchFamily="2" charset="-78"/>
            </a:endParaRPr>
          </a:p>
          <a:p>
            <a:r>
              <a:rPr lang="en-CA" dirty="0" smtClean="0">
                <a:cs typeface="B Nazanin" panose="00000400000000000000" pitchFamily="2" charset="-78"/>
              </a:rPr>
              <a:t>Reynolds </a:t>
            </a:r>
            <a:r>
              <a:rPr lang="en-CA" dirty="0">
                <a:cs typeface="B Nazanin" panose="00000400000000000000" pitchFamily="2" charset="-78"/>
              </a:rPr>
              <a:t>number is a dimensionless value which is applied in fluid mechanics to represent whether the fluid flow in a duct or pat a body is steady or turbulent. This value is obtained by comparing the inertial force with the viscous force.</a:t>
            </a:r>
          </a:p>
          <a:p>
            <a:r>
              <a:rPr lang="en-CA" dirty="0">
                <a:cs typeface="B Nazanin" panose="00000400000000000000" pitchFamily="2" charset="-78"/>
              </a:rPr>
              <a:t>The Reynolds number id denoted by Re.</a:t>
            </a:r>
          </a:p>
          <a:p>
            <a:r>
              <a:rPr lang="en-CA" dirty="0">
                <a:cs typeface="B Nazanin" panose="00000400000000000000" pitchFamily="2" charset="-78"/>
              </a:rPr>
              <a:t>Reynolds number is given by,</a:t>
            </a:r>
          </a:p>
          <a:p>
            <a:r>
              <a:rPr lang="en-CA" b="1" dirty="0">
                <a:cs typeface="B Nazanin" panose="00000400000000000000" pitchFamily="2" charset="-78"/>
              </a:rPr>
              <a:t>Reynolds Number = Inertial Force / Viscous Force</a:t>
            </a:r>
            <a:endParaRPr lang="en-CA" dirty="0">
              <a:cs typeface="B Nazanin" panose="00000400000000000000" pitchFamily="2" charset="-78"/>
            </a:endParaRPr>
          </a:p>
          <a:p>
            <a:r>
              <a:rPr lang="en-CA" dirty="0">
                <a:cs typeface="B Nazanin" panose="00000400000000000000" pitchFamily="2" charset="-78"/>
              </a:rPr>
              <a:t>The Reynolds number formula is expressed by,</a:t>
            </a:r>
          </a:p>
          <a:p>
            <a:r>
              <a:rPr lang="en-CA" dirty="0">
                <a:cs typeface="B Nazanin" panose="00000400000000000000" pitchFamily="2" charset="-78"/>
              </a:rPr>
              <a:t>Where,</a:t>
            </a:r>
          </a:p>
          <a:p>
            <a:r>
              <a:rPr lang="en-CA" dirty="0">
                <a:cs typeface="B Nazanin" panose="00000400000000000000" pitchFamily="2" charset="-78"/>
              </a:rPr>
              <a:t>ρ = density of the fluid,</a:t>
            </a:r>
          </a:p>
          <a:p>
            <a:r>
              <a:rPr lang="en-CA" dirty="0">
                <a:cs typeface="B Nazanin" panose="00000400000000000000" pitchFamily="2" charset="-78"/>
              </a:rPr>
              <a:t>V = velocity of the fluid,</a:t>
            </a:r>
          </a:p>
          <a:p>
            <a:r>
              <a:rPr lang="en-CA" dirty="0">
                <a:cs typeface="B Nazanin" panose="00000400000000000000" pitchFamily="2" charset="-78"/>
              </a:rPr>
              <a:t>μ = viscosity of fluid,</a:t>
            </a:r>
          </a:p>
          <a:p>
            <a:r>
              <a:rPr lang="en-CA" dirty="0">
                <a:cs typeface="B Nazanin" panose="00000400000000000000" pitchFamily="2" charset="-78"/>
              </a:rPr>
              <a:t>L = length or diameter of the fluid.</a:t>
            </a:r>
          </a:p>
          <a:p>
            <a:r>
              <a:rPr lang="en-CA" dirty="0">
                <a:cs typeface="B Nazanin" panose="00000400000000000000" pitchFamily="2" charset="-78"/>
              </a:rPr>
              <a:t>Reynolds number formula can be used in the problems to calculate the Velocity </a:t>
            </a:r>
            <a:r>
              <a:rPr lang="en-CA" b="1" dirty="0">
                <a:cs typeface="B Nazanin" panose="00000400000000000000" pitchFamily="2" charset="-78"/>
              </a:rPr>
              <a:t>(V)</a:t>
            </a:r>
            <a:r>
              <a:rPr lang="en-CA" dirty="0">
                <a:cs typeface="B Nazanin" panose="00000400000000000000" pitchFamily="2" charset="-78"/>
              </a:rPr>
              <a:t>, density </a:t>
            </a:r>
            <a:r>
              <a:rPr lang="en-CA" b="1" dirty="0">
                <a:cs typeface="B Nazanin" panose="00000400000000000000" pitchFamily="2" charset="-78"/>
              </a:rPr>
              <a:t>(</a:t>
            </a:r>
            <a:r>
              <a:rPr lang="en-CA" dirty="0">
                <a:cs typeface="B Nazanin" panose="00000400000000000000" pitchFamily="2" charset="-78"/>
              </a:rPr>
              <a:t>ρ</a:t>
            </a:r>
            <a:r>
              <a:rPr lang="en-CA" b="1" dirty="0">
                <a:cs typeface="B Nazanin" panose="00000400000000000000" pitchFamily="2" charset="-78"/>
              </a:rPr>
              <a:t>)</a:t>
            </a:r>
            <a:r>
              <a:rPr lang="en-CA" dirty="0">
                <a:cs typeface="B Nazanin" panose="00000400000000000000" pitchFamily="2" charset="-78"/>
              </a:rPr>
              <a:t>, Viscosity</a:t>
            </a:r>
            <a:r>
              <a:rPr lang="en-CA" b="1" dirty="0">
                <a:cs typeface="B Nazanin" panose="00000400000000000000" pitchFamily="2" charset="-78"/>
              </a:rPr>
              <a:t> (</a:t>
            </a:r>
            <a:r>
              <a:rPr lang="en-CA" dirty="0">
                <a:cs typeface="B Nazanin" panose="00000400000000000000" pitchFamily="2" charset="-78"/>
              </a:rPr>
              <a:t>μ</a:t>
            </a:r>
            <a:r>
              <a:rPr lang="en-CA" b="1" dirty="0">
                <a:cs typeface="B Nazanin" panose="00000400000000000000" pitchFamily="2" charset="-78"/>
              </a:rPr>
              <a:t>)</a:t>
            </a:r>
            <a:r>
              <a:rPr lang="en-CA" dirty="0">
                <a:cs typeface="B Nazanin" panose="00000400000000000000" pitchFamily="2" charset="-78"/>
              </a:rPr>
              <a:t> and diameter</a:t>
            </a:r>
            <a:r>
              <a:rPr lang="en-CA" b="1" dirty="0">
                <a:cs typeface="B Nazanin" panose="00000400000000000000" pitchFamily="2" charset="-78"/>
              </a:rPr>
              <a:t> (L) </a:t>
            </a:r>
            <a:r>
              <a:rPr lang="en-CA" dirty="0">
                <a:cs typeface="B Nazanin" panose="00000400000000000000" pitchFamily="2" charset="-78"/>
              </a:rPr>
              <a:t>of the liquid.</a:t>
            </a:r>
          </a:p>
          <a:p>
            <a:r>
              <a:rPr lang="en-CA" dirty="0">
                <a:cs typeface="B Nazanin" panose="00000400000000000000" pitchFamily="2" charset="-78"/>
              </a:rPr>
              <a:t>The Kind of flow is based on the value of Re</a:t>
            </a:r>
          </a:p>
          <a:p>
            <a:r>
              <a:rPr lang="en-CA" dirty="0">
                <a:cs typeface="B Nazanin" panose="00000400000000000000" pitchFamily="2" charset="-78"/>
              </a:rPr>
              <a:t>If Re &lt; 2000, the flow is called Laminar</a:t>
            </a:r>
          </a:p>
          <a:p>
            <a:r>
              <a:rPr lang="en-CA" dirty="0">
                <a:cs typeface="B Nazanin" panose="00000400000000000000" pitchFamily="2" charset="-78"/>
              </a:rPr>
              <a:t>If Re &gt; 4000, the flow is called turbulent</a:t>
            </a:r>
          </a:p>
          <a:p>
            <a:r>
              <a:rPr lang="en-CA" dirty="0">
                <a:cs typeface="B Nazanin" panose="00000400000000000000" pitchFamily="2" charset="-78"/>
              </a:rPr>
              <a:t>If 2000 &lt; Re &lt; 4000, the flow is called transition.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222222"/>
              </a:solidFill>
              <a:effectLst/>
              <a:latin typeface="Arial" pitchFamily="34" charset="0"/>
              <a:cs typeface="B Nazanin" panose="00000400000000000000" pitchFamily="2" charset="-78"/>
            </a:endParaRPr>
          </a:p>
        </p:txBody>
      </p:sp>
      <p:sp>
        <p:nvSpPr>
          <p:cNvPr id="6" name="AutoShape 5" descr="{\displaystyle \mathrm {Re} ={\frac {\rho uL}{\mu }}={\frac {uL}{\nu }}}"/>
          <p:cNvSpPr>
            <a:spLocks noChangeAspect="1" noChangeArrowheads="1"/>
          </p:cNvSpPr>
          <p:nvPr/>
        </p:nvSpPr>
        <p:spPr bwMode="auto">
          <a:xfrm>
            <a:off x="34925" y="-2270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mc:AlternateContent xmlns:mc="http://schemas.openxmlformats.org/markup-compatibility/2006">
        <mc:Choice xmlns:a14="http://schemas.microsoft.com/office/drawing/2010/main" Requires="a14">
          <p:sp>
            <p:nvSpPr>
              <p:cNvPr id="3" name="TextBox 2"/>
              <p:cNvSpPr txBox="1"/>
              <p:nvPr/>
            </p:nvSpPr>
            <p:spPr>
              <a:xfrm>
                <a:off x="4140613" y="3181003"/>
                <a:ext cx="1076192" cy="65428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CA" b="0" i="1" smtClean="0">
                          <a:latin typeface="Cambria Math"/>
                        </a:rPr>
                        <m:t>𝑅</m:t>
                      </m:r>
                      <m:r>
                        <a:rPr lang="en-CA" b="0" i="1" smtClean="0">
                          <a:latin typeface="Cambria Math"/>
                        </a:rPr>
                        <m:t>=</m:t>
                      </m:r>
                      <m:f>
                        <m:fPr>
                          <m:ctrlPr>
                            <a:rPr lang="en-CA" b="0" i="1" smtClean="0">
                              <a:latin typeface="Cambria Math"/>
                            </a:rPr>
                          </m:ctrlPr>
                        </m:fPr>
                        <m:num>
                          <m:r>
                            <a:rPr lang="en-CA" b="0" i="1" smtClean="0">
                              <a:latin typeface="Cambria Math"/>
                              <a:ea typeface="Cambria Math"/>
                            </a:rPr>
                            <m:t>𝜌</m:t>
                          </m:r>
                          <m:r>
                            <a:rPr lang="en-CA" b="0" i="1" smtClean="0">
                              <a:latin typeface="Cambria Math"/>
                              <a:ea typeface="Cambria Math"/>
                            </a:rPr>
                            <m:t>𝑣𝐿</m:t>
                          </m:r>
                        </m:num>
                        <m:den>
                          <m:r>
                            <a:rPr lang="en-CA" b="0" i="1" smtClean="0">
                              <a:latin typeface="Cambria Math"/>
                              <a:ea typeface="Cambria Math"/>
                            </a:rPr>
                            <m:t>𝜇</m:t>
                          </m:r>
                        </m:den>
                      </m:f>
                    </m:oMath>
                  </m:oMathPara>
                </a14:m>
                <a:endParaRPr lang="en-CA" dirty="0"/>
              </a:p>
            </p:txBody>
          </p:sp>
        </mc:Choice>
        <mc:Fallback>
          <p:sp>
            <p:nvSpPr>
              <p:cNvPr id="3" name="TextBox 2"/>
              <p:cNvSpPr txBox="1">
                <a:spLocks noRot="1" noChangeAspect="1" noMove="1" noResize="1" noEditPoints="1" noAdjustHandles="1" noChangeArrowheads="1" noChangeShapeType="1" noTextEdit="1"/>
              </p:cNvSpPr>
              <p:nvPr/>
            </p:nvSpPr>
            <p:spPr>
              <a:xfrm>
                <a:off x="4140613" y="3181003"/>
                <a:ext cx="1076192" cy="654282"/>
              </a:xfrm>
              <a:prstGeom prst="rect">
                <a:avLst/>
              </a:prstGeom>
              <a:blipFill rotWithShape="1">
                <a:blip r:embed="rId4"/>
                <a:stretch>
                  <a:fillRect/>
                </a:stretch>
              </a:blipFill>
            </p:spPr>
            <p:txBody>
              <a:bodyPr/>
              <a:lstStyle/>
              <a:p>
                <a:r>
                  <a:rPr lang="en-CA">
                    <a:noFill/>
                  </a:rPr>
                  <a:t> </a:t>
                </a:r>
              </a:p>
            </p:txBody>
          </p:sp>
        </mc:Fallback>
      </mc:AlternateContent>
      <p:pic>
        <p:nvPicPr>
          <p:cNvPr id="4" name="Reynold numb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11760" y="77788"/>
            <a:ext cx="609600" cy="609600"/>
          </a:xfrm>
          <a:prstGeom prst="rect">
            <a:avLst/>
          </a:prstGeom>
        </p:spPr>
      </p:pic>
      <p:sp>
        <p:nvSpPr>
          <p:cNvPr id="7" name="Footer Placeholder 6"/>
          <p:cNvSpPr>
            <a:spLocks noGrp="1"/>
          </p:cNvSpPr>
          <p:nvPr>
            <p:ph type="ftr" sz="quarter" idx="11"/>
          </p:nvPr>
        </p:nvSpPr>
        <p:spPr/>
        <p:txBody>
          <a:bodyPr/>
          <a:lstStyle/>
          <a:p>
            <a:r>
              <a:rPr lang="en-CA" smtClean="0"/>
              <a:t>Email: aghalambor@yahoo.com</a:t>
            </a:r>
            <a:endParaRPr lang="en-CA"/>
          </a:p>
        </p:txBody>
      </p:sp>
    </p:spTree>
    <p:extLst>
      <p:ext uri="{BB962C8B-B14F-4D97-AF65-F5344CB8AC3E}">
        <p14:creationId xmlns:p14="http://schemas.microsoft.com/office/powerpoint/2010/main" val="99083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514841"/>
            <a:ext cx="7596336" cy="3539430"/>
          </a:xfrm>
          <a:prstGeom prst="rect">
            <a:avLst/>
          </a:prstGeom>
        </p:spPr>
        <p:txBody>
          <a:bodyPr wrap="square">
            <a:spAutoFit/>
          </a:bodyPr>
          <a:lstStyle/>
          <a:p>
            <a:pPr algn="r" rtl="1">
              <a:lnSpc>
                <a:spcPct val="200000"/>
              </a:lnSpc>
            </a:pPr>
            <a:r>
              <a:rPr lang="fa-IR" sz="1400" b="1" dirty="0" smtClean="0"/>
              <a:t>سئوال : الف: عدد رینولد را برای سیالی با چسبندگی 0.5 نیوتن-ثانیه بر مترمربع، دانسیته 500 کیلوگرم بر مترمکعب، که از لوله ای به قطر 10 میلی متر با سرعت 3 متر بر ثانیه می گذرد محاسبه نمایید و  تعیین تمایید سیستم در چه ناحیه جریانی قرار دارد؟</a:t>
            </a:r>
          </a:p>
          <a:p>
            <a:pPr algn="r" rtl="1">
              <a:lnSpc>
                <a:spcPct val="200000"/>
              </a:lnSpc>
            </a:pPr>
            <a:r>
              <a:rPr lang="fa-IR" sz="1400" b="1" dirty="0" smtClean="0"/>
              <a:t>ب: چنانچه مقدار جسبندگی سیال به 0.01 کاهش یابد در اینصورت ضمن معین کردن عدد رینولد ناحیه جریانی سیال را مشخص نمایید؟</a:t>
            </a:r>
          </a:p>
          <a:p>
            <a:pPr algn="r" rtl="1">
              <a:lnSpc>
                <a:spcPct val="200000"/>
              </a:lnSpc>
            </a:pPr>
            <a:r>
              <a:rPr lang="fa-IR" sz="1400" b="1" dirty="0" smtClean="0"/>
              <a:t>ج:</a:t>
            </a:r>
            <a:r>
              <a:rPr lang="fa-IR" sz="1400" b="1" dirty="0"/>
              <a:t>چنانچه مقدار جسبندگی سیال به 0.01 و قطر لوله </a:t>
            </a:r>
            <a:r>
              <a:rPr lang="fa-IR" sz="1400" b="1" dirty="0" smtClean="0"/>
              <a:t>به 5 کاهش یابد در </a:t>
            </a:r>
            <a:r>
              <a:rPr lang="fa-IR" sz="1400" b="1" dirty="0"/>
              <a:t>اینصورت ضمن معین کردن عدد رینولد ناحیه جریانی سیال را مشخص نمایید؟</a:t>
            </a:r>
          </a:p>
          <a:p>
            <a:pPr algn="r" rtl="1">
              <a:lnSpc>
                <a:spcPct val="200000"/>
              </a:lnSpc>
            </a:pPr>
            <a:endParaRPr lang="fa-IR" sz="1400" b="1" dirty="0" smtClean="0"/>
          </a:p>
        </p:txBody>
      </p:sp>
      <p:sp>
        <p:nvSpPr>
          <p:cNvPr id="3" name="TextBox 2"/>
          <p:cNvSpPr txBox="1"/>
          <p:nvPr/>
        </p:nvSpPr>
        <p:spPr>
          <a:xfrm>
            <a:off x="3707904" y="764704"/>
            <a:ext cx="2304256" cy="369332"/>
          </a:xfrm>
          <a:prstGeom prst="rect">
            <a:avLst/>
          </a:prstGeom>
          <a:noFill/>
        </p:spPr>
        <p:txBody>
          <a:bodyPr wrap="square" rtlCol="0">
            <a:spAutoFit/>
          </a:bodyPr>
          <a:lstStyle/>
          <a:p>
            <a:pPr algn="ctr" rtl="1"/>
            <a:r>
              <a:rPr lang="fa-IR" dirty="0" smtClean="0"/>
              <a:t>تکلیف</a:t>
            </a:r>
            <a:endParaRPr lang="en-CA"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44208" y="339770"/>
            <a:ext cx="609600" cy="609600"/>
          </a:xfrm>
          <a:prstGeom prst="rect">
            <a:avLst/>
          </a:prstGeom>
        </p:spPr>
      </p:pic>
      <p:sp>
        <p:nvSpPr>
          <p:cNvPr id="5" name="Footer Placeholder 4"/>
          <p:cNvSpPr>
            <a:spLocks noGrp="1"/>
          </p:cNvSpPr>
          <p:nvPr>
            <p:ph type="ftr" sz="quarter" idx="11"/>
          </p:nvPr>
        </p:nvSpPr>
        <p:spPr/>
        <p:txBody>
          <a:bodyPr/>
          <a:lstStyle/>
          <a:p>
            <a:r>
              <a:rPr lang="en-CA" smtClean="0"/>
              <a:t>Email: aghalambor@yahoo.com</a:t>
            </a:r>
            <a:endParaRPr lang="en-CA"/>
          </a:p>
        </p:txBody>
      </p:sp>
      <p:sp>
        <p:nvSpPr>
          <p:cNvPr id="6" name="Slide Number Placeholder 5"/>
          <p:cNvSpPr>
            <a:spLocks noGrp="1"/>
          </p:cNvSpPr>
          <p:nvPr>
            <p:ph type="sldNum" sz="quarter" idx="12"/>
          </p:nvPr>
        </p:nvSpPr>
        <p:spPr/>
        <p:txBody>
          <a:bodyPr/>
          <a:lstStyle/>
          <a:p>
            <a:fld id="{6082462B-E156-47BA-B6E7-2F8F260A0858}" type="slidenum">
              <a:rPr lang="en-CA" smtClean="0"/>
              <a:t>5</a:t>
            </a:fld>
            <a:endParaRPr lang="en-CA"/>
          </a:p>
        </p:txBody>
      </p:sp>
    </p:spTree>
    <p:extLst>
      <p:ext uri="{BB962C8B-B14F-4D97-AF65-F5344CB8AC3E}">
        <p14:creationId xmlns:p14="http://schemas.microsoft.com/office/powerpoint/2010/main" val="5028487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679</Words>
  <Application>Microsoft Office PowerPoint</Application>
  <PresentationFormat>On-screen Show (4:3)</PresentationFormat>
  <Paragraphs>50</Paragraphs>
  <Slides>5</Slides>
  <Notes>1</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Important Numbers</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Numbers</dc:title>
  <dc:creator>mohammad</dc:creator>
  <cp:lastModifiedBy>mohammad</cp:lastModifiedBy>
  <cp:revision>10</cp:revision>
  <dcterms:created xsi:type="dcterms:W3CDTF">2020-03-25T18:16:51Z</dcterms:created>
  <dcterms:modified xsi:type="dcterms:W3CDTF">2020-03-31T08:31:18Z</dcterms:modified>
</cp:coreProperties>
</file>