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3" r:id="rId3"/>
    <p:sldId id="267" r:id="rId4"/>
    <p:sldId id="257" r:id="rId5"/>
    <p:sldId id="266" r:id="rId6"/>
    <p:sldId id="277" r:id="rId7"/>
    <p:sldId id="362" r:id="rId8"/>
    <p:sldId id="268" r:id="rId9"/>
    <p:sldId id="279" r:id="rId10"/>
    <p:sldId id="270" r:id="rId11"/>
    <p:sldId id="278" r:id="rId12"/>
    <p:sldId id="280" r:id="rId13"/>
    <p:sldId id="281" r:id="rId14"/>
    <p:sldId id="282" r:id="rId15"/>
    <p:sldId id="283" r:id="rId16"/>
    <p:sldId id="284" r:id="rId17"/>
    <p:sldId id="287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7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F5682-EA6C-40A5-A989-5E5A20ABF511}" type="datetimeFigureOut">
              <a:rPr lang="en-CA" smtClean="0"/>
              <a:t>23/03/2020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48E8A-CA5D-4FE5-88C0-BD4E06AB42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401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EC02-A0F0-4919-9E40-A6CAE97354C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47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4AC5-DE98-4A61-BD35-3DA54191C596}" type="datetime1">
              <a:rPr lang="en-CA" smtClean="0"/>
              <a:t>23/03/2020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578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8F004-3124-41AF-A6B8-1AE8B920F6F4}" type="datetime1">
              <a:rPr lang="en-CA" smtClean="0"/>
              <a:t>23/03/2020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73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0874F-B7BF-4538-800B-3A451184A235}" type="datetime1">
              <a:rPr lang="en-CA" smtClean="0"/>
              <a:t>23/03/2020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224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11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73B1-8799-4E5F-BCD3-2F6AD7C0A4BB}" type="datetime1">
              <a:rPr lang="en-CA" smtClean="0"/>
              <a:t>23/03/2020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517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306A-19B4-4E76-AEC2-71469547831D}" type="datetime1">
              <a:rPr lang="en-CA" smtClean="0"/>
              <a:t>23/03/2020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015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AA32-B9C1-4BA3-ADB4-6B6FDFB76EC2}" type="datetime1">
              <a:rPr lang="en-CA" smtClean="0"/>
              <a:t>23/03/2020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648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A6C8C-7DAC-4676-9EAC-2D95A84768FE}" type="datetime1">
              <a:rPr lang="en-CA" smtClean="0"/>
              <a:t>23/03/2020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5035-B020-46A0-B8B6-C777A0FB6ECE}" type="datetime1">
              <a:rPr lang="en-CA" smtClean="0"/>
              <a:t>23/03/2020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742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5E6D-997B-488B-AC82-657FAFCFE337}" type="datetime1">
              <a:rPr lang="en-CA" smtClean="0"/>
              <a:t>23/03/2020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563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913C-071F-4BD8-BCE5-6004BFEA5FB6}" type="datetime1">
              <a:rPr lang="en-CA" smtClean="0"/>
              <a:t>23/03/2020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232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569A-4099-4F77-92C5-082C7741748D}" type="datetime1">
              <a:rPr lang="en-CA" smtClean="0"/>
              <a:t>23/03/2020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93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7724D-ACCA-45B1-8D95-B2AA871C2615}" type="datetime1">
              <a:rPr lang="en-CA" smtClean="0"/>
              <a:t>23/03/2020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3FB30-01A7-4770-8971-12CFDB4CFB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08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علوم و فناوری خلأ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Vacuum Science and Technology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1</a:t>
            </a:fld>
            <a:endParaRPr lang="en-CA"/>
          </a:p>
        </p:txBody>
      </p:sp>
      <p:pic>
        <p:nvPicPr>
          <p:cNvPr id="5" name="Slide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4449" y="701407"/>
            <a:ext cx="4348861" cy="23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80528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1" dirty="0" smtClean="0">
                <a:latin typeface="Candara" panose="020E0502030303020204" pitchFamily="34" charset="0"/>
                <a:ea typeface="+mj-ea"/>
                <a:cs typeface="+mj-cs"/>
              </a:rPr>
              <a:t>Pressure </a:t>
            </a:r>
            <a:r>
              <a:rPr lang="it-IT" sz="3200" b="1" i="1" dirty="0" err="1" smtClean="0">
                <a:latin typeface="Candara" panose="020E0502030303020204" pitchFamily="34" charset="0"/>
                <a:ea typeface="+mj-ea"/>
                <a:cs typeface="+mj-cs"/>
              </a:rPr>
              <a:t>measurements</a:t>
            </a:r>
            <a:r>
              <a:rPr lang="it-IT" sz="3200" b="1" i="1" dirty="0" smtClean="0">
                <a:latin typeface="Candara" panose="020E0502030303020204" pitchFamily="34" charset="0"/>
                <a:ea typeface="+mj-ea"/>
                <a:cs typeface="+mj-cs"/>
              </a:rPr>
              <a:t> and </a:t>
            </a:r>
            <a:r>
              <a:rPr lang="it-IT" sz="3200" b="1" i="1" dirty="0" err="1" smtClean="0">
                <a:latin typeface="Candara" panose="020E0502030303020204" pitchFamily="34" charset="0"/>
                <a:ea typeface="+mj-ea"/>
                <a:cs typeface="+mj-cs"/>
              </a:rPr>
              <a:t>Vacuum</a:t>
            </a:r>
            <a:r>
              <a:rPr lang="it-IT" sz="3200" b="1" i="1" dirty="0" smtClean="0">
                <a:latin typeface="Candara" panose="020E0502030303020204" pitchFamily="34" charset="0"/>
              </a:rPr>
              <a:t> </a:t>
            </a:r>
            <a:r>
              <a:rPr lang="it-IT" sz="3200" b="1" i="1" dirty="0" err="1" smtClean="0">
                <a:latin typeface="Candara" panose="020E0502030303020204" pitchFamily="34" charset="0"/>
                <a:ea typeface="+mj-ea"/>
                <a:cs typeface="+mj-cs"/>
              </a:rPr>
              <a:t>Classification</a:t>
            </a:r>
            <a:endParaRPr lang="it-IT" sz="3200" b="1" i="1" dirty="0">
              <a:latin typeface="Candara" panose="020E0502030303020204" pitchFamily="34" charset="0"/>
              <a:ea typeface="+mj-ea"/>
              <a:cs typeface="+mj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561679" y="1299756"/>
            <a:ext cx="1372923" cy="947075"/>
            <a:chOff x="1659525" y="2205801"/>
            <a:chExt cx="1372923" cy="947075"/>
          </a:xfrm>
        </p:grpSpPr>
        <p:sp>
          <p:nvSpPr>
            <p:cNvPr id="3" name="Ovale 2"/>
            <p:cNvSpPr/>
            <p:nvPr/>
          </p:nvSpPr>
          <p:spPr>
            <a:xfrm>
              <a:off x="2483768" y="2205801"/>
              <a:ext cx="548680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/>
            <p:cNvCxnSpPr/>
            <p:nvPr/>
          </p:nvCxnSpPr>
          <p:spPr>
            <a:xfrm flipV="1">
              <a:off x="1659525" y="2348880"/>
              <a:ext cx="824243" cy="8039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asellaDiTesto 44"/>
          <p:cNvSpPr txBox="1"/>
          <p:nvPr/>
        </p:nvSpPr>
        <p:spPr>
          <a:xfrm>
            <a:off x="3061398" y="4350186"/>
            <a:ext cx="19082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ndara" panose="020E0502030303020204" pitchFamily="34" charset="0"/>
              </a:rPr>
              <a:t>High </a:t>
            </a:r>
            <a:r>
              <a:rPr lang="it-IT" sz="1400" b="1" dirty="0" err="1" smtClean="0">
                <a:latin typeface="Candara" panose="020E0502030303020204" pitchFamily="34" charset="0"/>
              </a:rPr>
              <a:t>Vacuum</a:t>
            </a:r>
            <a:r>
              <a:rPr lang="it-IT" sz="1400" b="1" dirty="0" smtClean="0">
                <a:latin typeface="Candara" panose="020E0502030303020204" pitchFamily="34" charset="0"/>
              </a:rPr>
              <a:t> </a:t>
            </a:r>
            <a:r>
              <a:rPr lang="it-IT" sz="1400" dirty="0" smtClean="0">
                <a:latin typeface="Candara" panose="020E0502030303020204" pitchFamily="34" charset="0"/>
              </a:rPr>
              <a:t>(HV) </a:t>
            </a:r>
          </a:p>
          <a:p>
            <a:pPr algn="ctr"/>
            <a:r>
              <a:rPr lang="it-IT" sz="1400" dirty="0">
                <a:latin typeface="Candara" panose="020E0502030303020204" pitchFamily="34" charset="0"/>
              </a:rPr>
              <a:t>10</a:t>
            </a:r>
            <a:r>
              <a:rPr lang="it-IT" sz="1400" baseline="30000" dirty="0">
                <a:latin typeface="Candara" panose="020E0502030303020204" pitchFamily="34" charset="0"/>
              </a:rPr>
              <a:t>-3 </a:t>
            </a:r>
            <a:r>
              <a:rPr lang="it-IT" sz="1400" dirty="0">
                <a:latin typeface="Candara" panose="020E0502030303020204" pitchFamily="34" charset="0"/>
              </a:rPr>
              <a:t>to 10</a:t>
            </a:r>
            <a:r>
              <a:rPr lang="it-IT" sz="1400" baseline="30000" dirty="0">
                <a:latin typeface="Candara" panose="020E0502030303020204" pitchFamily="34" charset="0"/>
              </a:rPr>
              <a:t>-6</a:t>
            </a:r>
            <a:r>
              <a:rPr lang="it-IT" sz="1400" dirty="0" smtClean="0">
                <a:latin typeface="Candara" panose="020E0502030303020204" pitchFamily="34" charset="0"/>
              </a:rPr>
              <a:t> </a:t>
            </a:r>
            <a:r>
              <a:rPr lang="it-IT" sz="1400" dirty="0" err="1" smtClean="0">
                <a:latin typeface="Candara" panose="020E0502030303020204" pitchFamily="34" charset="0"/>
              </a:rPr>
              <a:t>mbar</a:t>
            </a:r>
            <a:endParaRPr lang="it-IT" sz="1400" dirty="0" smtClean="0">
              <a:latin typeface="Candara" panose="020E0502030303020204" pitchFamily="34" charset="0"/>
            </a:endParaRPr>
          </a:p>
          <a:p>
            <a:pPr algn="ctr"/>
            <a:endParaRPr lang="it-IT" sz="1000" dirty="0">
              <a:latin typeface="Candara" panose="020E0502030303020204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7331950" y="2060848"/>
            <a:ext cx="1856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ndara" panose="020E0502030303020204" pitchFamily="34" charset="0"/>
              </a:rPr>
              <a:t>Extreme </a:t>
            </a:r>
            <a:r>
              <a:rPr lang="it-IT" sz="1400" b="1" dirty="0" err="1" smtClean="0">
                <a:latin typeface="Candara" panose="020E0502030303020204" pitchFamily="34" charset="0"/>
              </a:rPr>
              <a:t>UltraHigh</a:t>
            </a:r>
            <a:r>
              <a:rPr lang="it-IT" sz="1400" b="1" dirty="0" smtClean="0">
                <a:latin typeface="Candara" panose="020E0502030303020204" pitchFamily="34" charset="0"/>
              </a:rPr>
              <a:t> </a:t>
            </a:r>
            <a:r>
              <a:rPr lang="it-IT" sz="1400" b="1" dirty="0" err="1" smtClean="0">
                <a:latin typeface="Candara" panose="020E0502030303020204" pitchFamily="34" charset="0"/>
              </a:rPr>
              <a:t>Vacuum</a:t>
            </a:r>
            <a:r>
              <a:rPr lang="it-IT" sz="1400" b="1" dirty="0">
                <a:latin typeface="Candara" panose="020E0502030303020204" pitchFamily="34" charset="0"/>
              </a:rPr>
              <a:t> </a:t>
            </a:r>
            <a:r>
              <a:rPr lang="it-IT" sz="1400" dirty="0" smtClean="0">
                <a:latin typeface="Candara" panose="020E0502030303020204" pitchFamily="34" charset="0"/>
              </a:rPr>
              <a:t>(XHV)</a:t>
            </a:r>
          </a:p>
          <a:p>
            <a:pPr algn="ctr"/>
            <a:r>
              <a:rPr lang="it-IT" sz="1400" dirty="0">
                <a:latin typeface="Candara" panose="020E0502030303020204" pitchFamily="34" charset="0"/>
              </a:rPr>
              <a:t>~</a:t>
            </a:r>
            <a:r>
              <a:rPr lang="it-IT" sz="1400" dirty="0" smtClean="0">
                <a:latin typeface="Candara" panose="020E0502030303020204" pitchFamily="34" charset="0"/>
              </a:rPr>
              <a:t>10</a:t>
            </a:r>
            <a:r>
              <a:rPr lang="it-IT" sz="1400" baseline="30000" dirty="0" smtClean="0">
                <a:latin typeface="Candara" panose="020E0502030303020204" pitchFamily="34" charset="0"/>
              </a:rPr>
              <a:t>-12</a:t>
            </a:r>
            <a:r>
              <a:rPr lang="it-IT" sz="1400" dirty="0" smtClean="0">
                <a:latin typeface="Candara" panose="020E0502030303020204" pitchFamily="34" charset="0"/>
              </a:rPr>
              <a:t> </a:t>
            </a:r>
            <a:r>
              <a:rPr lang="it-IT" sz="1400" dirty="0" err="1" smtClean="0">
                <a:latin typeface="Candara" panose="020E0502030303020204" pitchFamily="34" charset="0"/>
              </a:rPr>
              <a:t>mbar</a:t>
            </a:r>
            <a:endParaRPr lang="it-IT" sz="1400" dirty="0">
              <a:latin typeface="Candara" panose="020E0502030303020204" pitchFamily="34" charset="0"/>
            </a:endParaRPr>
          </a:p>
        </p:txBody>
      </p:sp>
      <p:grpSp>
        <p:nvGrpSpPr>
          <p:cNvPr id="67" name="Gruppo 66"/>
          <p:cNvGrpSpPr/>
          <p:nvPr/>
        </p:nvGrpSpPr>
        <p:grpSpPr>
          <a:xfrm>
            <a:off x="-180528" y="3212976"/>
            <a:ext cx="3456384" cy="1648085"/>
            <a:chOff x="35496" y="3061092"/>
            <a:chExt cx="3528392" cy="1648085"/>
          </a:xfrm>
        </p:grpSpPr>
        <p:grpSp>
          <p:nvGrpSpPr>
            <p:cNvPr id="66" name="Gruppo 65"/>
            <p:cNvGrpSpPr/>
            <p:nvPr/>
          </p:nvGrpSpPr>
          <p:grpSpPr>
            <a:xfrm>
              <a:off x="35496" y="3061092"/>
              <a:ext cx="3528392" cy="1648085"/>
              <a:chOff x="35496" y="3061092"/>
              <a:chExt cx="3643962" cy="1648085"/>
            </a:xfrm>
          </p:grpSpPr>
          <p:sp>
            <p:nvSpPr>
              <p:cNvPr id="44" name="CasellaDiTesto 43"/>
              <p:cNvSpPr txBox="1"/>
              <p:nvPr/>
            </p:nvSpPr>
            <p:spPr>
              <a:xfrm>
                <a:off x="35496" y="3061092"/>
                <a:ext cx="1889538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err="1" smtClean="0">
                    <a:latin typeface="Candara" panose="020E0502030303020204" pitchFamily="34" charset="0"/>
                  </a:rPr>
                  <a:t>Low</a:t>
                </a:r>
                <a:r>
                  <a:rPr lang="it-IT" b="1" dirty="0" smtClean="0">
                    <a:latin typeface="Candara" panose="020E0502030303020204" pitchFamily="34" charset="0"/>
                  </a:rPr>
                  <a:t> </a:t>
                </a:r>
                <a:r>
                  <a:rPr lang="it-IT" b="1" dirty="0" err="1" smtClean="0">
                    <a:latin typeface="Candara" panose="020E0502030303020204" pitchFamily="34" charset="0"/>
                  </a:rPr>
                  <a:t>Vacuum</a:t>
                </a:r>
                <a:r>
                  <a:rPr lang="it-IT" b="1" dirty="0" smtClean="0">
                    <a:latin typeface="Candara" panose="020E0502030303020204" pitchFamily="34" charset="0"/>
                  </a:rPr>
                  <a:t> </a:t>
                </a:r>
              </a:p>
              <a:p>
                <a:pPr algn="ctr"/>
                <a:r>
                  <a:rPr lang="it-IT" sz="1400" dirty="0" smtClean="0">
                    <a:latin typeface="Candara" panose="020E0502030303020204" pitchFamily="34" charset="0"/>
                  </a:rPr>
                  <a:t>(LV)</a:t>
                </a:r>
              </a:p>
              <a:p>
                <a:pPr algn="ctr"/>
                <a:r>
                  <a:rPr lang="it-IT" sz="1400" dirty="0" smtClean="0">
                    <a:latin typeface="Candara" panose="020E0502030303020204" pitchFamily="34" charset="0"/>
                  </a:rPr>
                  <a:t>30 to 10</a:t>
                </a:r>
                <a:r>
                  <a:rPr lang="it-IT" sz="1400" baseline="30000" dirty="0" smtClean="0">
                    <a:latin typeface="Candara" panose="020E0502030303020204" pitchFamily="34" charset="0"/>
                  </a:rPr>
                  <a:t>3</a:t>
                </a:r>
                <a:r>
                  <a:rPr lang="it-IT" sz="1400" dirty="0" smtClean="0">
                    <a:latin typeface="Candara" panose="020E0502030303020204" pitchFamily="34" charset="0"/>
                  </a:rPr>
                  <a:t> </a:t>
                </a:r>
                <a:r>
                  <a:rPr lang="it-IT" sz="1400" dirty="0" err="1" smtClean="0">
                    <a:latin typeface="Candara" panose="020E0502030303020204" pitchFamily="34" charset="0"/>
                  </a:rPr>
                  <a:t>mbar</a:t>
                </a:r>
                <a:endParaRPr lang="it-IT" sz="1400" dirty="0" smtClean="0">
                  <a:latin typeface="Candara" panose="020E0502030303020204" pitchFamily="34" charset="0"/>
                </a:endParaRPr>
              </a:p>
            </p:txBody>
          </p:sp>
          <p:sp>
            <p:nvSpPr>
              <p:cNvPr id="47" name="CasellaDiTesto 46"/>
              <p:cNvSpPr txBox="1"/>
              <p:nvPr/>
            </p:nvSpPr>
            <p:spPr>
              <a:xfrm>
                <a:off x="1743907" y="3069223"/>
                <a:ext cx="193555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latin typeface="Candara" panose="020E0502030303020204" pitchFamily="34" charset="0"/>
                  </a:rPr>
                  <a:t>Medium </a:t>
                </a:r>
                <a:r>
                  <a:rPr lang="it-IT" b="1" dirty="0" err="1" smtClean="0">
                    <a:latin typeface="Candara" panose="020E0502030303020204" pitchFamily="34" charset="0"/>
                  </a:rPr>
                  <a:t>Vacuum</a:t>
                </a:r>
                <a:r>
                  <a:rPr lang="it-IT" b="1" dirty="0" smtClean="0">
                    <a:latin typeface="Candara" panose="020E0502030303020204" pitchFamily="34" charset="0"/>
                  </a:rPr>
                  <a:t> </a:t>
                </a:r>
                <a:r>
                  <a:rPr lang="it-IT" sz="1400" dirty="0" smtClean="0">
                    <a:latin typeface="Candara" panose="020E0502030303020204" pitchFamily="34" charset="0"/>
                  </a:rPr>
                  <a:t>(MV)</a:t>
                </a:r>
              </a:p>
              <a:p>
                <a:pPr algn="ctr"/>
                <a:r>
                  <a:rPr lang="it-IT" sz="1400" dirty="0" smtClean="0">
                    <a:latin typeface="Candara" panose="020E0502030303020204" pitchFamily="34" charset="0"/>
                  </a:rPr>
                  <a:t>10</a:t>
                </a:r>
                <a:r>
                  <a:rPr lang="it-IT" sz="1400" baseline="30000" dirty="0" smtClean="0">
                    <a:latin typeface="Candara" panose="020E0502030303020204" pitchFamily="34" charset="0"/>
                  </a:rPr>
                  <a:t>-3</a:t>
                </a:r>
                <a:r>
                  <a:rPr lang="it-IT" sz="1400" dirty="0" smtClean="0">
                    <a:latin typeface="Candara" panose="020E0502030303020204" pitchFamily="34" charset="0"/>
                  </a:rPr>
                  <a:t> to 30 </a:t>
                </a:r>
                <a:r>
                  <a:rPr lang="it-IT" sz="1400" dirty="0" err="1" smtClean="0">
                    <a:latin typeface="Candara" panose="020E0502030303020204" pitchFamily="34" charset="0"/>
                  </a:rPr>
                  <a:t>mbar</a:t>
                </a:r>
                <a:endParaRPr lang="it-IT" sz="1400" dirty="0" smtClean="0">
                  <a:latin typeface="Candara" panose="020E0502030303020204" pitchFamily="34" charset="0"/>
                </a:endParaRPr>
              </a:p>
              <a:p>
                <a:endParaRPr lang="it-IT" dirty="0"/>
              </a:p>
            </p:txBody>
          </p:sp>
          <p:grpSp>
            <p:nvGrpSpPr>
              <p:cNvPr id="51" name="Gruppo 50"/>
              <p:cNvGrpSpPr/>
              <p:nvPr/>
            </p:nvGrpSpPr>
            <p:grpSpPr>
              <a:xfrm>
                <a:off x="939475" y="4120742"/>
                <a:ext cx="1975823" cy="588435"/>
                <a:chOff x="6773986" y="2608745"/>
                <a:chExt cx="1975823" cy="648072"/>
              </a:xfrm>
            </p:grpSpPr>
            <p:sp>
              <p:nvSpPr>
                <p:cNvPr id="53" name="Ovale 52"/>
                <p:cNvSpPr/>
                <p:nvPr/>
              </p:nvSpPr>
              <p:spPr>
                <a:xfrm>
                  <a:off x="6773986" y="2608745"/>
                  <a:ext cx="1800200" cy="648072"/>
                </a:xfrm>
                <a:prstGeom prst="ellipse">
                  <a:avLst/>
                </a:prstGeom>
                <a:noFill/>
                <a:ln>
                  <a:solidFill>
                    <a:srgbClr val="FF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4" name="CasellaDiTesto 53"/>
                <p:cNvSpPr txBox="1"/>
                <p:nvPr/>
              </p:nvSpPr>
              <p:spPr>
                <a:xfrm>
                  <a:off x="6805593" y="2746347"/>
                  <a:ext cx="1944216" cy="372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 err="1" smtClean="0">
                      <a:latin typeface="Candara" panose="020E0502030303020204" pitchFamily="34" charset="0"/>
                    </a:rPr>
                    <a:t>Industrials</a:t>
                  </a:r>
                  <a:r>
                    <a:rPr lang="it-IT" sz="1600" dirty="0" smtClean="0">
                      <a:latin typeface="Candara" panose="020E0502030303020204" pitchFamily="34" charset="0"/>
                    </a:rPr>
                    <a:t> Scope</a:t>
                  </a:r>
                  <a:endParaRPr lang="it-IT" sz="1600" dirty="0">
                    <a:latin typeface="Candara" panose="020E0502030303020204" pitchFamily="34" charset="0"/>
                  </a:endParaRPr>
                </a:p>
              </p:txBody>
            </p:sp>
          </p:grpSp>
        </p:grpSp>
        <p:sp>
          <p:nvSpPr>
            <p:cNvPr id="55" name="Parentesi graffa aperta 54"/>
            <p:cNvSpPr/>
            <p:nvPr/>
          </p:nvSpPr>
          <p:spPr>
            <a:xfrm rot="16200000">
              <a:off x="1574285" y="3202257"/>
              <a:ext cx="279367" cy="1512167"/>
            </a:xfrm>
            <a:prstGeom prst="leftBrace">
              <a:avLst/>
            </a:prstGeom>
            <a:ln w="28575">
              <a:solidFill>
                <a:srgbClr val="FF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0" name="Picture 9" descr="ms2100a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3" r="7767"/>
          <a:stretch/>
        </p:blipFill>
        <p:spPr bwMode="auto">
          <a:xfrm>
            <a:off x="571684" y="4989715"/>
            <a:ext cx="1696059" cy="158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4563124" y="3212976"/>
            <a:ext cx="4329356" cy="3490568"/>
            <a:chOff x="4563124" y="3212976"/>
            <a:chExt cx="4329356" cy="3490568"/>
          </a:xfrm>
        </p:grpSpPr>
        <p:sp>
          <p:nvSpPr>
            <p:cNvPr id="63" name="Ovale 62"/>
            <p:cNvSpPr/>
            <p:nvPr/>
          </p:nvSpPr>
          <p:spPr>
            <a:xfrm>
              <a:off x="4991308" y="4430164"/>
              <a:ext cx="3845784" cy="597130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4563124" y="3212976"/>
              <a:ext cx="4329356" cy="3490568"/>
              <a:chOff x="4577054" y="3212976"/>
              <a:chExt cx="4329356" cy="3490568"/>
            </a:xfrm>
          </p:grpSpPr>
          <p:sp>
            <p:nvSpPr>
              <p:cNvPr id="46" name="CasellaDiTesto 45"/>
              <p:cNvSpPr txBox="1"/>
              <p:nvPr/>
            </p:nvSpPr>
            <p:spPr>
              <a:xfrm>
                <a:off x="6516216" y="3223955"/>
                <a:ext cx="226825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latin typeface="Candara" panose="020E0502030303020204" pitchFamily="34" charset="0"/>
                  </a:rPr>
                  <a:t>Ultra High </a:t>
                </a:r>
                <a:r>
                  <a:rPr lang="it-IT" b="1" dirty="0" err="1" smtClean="0">
                    <a:latin typeface="Candara" panose="020E0502030303020204" pitchFamily="34" charset="0"/>
                  </a:rPr>
                  <a:t>Vacuum</a:t>
                </a:r>
                <a:r>
                  <a:rPr lang="it-IT" b="1" dirty="0" smtClean="0">
                    <a:latin typeface="Candara" panose="020E0502030303020204" pitchFamily="34" charset="0"/>
                  </a:rPr>
                  <a:t> </a:t>
                </a:r>
                <a:r>
                  <a:rPr lang="it-IT" sz="1400" dirty="0" smtClean="0">
                    <a:latin typeface="Candara" panose="020E0502030303020204" pitchFamily="34" charset="0"/>
                  </a:rPr>
                  <a:t>(UHV) </a:t>
                </a:r>
              </a:p>
              <a:p>
                <a:pPr algn="ctr"/>
                <a:r>
                  <a:rPr lang="it-IT" sz="1400" dirty="0">
                    <a:latin typeface="Candara" panose="020E0502030303020204" pitchFamily="34" charset="0"/>
                  </a:rPr>
                  <a:t>10</a:t>
                </a:r>
                <a:r>
                  <a:rPr lang="it-IT" sz="1400" baseline="30000" dirty="0">
                    <a:latin typeface="Candara" panose="020E0502030303020204" pitchFamily="34" charset="0"/>
                  </a:rPr>
                  <a:t>-9</a:t>
                </a:r>
                <a:r>
                  <a:rPr lang="it-IT" sz="1400" dirty="0">
                    <a:latin typeface="Candara" panose="020E0502030303020204" pitchFamily="34" charset="0"/>
                  </a:rPr>
                  <a:t> to 10</a:t>
                </a:r>
                <a:r>
                  <a:rPr lang="it-IT" sz="1400" baseline="30000" dirty="0">
                    <a:latin typeface="Candara" panose="020E0502030303020204" pitchFamily="34" charset="0"/>
                  </a:rPr>
                  <a:t>-12 </a:t>
                </a:r>
                <a:r>
                  <a:rPr lang="it-IT" sz="1400" dirty="0" err="1" smtClean="0">
                    <a:latin typeface="Candara" panose="020E0502030303020204" pitchFamily="34" charset="0"/>
                  </a:rPr>
                  <a:t>mbar</a:t>
                </a:r>
                <a:endParaRPr lang="it-IT" sz="1400" dirty="0" smtClean="0">
                  <a:latin typeface="Candara" panose="020E0502030303020204" pitchFamily="34" charset="0"/>
                </a:endParaRPr>
              </a:p>
            </p:txBody>
          </p:sp>
          <p:sp>
            <p:nvSpPr>
              <p:cNvPr id="49" name="CasellaDiTesto 48"/>
              <p:cNvSpPr txBox="1"/>
              <p:nvPr/>
            </p:nvSpPr>
            <p:spPr>
              <a:xfrm>
                <a:off x="4577054" y="3212976"/>
                <a:ext cx="226825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err="1" smtClean="0">
                    <a:latin typeface="Candara" panose="020E0502030303020204" pitchFamily="34" charset="0"/>
                  </a:rPr>
                  <a:t>Very</a:t>
                </a:r>
                <a:r>
                  <a:rPr lang="it-IT" b="1" dirty="0" smtClean="0">
                    <a:latin typeface="Candara" panose="020E0502030303020204" pitchFamily="34" charset="0"/>
                  </a:rPr>
                  <a:t> High </a:t>
                </a:r>
                <a:r>
                  <a:rPr lang="it-IT" b="1" dirty="0" err="1" smtClean="0">
                    <a:latin typeface="Candara" panose="020E0502030303020204" pitchFamily="34" charset="0"/>
                  </a:rPr>
                  <a:t>Vacuum</a:t>
                </a:r>
                <a:r>
                  <a:rPr lang="it-IT" b="1" dirty="0" smtClean="0">
                    <a:latin typeface="Candara" panose="020E0502030303020204" pitchFamily="34" charset="0"/>
                  </a:rPr>
                  <a:t> </a:t>
                </a:r>
                <a:r>
                  <a:rPr lang="it-IT" sz="1400" dirty="0" smtClean="0">
                    <a:latin typeface="Candara" panose="020E0502030303020204" pitchFamily="34" charset="0"/>
                  </a:rPr>
                  <a:t>(VHV)</a:t>
                </a:r>
              </a:p>
              <a:p>
                <a:pPr algn="ctr"/>
                <a:r>
                  <a:rPr lang="it-IT" sz="1400" dirty="0">
                    <a:latin typeface="Candara" panose="020E0502030303020204" pitchFamily="34" charset="0"/>
                  </a:rPr>
                  <a:t>10</a:t>
                </a:r>
                <a:r>
                  <a:rPr lang="it-IT" sz="1400" baseline="30000" dirty="0">
                    <a:latin typeface="Candara" panose="020E0502030303020204" pitchFamily="34" charset="0"/>
                  </a:rPr>
                  <a:t>-6 </a:t>
                </a:r>
                <a:r>
                  <a:rPr lang="it-IT" sz="1400" dirty="0">
                    <a:latin typeface="Candara" panose="020E0502030303020204" pitchFamily="34" charset="0"/>
                  </a:rPr>
                  <a:t>to 10</a:t>
                </a:r>
                <a:r>
                  <a:rPr lang="it-IT" sz="1400" baseline="30000" dirty="0">
                    <a:latin typeface="Candara" panose="020E0502030303020204" pitchFamily="34" charset="0"/>
                  </a:rPr>
                  <a:t>-9 </a:t>
                </a:r>
                <a:r>
                  <a:rPr lang="it-IT" sz="1400" dirty="0" err="1" smtClean="0">
                    <a:latin typeface="Candara" panose="020E0502030303020204" pitchFamily="34" charset="0"/>
                  </a:rPr>
                  <a:t>mbar</a:t>
                </a:r>
                <a:endParaRPr lang="it-IT" sz="1400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5258206" y="4566543"/>
                <a:ext cx="36482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err="1" smtClean="0">
                    <a:latin typeface="Candara" panose="020E0502030303020204" pitchFamily="34" charset="0"/>
                  </a:rPr>
                  <a:t>Particles</a:t>
                </a:r>
                <a:r>
                  <a:rPr lang="it-IT" sz="1600" dirty="0" smtClean="0">
                    <a:latin typeface="Candara" panose="020E0502030303020204" pitchFamily="34" charset="0"/>
                  </a:rPr>
                  <a:t> Accelerator -</a:t>
                </a:r>
                <a:r>
                  <a:rPr lang="it-IT" sz="1600" dirty="0" smtClean="0">
                    <a:solidFill>
                      <a:schemeClr val="tx2"/>
                    </a:solidFill>
                    <a:latin typeface="Candara" panose="020E0502030303020204" pitchFamily="34" charset="0"/>
                    <a:sym typeface="Wingdings" panose="05000000000000000000" pitchFamily="2" charset="2"/>
                  </a:rPr>
                  <a:t>P~10</a:t>
                </a:r>
                <a:r>
                  <a:rPr lang="it-IT" sz="1600" baseline="30000" dirty="0" smtClean="0">
                    <a:solidFill>
                      <a:schemeClr val="tx2"/>
                    </a:solidFill>
                    <a:latin typeface="Candara" panose="020E0502030303020204" pitchFamily="34" charset="0"/>
                    <a:sym typeface="Wingdings" panose="05000000000000000000" pitchFamily="2" charset="2"/>
                  </a:rPr>
                  <a:t>-8</a:t>
                </a:r>
                <a:r>
                  <a:rPr lang="it-IT" sz="1600" dirty="0" smtClean="0">
                    <a:solidFill>
                      <a:schemeClr val="tx2"/>
                    </a:solidFill>
                    <a:latin typeface="Candara" panose="020E0502030303020204" pitchFamily="34" charset="0"/>
                    <a:sym typeface="Wingdings" panose="05000000000000000000" pitchFamily="2" charset="2"/>
                  </a:rPr>
                  <a:t>-10</a:t>
                </a:r>
                <a:r>
                  <a:rPr lang="it-IT" sz="1600" baseline="30000" dirty="0" smtClean="0">
                    <a:solidFill>
                      <a:schemeClr val="tx2"/>
                    </a:solidFill>
                    <a:latin typeface="Candara" panose="020E0502030303020204" pitchFamily="34" charset="0"/>
                    <a:sym typeface="Wingdings" panose="05000000000000000000" pitchFamily="2" charset="2"/>
                  </a:rPr>
                  <a:t>-10</a:t>
                </a:r>
                <a:r>
                  <a:rPr lang="it-IT" sz="1600" dirty="0" smtClean="0">
                    <a:solidFill>
                      <a:schemeClr val="tx2"/>
                    </a:solidFill>
                    <a:latin typeface="Candara" panose="020E05020303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1600" dirty="0" err="1">
                    <a:solidFill>
                      <a:schemeClr val="tx2"/>
                    </a:solidFill>
                    <a:latin typeface="Candara" panose="020E0502030303020204" pitchFamily="34" charset="0"/>
                    <a:sym typeface="Wingdings" panose="05000000000000000000" pitchFamily="2" charset="2"/>
                  </a:rPr>
                  <a:t>mbar</a:t>
                </a:r>
                <a:endParaRPr lang="it-IT" sz="1600" dirty="0">
                  <a:solidFill>
                    <a:schemeClr val="tx2"/>
                  </a:solidFill>
                  <a:latin typeface="Candara" panose="020E0502030303020204" pitchFamily="34" charset="0"/>
                  <a:sym typeface="Wingdings" panose="05000000000000000000" pitchFamily="2" charset="2"/>
                </a:endParaRPr>
              </a:p>
              <a:p>
                <a:endParaRPr lang="it-IT" sz="1600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65" name="Parentesi graffa aperta 64"/>
              <p:cNvSpPr/>
              <p:nvPr/>
            </p:nvSpPr>
            <p:spPr>
              <a:xfrm rot="16200000">
                <a:off x="6702912" y="3209394"/>
                <a:ext cx="259435" cy="1965743"/>
              </a:xfrm>
              <a:prstGeom prst="leftBrace">
                <a:avLst/>
              </a:prstGeom>
              <a:ln w="28575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6146" name="Picture 2" descr="http://static6.businessinsider.com/image/551d9f1d6bb3f74658c2b3a1-1200/lhc-large-hadron-collider-cern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49" r="12018"/>
              <a:stretch/>
            </p:blipFill>
            <p:spPr bwMode="auto">
              <a:xfrm>
                <a:off x="5849758" y="5151318"/>
                <a:ext cx="2430331" cy="1552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6" name="Connettore 2 5"/>
          <p:cNvCxnSpPr/>
          <p:nvPr/>
        </p:nvCxnSpPr>
        <p:spPr>
          <a:xfrm flipV="1">
            <a:off x="3923928" y="3429000"/>
            <a:ext cx="0" cy="6812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8906410" y="2704590"/>
            <a:ext cx="0" cy="72441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2915816" y="6057213"/>
            <a:ext cx="2433222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NB: P=10</a:t>
            </a:r>
            <a:r>
              <a:rPr lang="it-IT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-10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FF0000"/>
                </a:solidFill>
                <a:sym typeface="Wingdings" panose="05000000000000000000" pitchFamily="2" charset="2"/>
              </a:rPr>
              <a:t>mbar</a:t>
            </a:r>
            <a:endParaRPr lang="it-IT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just"/>
            <a:r>
              <a:rPr lang="it-IT" dirty="0" smtClean="0">
                <a:solidFill>
                  <a:srgbClr val="FF0000"/>
                </a:solidFill>
                <a:sym typeface="Symbol"/>
              </a:rPr>
              <a:t>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10</a:t>
            </a:r>
            <a:r>
              <a:rPr lang="it-IT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6 </a:t>
            </a:r>
            <a:r>
              <a:rPr lang="it-IT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molecules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/cm</a:t>
            </a:r>
            <a:r>
              <a:rPr lang="it-IT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 !!!</a:t>
            </a:r>
            <a:endParaRPr lang="it-IT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77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Vacuum Systems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219200"/>
            <a:ext cx="4419600" cy="4876800"/>
          </a:xfrm>
        </p:spPr>
        <p:txBody>
          <a:bodyPr/>
          <a:lstStyle/>
          <a:p>
            <a:r>
              <a:rPr lang="en-US" sz="2400" smtClean="0"/>
              <a:t>A vacuum system consists of chamber, pumps and gauges.</a:t>
            </a:r>
          </a:p>
          <a:p>
            <a:r>
              <a:rPr lang="en-US" sz="2400" smtClean="0"/>
              <a:t>Chambers are typically made of glass or stainless steel and sealed with elastomer or metal gaskets.</a:t>
            </a:r>
          </a:p>
          <a:p>
            <a:r>
              <a:rPr lang="en-US" sz="2400" smtClean="0"/>
              <a:t>Pumps include mechanical, turbomolecular, diffusion, ion, sublimation and cryogenic.</a:t>
            </a:r>
          </a:p>
          <a:p>
            <a:r>
              <a:rPr lang="en-US" sz="2400" smtClean="0"/>
              <a:t>Gauges include thermocouple for 1 to 10</a:t>
            </a:r>
            <a:r>
              <a:rPr lang="en-US" sz="2400" baseline="30000" smtClean="0"/>
              <a:t>-3</a:t>
            </a:r>
            <a:r>
              <a:rPr lang="en-US" sz="2400" smtClean="0"/>
              <a:t> mbar and Bayard-Alpert for 10</a:t>
            </a:r>
            <a:r>
              <a:rPr lang="en-US" sz="2400" baseline="30000" smtClean="0"/>
              <a:t>-3</a:t>
            </a:r>
            <a:r>
              <a:rPr lang="en-US" sz="2400" smtClean="0"/>
              <a:t> to 10</a:t>
            </a:r>
            <a:r>
              <a:rPr lang="en-US" sz="2400" baseline="30000" smtClean="0"/>
              <a:t>-11</a:t>
            </a:r>
            <a:r>
              <a:rPr lang="en-US" sz="2400" smtClean="0"/>
              <a:t> mbar.</a:t>
            </a:r>
          </a:p>
        </p:txBody>
      </p:sp>
      <p:pic>
        <p:nvPicPr>
          <p:cNvPr id="2" name="Vacuum System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255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1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Vapor Pressure Curves</a:t>
            </a:r>
          </a:p>
        </p:txBody>
      </p:sp>
      <p:pic>
        <p:nvPicPr>
          <p:cNvPr id="8195" name="Picture 6" descr="C:\2001 Summer\V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29083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95600" y="1219200"/>
            <a:ext cx="6248400" cy="4800600"/>
          </a:xfrm>
        </p:spPr>
        <p:txBody>
          <a:bodyPr/>
          <a:lstStyle/>
          <a:p>
            <a:r>
              <a:rPr lang="en-US" sz="2400" smtClean="0"/>
              <a:t>The vapor pressures of most materials follow an Arrhenius equation behavior:                        P</a:t>
            </a:r>
            <a:r>
              <a:rPr lang="en-US" sz="2400" baseline="-25000" smtClean="0"/>
              <a:t>VAP</a:t>
            </a:r>
            <a:r>
              <a:rPr lang="en-US" sz="2400" smtClean="0"/>
              <a:t> = P</a:t>
            </a:r>
            <a:r>
              <a:rPr lang="en-US" sz="2400" baseline="-25000" smtClean="0"/>
              <a:t>0</a:t>
            </a:r>
            <a:r>
              <a:rPr lang="en-US" sz="2400" smtClean="0"/>
              <a:t> exp(-E</a:t>
            </a:r>
            <a:r>
              <a:rPr lang="en-US" sz="2400" baseline="-25000" smtClean="0"/>
              <a:t>A</a:t>
            </a:r>
            <a:r>
              <a:rPr lang="en-US" sz="2400" smtClean="0"/>
              <a:t>/kT).</a:t>
            </a:r>
          </a:p>
          <a:p>
            <a:r>
              <a:rPr lang="en-US" sz="2400" smtClean="0"/>
              <a:t>Most metals must be heated to temperatures well above 1000 K to achieve an appreciable vapor pressure.</a:t>
            </a:r>
          </a:p>
          <a:p>
            <a:r>
              <a:rPr lang="en-US" sz="2400" smtClean="0"/>
              <a:t>For P</a:t>
            </a:r>
            <a:r>
              <a:rPr lang="en-US" sz="2400" baseline="-25000" smtClean="0"/>
              <a:t>VAP</a:t>
            </a:r>
            <a:r>
              <a:rPr lang="en-US" sz="2400" smtClean="0"/>
              <a:t> = 10</a:t>
            </a:r>
            <a:r>
              <a:rPr lang="en-US" sz="2400" baseline="30000" smtClean="0"/>
              <a:t>-4</a:t>
            </a:r>
            <a:r>
              <a:rPr lang="en-US" sz="2400" smtClean="0"/>
              <a:t> mbar, the deposition rate is approximately  10 Å / sec.</a:t>
            </a:r>
          </a:p>
          <a:p>
            <a:r>
              <a:rPr lang="en-US" sz="2400" smtClean="0"/>
              <a:t>Organic materials have much higher vapor pressures than metals.</a:t>
            </a:r>
          </a:p>
          <a:p>
            <a:r>
              <a:rPr lang="en-US" sz="2400" smtClean="0"/>
              <a:t>Care must be taken as to what materials are placed in the vacuum environment.</a:t>
            </a:r>
          </a:p>
          <a:p>
            <a:endParaRPr lang="en-US" sz="2400" smtClean="0"/>
          </a:p>
        </p:txBody>
      </p:sp>
      <p:pic>
        <p:nvPicPr>
          <p:cNvPr id="2" name="Vapor 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376" y="491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smtClean="0"/>
              <a:t>Materials in Vacuum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772400" cy="396240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Outgassing of materials can be the limiting factor in achieving good vacuum.</a:t>
            </a:r>
          </a:p>
          <a:p>
            <a:pPr lvl="1"/>
            <a:r>
              <a:rPr lang="en-US" smtClean="0"/>
              <a:t>It is usually best to use all stainless steel, aluminum, glass and copper.</a:t>
            </a:r>
          </a:p>
          <a:p>
            <a:pPr lvl="1"/>
            <a:r>
              <a:rPr lang="en-US" smtClean="0"/>
              <a:t>Elastomer gaskets and o-rings should be specifically manufactured for vacuum applications.</a:t>
            </a:r>
          </a:p>
          <a:p>
            <a:r>
              <a:rPr lang="en-US" smtClean="0"/>
              <a:t>NEVER USE:</a:t>
            </a:r>
          </a:p>
          <a:p>
            <a:pPr lvl="1"/>
            <a:r>
              <a:rPr lang="en-US" smtClean="0"/>
              <a:t>Brass, zinc, or other alloys without first looking up the outgassing rate (should be less than 10</a:t>
            </a:r>
            <a:r>
              <a:rPr lang="en-US" baseline="30000" smtClean="0"/>
              <a:t>-4</a:t>
            </a:r>
            <a:r>
              <a:rPr lang="en-US" smtClean="0"/>
              <a:t> W/m</a:t>
            </a:r>
            <a:r>
              <a:rPr lang="en-US" baseline="30000" smtClean="0"/>
              <a:t>2</a:t>
            </a:r>
            <a:r>
              <a:rPr lang="en-US" smtClean="0"/>
              <a:t>).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93725" y="5681663"/>
            <a:ext cx="804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9pPr>
          </a:lstStyle>
          <a:p>
            <a:r>
              <a:rPr lang="en-US"/>
              <a:t>*O’Hanlon, Users Guide to Vacuum Technology, Wiley (1980).</a:t>
            </a:r>
          </a:p>
        </p:txBody>
      </p:sp>
      <p:pic>
        <p:nvPicPr>
          <p:cNvPr id="2" name="Vapor press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1056" y="1557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7273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Permeability and Other Gas Sources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763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A single viton seal on a flange, gate valve bonnet or pump inlet will limit the ultimate pressure to &gt;10</a:t>
            </a:r>
            <a:r>
              <a:rPr lang="en-US" baseline="30000" smtClean="0"/>
              <a:t>-9</a:t>
            </a:r>
            <a:r>
              <a:rPr lang="en-US" smtClean="0"/>
              <a:t> mbar.</a:t>
            </a:r>
          </a:p>
          <a:p>
            <a:r>
              <a:rPr lang="en-US" smtClean="0"/>
              <a:t>Unbaked systems will rarely reach better than 10</a:t>
            </a:r>
            <a:r>
              <a:rPr lang="en-US" baseline="30000" smtClean="0"/>
              <a:t>-8</a:t>
            </a:r>
            <a:r>
              <a:rPr lang="en-US" smtClean="0"/>
              <a:t> mbar.</a:t>
            </a:r>
          </a:p>
          <a:p>
            <a:r>
              <a:rPr lang="en-US" smtClean="0"/>
              <a:t>Trapped volumes or virtual leaks will increase pump down time.</a:t>
            </a:r>
          </a:p>
          <a:p>
            <a:r>
              <a:rPr lang="en-US" smtClean="0"/>
              <a:t>Microscopic air leaks can limit the ultimate pressure.</a:t>
            </a:r>
          </a:p>
          <a:p>
            <a:r>
              <a:rPr lang="en-US" smtClean="0"/>
              <a:t>The use of a mass spectrometer on a regular basis will help to identify the nature of the gas source.</a:t>
            </a:r>
          </a:p>
        </p:txBody>
      </p:sp>
      <p:pic>
        <p:nvPicPr>
          <p:cNvPr id="2" name="Materials in Vacuum 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052736"/>
            <a:ext cx="7772400" cy="838200"/>
          </a:xfrm>
        </p:spPr>
        <p:txBody>
          <a:bodyPr/>
          <a:lstStyle/>
          <a:p>
            <a:r>
              <a:rPr lang="en-US" dirty="0" smtClean="0"/>
              <a:t>Pumping Speed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r>
              <a:rPr lang="en-US" dirty="0" smtClean="0"/>
              <a:t>Pumps, valves, connections, and hoses all should have compatible pumping speeds.</a:t>
            </a:r>
          </a:p>
          <a:p>
            <a:r>
              <a:rPr lang="en-US" dirty="0" smtClean="0"/>
              <a:t>Both </a:t>
            </a:r>
            <a:r>
              <a:rPr lang="en-US" dirty="0" err="1" smtClean="0"/>
              <a:t>pumpdown</a:t>
            </a:r>
            <a:r>
              <a:rPr lang="en-US" dirty="0" smtClean="0"/>
              <a:t> time and ultimate pressure can be limited by pumping speed.</a:t>
            </a:r>
          </a:p>
          <a:p>
            <a:r>
              <a:rPr lang="en-US" dirty="0" smtClean="0"/>
              <a:t>Calculations of pumping speeds of fittings and flanges can be made from the formulae in O’Hanlon and the </a:t>
            </a:r>
            <a:r>
              <a:rPr lang="en-US" dirty="0" err="1" smtClean="0"/>
              <a:t>Ificon</a:t>
            </a:r>
            <a:r>
              <a:rPr lang="en-US" dirty="0" smtClean="0"/>
              <a:t> vacuum guide.</a:t>
            </a:r>
          </a:p>
        </p:txBody>
      </p:sp>
      <p:pic>
        <p:nvPicPr>
          <p:cNvPr id="2" name="Pumping Speed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096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smtClean="0"/>
              <a:t>Rough Vacuum and Leaks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smtClean="0"/>
              <a:t>During roughing, a large leak can be detected by a hissing sound.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Slightly smaller leaks make a sound when liquid (acetone or isopropanol is squirted on them).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Once the thermocouple gauge starts to read a vacuum, and if it “gets stuck” at a pressure higher than normal, application of acetone to a leak will cause the reading to fluctuate.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Never switch on an ion gauge until you are confident the pressure is below 10</a:t>
            </a:r>
            <a:r>
              <a:rPr lang="en-US" sz="2400" baseline="30000" smtClean="0"/>
              <a:t>-3</a:t>
            </a:r>
            <a:r>
              <a:rPr lang="en-US" sz="2400" smtClean="0"/>
              <a:t> mbar.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Application of acetone to a leak will also register on the ion gauge in the pressure range of 10</a:t>
            </a:r>
            <a:r>
              <a:rPr lang="en-US" sz="2400" baseline="30000" smtClean="0"/>
              <a:t>-4</a:t>
            </a:r>
            <a:r>
              <a:rPr lang="en-US" sz="2400" smtClean="0"/>
              <a:t> to 10</a:t>
            </a:r>
            <a:r>
              <a:rPr lang="en-US" sz="2400" baseline="30000" smtClean="0"/>
              <a:t>-8</a:t>
            </a:r>
            <a:r>
              <a:rPr lang="en-US" sz="2400" smtClean="0"/>
              <a:t> mbar.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A He leak detector can be used below 10</a:t>
            </a:r>
            <a:r>
              <a:rPr lang="en-US" sz="2400" baseline="30000" smtClean="0"/>
              <a:t>-4</a:t>
            </a:r>
            <a:r>
              <a:rPr lang="en-US" sz="2400" smtClean="0"/>
              <a:t> mbar.</a:t>
            </a:r>
          </a:p>
        </p:txBody>
      </p:sp>
      <p:pic>
        <p:nvPicPr>
          <p:cNvPr id="2" name="Leaks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858259"/>
            <a:ext cx="8229600" cy="1143000"/>
          </a:xfrm>
        </p:spPr>
        <p:txBody>
          <a:bodyPr/>
          <a:lstStyle/>
          <a:p>
            <a:r>
              <a:rPr lang="en-US" dirty="0" smtClean="0"/>
              <a:t>Vacuum System Schematic Symbols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981200"/>
            <a:ext cx="3810000" cy="3886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Hand Operated Valve.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Gate Valve.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Pneumatic Gate Valve.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Leak Valve.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Butterfly Valve.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Pneumatic Butterfly.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Bellows.</a:t>
            </a:r>
            <a:endParaRPr lang="en-US" sz="2400" smtClean="0"/>
          </a:p>
        </p:txBody>
      </p:sp>
      <p:sp>
        <p:nvSpPr>
          <p:cNvPr id="15364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1905000"/>
            <a:ext cx="29718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Sorption Trap.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Vacuum Gauge.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Rotary Pump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Turbomolecular Pump.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Ti Sublimation Pump.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Ion Pump.</a:t>
            </a:r>
          </a:p>
          <a:p>
            <a:pPr>
              <a:buFont typeface="Wingdings" pitchFamily="2" charset="2"/>
              <a:buNone/>
            </a:pPr>
            <a:r>
              <a:rPr lang="en-US" sz="2400" smtClean="0">
                <a:cs typeface="Times New Roman" pitchFamily="18" charset="0"/>
              </a:rPr>
              <a:t>Cryo Pump.</a:t>
            </a:r>
            <a:endParaRPr lang="en-US" sz="2400" smtClean="0"/>
          </a:p>
          <a:p>
            <a:pPr>
              <a:buFontTx/>
              <a:buNone/>
            </a:pPr>
            <a:endParaRPr lang="en-US" sz="2400" smtClean="0"/>
          </a:p>
        </p:txBody>
      </p:sp>
      <p:grpSp>
        <p:nvGrpSpPr>
          <p:cNvPr id="15365" name="Group 8"/>
          <p:cNvGrpSpPr>
            <a:grpSpLocks/>
          </p:cNvGrpSpPr>
          <p:nvPr/>
        </p:nvGrpSpPr>
        <p:grpSpPr bwMode="auto">
          <a:xfrm>
            <a:off x="228600" y="1905000"/>
            <a:ext cx="365125" cy="503238"/>
            <a:chOff x="2808" y="1728"/>
            <a:chExt cx="576" cy="792"/>
          </a:xfrm>
        </p:grpSpPr>
        <p:grpSp>
          <p:nvGrpSpPr>
            <p:cNvPr id="15468" name="Group 9"/>
            <p:cNvGrpSpPr>
              <a:grpSpLocks/>
            </p:cNvGrpSpPr>
            <p:nvPr/>
          </p:nvGrpSpPr>
          <p:grpSpPr bwMode="auto">
            <a:xfrm>
              <a:off x="2808" y="1944"/>
              <a:ext cx="576" cy="576"/>
              <a:chOff x="1728" y="2304"/>
              <a:chExt cx="576" cy="576"/>
            </a:xfrm>
          </p:grpSpPr>
          <p:sp>
            <p:nvSpPr>
              <p:cNvPr id="15472" name="AutoShape 10"/>
              <p:cNvSpPr>
                <a:spLocks noChangeArrowheads="1"/>
              </p:cNvSpPr>
              <p:nvPr/>
            </p:nvSpPr>
            <p:spPr bwMode="auto">
              <a:xfrm rot="-5400000">
                <a:off x="1872" y="2448"/>
                <a:ext cx="576" cy="288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73" name="AutoShape 11"/>
              <p:cNvSpPr>
                <a:spLocks noChangeArrowheads="1"/>
              </p:cNvSpPr>
              <p:nvPr/>
            </p:nvSpPr>
            <p:spPr bwMode="auto">
              <a:xfrm rot="5400000" flipH="1">
                <a:off x="1584" y="2448"/>
                <a:ext cx="576" cy="288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5469" name="Group 12"/>
            <p:cNvGrpSpPr>
              <a:grpSpLocks/>
            </p:cNvGrpSpPr>
            <p:nvPr/>
          </p:nvGrpSpPr>
          <p:grpSpPr bwMode="auto">
            <a:xfrm>
              <a:off x="2952" y="1728"/>
              <a:ext cx="288" cy="504"/>
              <a:chOff x="2952" y="1728"/>
              <a:chExt cx="288" cy="504"/>
            </a:xfrm>
          </p:grpSpPr>
          <p:sp>
            <p:nvSpPr>
              <p:cNvPr id="15470" name="Line 13"/>
              <p:cNvSpPr>
                <a:spLocks noChangeShapeType="1"/>
              </p:cNvSpPr>
              <p:nvPr/>
            </p:nvSpPr>
            <p:spPr bwMode="auto">
              <a:xfrm flipV="1">
                <a:off x="3096" y="1728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71" name="Line 14"/>
              <p:cNvSpPr>
                <a:spLocks noChangeShapeType="1"/>
              </p:cNvSpPr>
              <p:nvPr/>
            </p:nvSpPr>
            <p:spPr bwMode="auto">
              <a:xfrm>
                <a:off x="2952" y="172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15366" name="Group 15"/>
          <p:cNvGrpSpPr>
            <a:grpSpLocks/>
          </p:cNvGrpSpPr>
          <p:nvPr/>
        </p:nvGrpSpPr>
        <p:grpSpPr bwMode="auto">
          <a:xfrm>
            <a:off x="2819400" y="2362200"/>
            <a:ext cx="365125" cy="501650"/>
            <a:chOff x="4032" y="1728"/>
            <a:chExt cx="576" cy="792"/>
          </a:xfrm>
        </p:grpSpPr>
        <p:grpSp>
          <p:nvGrpSpPr>
            <p:cNvPr id="15460" name="Group 16"/>
            <p:cNvGrpSpPr>
              <a:grpSpLocks/>
            </p:cNvGrpSpPr>
            <p:nvPr/>
          </p:nvGrpSpPr>
          <p:grpSpPr bwMode="auto">
            <a:xfrm>
              <a:off x="4032" y="1944"/>
              <a:ext cx="576" cy="576"/>
              <a:chOff x="4032" y="1656"/>
              <a:chExt cx="576" cy="576"/>
            </a:xfrm>
          </p:grpSpPr>
          <p:grpSp>
            <p:nvGrpSpPr>
              <p:cNvPr id="15464" name="Group 17"/>
              <p:cNvGrpSpPr>
                <a:grpSpLocks/>
              </p:cNvGrpSpPr>
              <p:nvPr/>
            </p:nvGrpSpPr>
            <p:grpSpPr bwMode="auto">
              <a:xfrm>
                <a:off x="4032" y="1656"/>
                <a:ext cx="576" cy="576"/>
                <a:chOff x="1728" y="2304"/>
                <a:chExt cx="576" cy="576"/>
              </a:xfrm>
            </p:grpSpPr>
            <p:sp>
              <p:nvSpPr>
                <p:cNvPr id="15466" name="AutoShape 18"/>
                <p:cNvSpPr>
                  <a:spLocks noChangeArrowheads="1"/>
                </p:cNvSpPr>
                <p:nvPr/>
              </p:nvSpPr>
              <p:spPr bwMode="auto">
                <a:xfrm rot="-5400000">
                  <a:off x="1872" y="2448"/>
                  <a:ext cx="576" cy="28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5467" name="AutoShape 19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584" y="2448"/>
                  <a:ext cx="576" cy="28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5465" name="Line 20"/>
              <p:cNvSpPr>
                <a:spLocks noChangeShapeType="1"/>
              </p:cNvSpPr>
              <p:nvPr/>
            </p:nvSpPr>
            <p:spPr bwMode="auto">
              <a:xfrm>
                <a:off x="4320" y="1728"/>
                <a:ext cx="0" cy="432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5461" name="Group 21"/>
            <p:cNvGrpSpPr>
              <a:grpSpLocks/>
            </p:cNvGrpSpPr>
            <p:nvPr/>
          </p:nvGrpSpPr>
          <p:grpSpPr bwMode="auto">
            <a:xfrm>
              <a:off x="4176" y="1728"/>
              <a:ext cx="288" cy="504"/>
              <a:chOff x="2952" y="1728"/>
              <a:chExt cx="288" cy="504"/>
            </a:xfrm>
          </p:grpSpPr>
          <p:sp>
            <p:nvSpPr>
              <p:cNvPr id="15462" name="Line 22"/>
              <p:cNvSpPr>
                <a:spLocks noChangeShapeType="1"/>
              </p:cNvSpPr>
              <p:nvPr/>
            </p:nvSpPr>
            <p:spPr bwMode="auto">
              <a:xfrm flipV="1">
                <a:off x="3096" y="1728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63" name="Line 23"/>
              <p:cNvSpPr>
                <a:spLocks noChangeShapeType="1"/>
              </p:cNvSpPr>
              <p:nvPr/>
            </p:nvSpPr>
            <p:spPr bwMode="auto">
              <a:xfrm>
                <a:off x="2952" y="172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15367" name="Group 24"/>
          <p:cNvGrpSpPr>
            <a:grpSpLocks/>
          </p:cNvGrpSpPr>
          <p:nvPr/>
        </p:nvGrpSpPr>
        <p:grpSpPr bwMode="auto">
          <a:xfrm>
            <a:off x="228600" y="2743200"/>
            <a:ext cx="365125" cy="549275"/>
            <a:chOff x="4032" y="504"/>
            <a:chExt cx="576" cy="864"/>
          </a:xfrm>
        </p:grpSpPr>
        <p:grpSp>
          <p:nvGrpSpPr>
            <p:cNvPr id="15453" name="Group 25"/>
            <p:cNvGrpSpPr>
              <a:grpSpLocks/>
            </p:cNvGrpSpPr>
            <p:nvPr/>
          </p:nvGrpSpPr>
          <p:grpSpPr bwMode="auto">
            <a:xfrm>
              <a:off x="4032" y="792"/>
              <a:ext cx="576" cy="576"/>
              <a:chOff x="4032" y="1656"/>
              <a:chExt cx="576" cy="576"/>
            </a:xfrm>
          </p:grpSpPr>
          <p:grpSp>
            <p:nvGrpSpPr>
              <p:cNvPr id="15456" name="Group 26"/>
              <p:cNvGrpSpPr>
                <a:grpSpLocks/>
              </p:cNvGrpSpPr>
              <p:nvPr/>
            </p:nvGrpSpPr>
            <p:grpSpPr bwMode="auto">
              <a:xfrm>
                <a:off x="4032" y="1656"/>
                <a:ext cx="576" cy="576"/>
                <a:chOff x="1728" y="2304"/>
                <a:chExt cx="576" cy="576"/>
              </a:xfrm>
            </p:grpSpPr>
            <p:sp>
              <p:nvSpPr>
                <p:cNvPr id="15458" name="AutoShape 27"/>
                <p:cNvSpPr>
                  <a:spLocks noChangeArrowheads="1"/>
                </p:cNvSpPr>
                <p:nvPr/>
              </p:nvSpPr>
              <p:spPr bwMode="auto">
                <a:xfrm rot="-5400000">
                  <a:off x="1872" y="2448"/>
                  <a:ext cx="576" cy="28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5459" name="AutoShape 2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584" y="2448"/>
                  <a:ext cx="576" cy="28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5457" name="Line 29"/>
              <p:cNvSpPr>
                <a:spLocks noChangeShapeType="1"/>
              </p:cNvSpPr>
              <p:nvPr/>
            </p:nvSpPr>
            <p:spPr bwMode="auto">
              <a:xfrm>
                <a:off x="4320" y="1728"/>
                <a:ext cx="0" cy="432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454" name="Line 30"/>
            <p:cNvSpPr>
              <a:spLocks noChangeShapeType="1"/>
            </p:cNvSpPr>
            <p:nvPr/>
          </p:nvSpPr>
          <p:spPr bwMode="auto">
            <a:xfrm flipV="1">
              <a:off x="4320" y="648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55" name="Rectangle 31"/>
            <p:cNvSpPr>
              <a:spLocks noChangeArrowheads="1"/>
            </p:cNvSpPr>
            <p:nvPr/>
          </p:nvSpPr>
          <p:spPr bwMode="auto">
            <a:xfrm>
              <a:off x="4248" y="504"/>
              <a:ext cx="144" cy="1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68" name="Group 32"/>
          <p:cNvGrpSpPr>
            <a:grpSpLocks/>
          </p:cNvGrpSpPr>
          <p:nvPr/>
        </p:nvGrpSpPr>
        <p:grpSpPr bwMode="auto">
          <a:xfrm>
            <a:off x="2819400" y="3200400"/>
            <a:ext cx="365125" cy="593725"/>
            <a:chOff x="2808" y="432"/>
            <a:chExt cx="576" cy="936"/>
          </a:xfrm>
        </p:grpSpPr>
        <p:grpSp>
          <p:nvGrpSpPr>
            <p:cNvPr id="15447" name="Group 33"/>
            <p:cNvGrpSpPr>
              <a:grpSpLocks/>
            </p:cNvGrpSpPr>
            <p:nvPr/>
          </p:nvGrpSpPr>
          <p:grpSpPr bwMode="auto">
            <a:xfrm>
              <a:off x="2808" y="792"/>
              <a:ext cx="576" cy="576"/>
              <a:chOff x="1728" y="2304"/>
              <a:chExt cx="576" cy="576"/>
            </a:xfrm>
          </p:grpSpPr>
          <p:sp>
            <p:nvSpPr>
              <p:cNvPr id="15451" name="AutoShape 34"/>
              <p:cNvSpPr>
                <a:spLocks noChangeArrowheads="1"/>
              </p:cNvSpPr>
              <p:nvPr/>
            </p:nvSpPr>
            <p:spPr bwMode="auto">
              <a:xfrm rot="-5400000">
                <a:off x="1872" y="2448"/>
                <a:ext cx="576" cy="288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52" name="AutoShape 35"/>
              <p:cNvSpPr>
                <a:spLocks noChangeArrowheads="1"/>
              </p:cNvSpPr>
              <p:nvPr/>
            </p:nvSpPr>
            <p:spPr bwMode="auto">
              <a:xfrm rot="5400000" flipH="1">
                <a:off x="1584" y="2448"/>
                <a:ext cx="576" cy="288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448" name="Line 36"/>
            <p:cNvSpPr>
              <a:spLocks noChangeShapeType="1"/>
            </p:cNvSpPr>
            <p:nvPr/>
          </p:nvSpPr>
          <p:spPr bwMode="auto">
            <a:xfrm flipV="1">
              <a:off x="3096" y="432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49" name="Line 37"/>
            <p:cNvSpPr>
              <a:spLocks noChangeShapeType="1"/>
            </p:cNvSpPr>
            <p:nvPr/>
          </p:nvSpPr>
          <p:spPr bwMode="auto">
            <a:xfrm>
              <a:off x="2952" y="432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50" name="Line 38"/>
            <p:cNvSpPr>
              <a:spLocks noChangeShapeType="1"/>
            </p:cNvSpPr>
            <p:nvPr/>
          </p:nvSpPr>
          <p:spPr bwMode="auto">
            <a:xfrm flipV="1">
              <a:off x="2952" y="576"/>
              <a:ext cx="36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69" name="Group 39"/>
          <p:cNvGrpSpPr>
            <a:grpSpLocks/>
          </p:cNvGrpSpPr>
          <p:nvPr/>
        </p:nvGrpSpPr>
        <p:grpSpPr bwMode="auto">
          <a:xfrm>
            <a:off x="228600" y="3657600"/>
            <a:ext cx="457200" cy="503238"/>
            <a:chOff x="4824" y="1728"/>
            <a:chExt cx="720" cy="792"/>
          </a:xfrm>
        </p:grpSpPr>
        <p:grpSp>
          <p:nvGrpSpPr>
            <p:cNvPr id="15441" name="Group 40"/>
            <p:cNvGrpSpPr>
              <a:grpSpLocks/>
            </p:cNvGrpSpPr>
            <p:nvPr/>
          </p:nvGrpSpPr>
          <p:grpSpPr bwMode="auto">
            <a:xfrm>
              <a:off x="4824" y="1728"/>
              <a:ext cx="720" cy="792"/>
              <a:chOff x="4752" y="1728"/>
              <a:chExt cx="720" cy="792"/>
            </a:xfrm>
          </p:grpSpPr>
          <p:sp>
            <p:nvSpPr>
              <p:cNvPr id="15443" name="Rectangle 41"/>
              <p:cNvSpPr>
                <a:spLocks noChangeArrowheads="1"/>
              </p:cNvSpPr>
              <p:nvPr/>
            </p:nvSpPr>
            <p:spPr bwMode="auto">
              <a:xfrm>
                <a:off x="4752" y="1944"/>
                <a:ext cx="720" cy="5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44" name="Line 42"/>
              <p:cNvSpPr>
                <a:spLocks noChangeShapeType="1"/>
              </p:cNvSpPr>
              <p:nvPr/>
            </p:nvSpPr>
            <p:spPr bwMode="auto">
              <a:xfrm>
                <a:off x="4752" y="1944"/>
                <a:ext cx="72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45" name="Oval 43"/>
              <p:cNvSpPr>
                <a:spLocks noChangeArrowheads="1"/>
              </p:cNvSpPr>
              <p:nvPr/>
            </p:nvSpPr>
            <p:spPr bwMode="auto">
              <a:xfrm>
                <a:off x="5040" y="2160"/>
                <a:ext cx="144" cy="14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46" name="Line 44"/>
              <p:cNvSpPr>
                <a:spLocks noChangeShapeType="1"/>
              </p:cNvSpPr>
              <p:nvPr/>
            </p:nvSpPr>
            <p:spPr bwMode="auto">
              <a:xfrm flipV="1">
                <a:off x="5112" y="1728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442" name="Line 45"/>
            <p:cNvSpPr>
              <a:spLocks noChangeShapeType="1"/>
            </p:cNvSpPr>
            <p:nvPr/>
          </p:nvSpPr>
          <p:spPr bwMode="auto">
            <a:xfrm>
              <a:off x="5040" y="1728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0" name="Group 46"/>
          <p:cNvGrpSpPr>
            <a:grpSpLocks/>
          </p:cNvGrpSpPr>
          <p:nvPr/>
        </p:nvGrpSpPr>
        <p:grpSpPr bwMode="auto">
          <a:xfrm>
            <a:off x="3276600" y="4038600"/>
            <a:ext cx="457200" cy="595313"/>
            <a:chOff x="4824" y="432"/>
            <a:chExt cx="720" cy="936"/>
          </a:xfrm>
        </p:grpSpPr>
        <p:grpSp>
          <p:nvGrpSpPr>
            <p:cNvPr id="15435" name="Group 47"/>
            <p:cNvGrpSpPr>
              <a:grpSpLocks/>
            </p:cNvGrpSpPr>
            <p:nvPr/>
          </p:nvGrpSpPr>
          <p:grpSpPr bwMode="auto">
            <a:xfrm>
              <a:off x="4824" y="576"/>
              <a:ext cx="720" cy="792"/>
              <a:chOff x="4752" y="1728"/>
              <a:chExt cx="720" cy="792"/>
            </a:xfrm>
          </p:grpSpPr>
          <p:sp>
            <p:nvSpPr>
              <p:cNvPr id="15437" name="Rectangle 48"/>
              <p:cNvSpPr>
                <a:spLocks noChangeArrowheads="1"/>
              </p:cNvSpPr>
              <p:nvPr/>
            </p:nvSpPr>
            <p:spPr bwMode="auto">
              <a:xfrm>
                <a:off x="4752" y="1944"/>
                <a:ext cx="720" cy="5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38" name="Line 49"/>
              <p:cNvSpPr>
                <a:spLocks noChangeShapeType="1"/>
              </p:cNvSpPr>
              <p:nvPr/>
            </p:nvSpPr>
            <p:spPr bwMode="auto">
              <a:xfrm>
                <a:off x="4752" y="1944"/>
                <a:ext cx="72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39" name="Oval 50"/>
              <p:cNvSpPr>
                <a:spLocks noChangeArrowheads="1"/>
              </p:cNvSpPr>
              <p:nvPr/>
            </p:nvSpPr>
            <p:spPr bwMode="auto">
              <a:xfrm>
                <a:off x="5040" y="2160"/>
                <a:ext cx="144" cy="14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40" name="Line 51"/>
              <p:cNvSpPr>
                <a:spLocks noChangeShapeType="1"/>
              </p:cNvSpPr>
              <p:nvPr/>
            </p:nvSpPr>
            <p:spPr bwMode="auto">
              <a:xfrm flipV="1">
                <a:off x="5112" y="1728"/>
                <a:ext cx="0" cy="5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436" name="Rectangle 52"/>
            <p:cNvSpPr>
              <a:spLocks noChangeArrowheads="1"/>
            </p:cNvSpPr>
            <p:nvPr/>
          </p:nvSpPr>
          <p:spPr bwMode="auto">
            <a:xfrm>
              <a:off x="5112" y="432"/>
              <a:ext cx="144" cy="1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1" name="Group 53"/>
          <p:cNvGrpSpPr>
            <a:grpSpLocks/>
          </p:cNvGrpSpPr>
          <p:nvPr/>
        </p:nvGrpSpPr>
        <p:grpSpPr bwMode="auto">
          <a:xfrm>
            <a:off x="0" y="4800600"/>
            <a:ext cx="549275" cy="92075"/>
            <a:chOff x="1728" y="2376"/>
            <a:chExt cx="864" cy="288"/>
          </a:xfrm>
        </p:grpSpPr>
        <p:sp>
          <p:nvSpPr>
            <p:cNvPr id="15426" name="Line 54"/>
            <p:cNvSpPr>
              <a:spLocks noChangeShapeType="1"/>
            </p:cNvSpPr>
            <p:nvPr/>
          </p:nvSpPr>
          <p:spPr bwMode="auto">
            <a:xfrm>
              <a:off x="1728" y="2520"/>
              <a:ext cx="2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7" name="Line 55"/>
            <p:cNvSpPr>
              <a:spLocks noChangeShapeType="1"/>
            </p:cNvSpPr>
            <p:nvPr/>
          </p:nvSpPr>
          <p:spPr bwMode="auto">
            <a:xfrm>
              <a:off x="1944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8" name="Line 56"/>
            <p:cNvSpPr>
              <a:spLocks noChangeShapeType="1"/>
            </p:cNvSpPr>
            <p:nvPr/>
          </p:nvSpPr>
          <p:spPr bwMode="auto">
            <a:xfrm>
              <a:off x="2016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9" name="Line 57"/>
            <p:cNvSpPr>
              <a:spLocks noChangeShapeType="1"/>
            </p:cNvSpPr>
            <p:nvPr/>
          </p:nvSpPr>
          <p:spPr bwMode="auto">
            <a:xfrm>
              <a:off x="2088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30" name="Line 58"/>
            <p:cNvSpPr>
              <a:spLocks noChangeShapeType="1"/>
            </p:cNvSpPr>
            <p:nvPr/>
          </p:nvSpPr>
          <p:spPr bwMode="auto">
            <a:xfrm>
              <a:off x="2160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31" name="Line 59"/>
            <p:cNvSpPr>
              <a:spLocks noChangeShapeType="1"/>
            </p:cNvSpPr>
            <p:nvPr/>
          </p:nvSpPr>
          <p:spPr bwMode="auto">
            <a:xfrm>
              <a:off x="2232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32" name="Line 60"/>
            <p:cNvSpPr>
              <a:spLocks noChangeShapeType="1"/>
            </p:cNvSpPr>
            <p:nvPr/>
          </p:nvSpPr>
          <p:spPr bwMode="auto">
            <a:xfrm>
              <a:off x="2304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33" name="Line 61"/>
            <p:cNvSpPr>
              <a:spLocks noChangeShapeType="1"/>
            </p:cNvSpPr>
            <p:nvPr/>
          </p:nvSpPr>
          <p:spPr bwMode="auto">
            <a:xfrm>
              <a:off x="2376" y="2376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34" name="Line 62"/>
            <p:cNvSpPr>
              <a:spLocks noChangeShapeType="1"/>
            </p:cNvSpPr>
            <p:nvPr/>
          </p:nvSpPr>
          <p:spPr bwMode="auto">
            <a:xfrm>
              <a:off x="2376" y="2520"/>
              <a:ext cx="2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2" name="Group 63"/>
          <p:cNvGrpSpPr>
            <a:grpSpLocks/>
          </p:cNvGrpSpPr>
          <p:nvPr/>
        </p:nvGrpSpPr>
        <p:grpSpPr bwMode="auto">
          <a:xfrm>
            <a:off x="4724400" y="1905000"/>
            <a:ext cx="365125" cy="549275"/>
            <a:chOff x="2304" y="3312"/>
            <a:chExt cx="576" cy="864"/>
          </a:xfrm>
        </p:grpSpPr>
        <p:sp>
          <p:nvSpPr>
            <p:cNvPr id="15420" name="Line 64"/>
            <p:cNvSpPr>
              <a:spLocks noChangeShapeType="1"/>
            </p:cNvSpPr>
            <p:nvPr/>
          </p:nvSpPr>
          <p:spPr bwMode="auto">
            <a:xfrm>
              <a:off x="2448" y="3456"/>
              <a:ext cx="0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1" name="Line 65"/>
            <p:cNvSpPr>
              <a:spLocks noChangeShapeType="1"/>
            </p:cNvSpPr>
            <p:nvPr/>
          </p:nvSpPr>
          <p:spPr bwMode="auto">
            <a:xfrm>
              <a:off x="2736" y="3456"/>
              <a:ext cx="0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2" name="Rectangle 66"/>
            <p:cNvSpPr>
              <a:spLocks noChangeArrowheads="1"/>
            </p:cNvSpPr>
            <p:nvPr/>
          </p:nvSpPr>
          <p:spPr bwMode="auto">
            <a:xfrm>
              <a:off x="2304" y="3312"/>
              <a:ext cx="576" cy="8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3" name="Line 67"/>
            <p:cNvSpPr>
              <a:spLocks noChangeShapeType="1"/>
            </p:cNvSpPr>
            <p:nvPr/>
          </p:nvSpPr>
          <p:spPr bwMode="auto">
            <a:xfrm>
              <a:off x="2520" y="360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4" name="Line 68"/>
            <p:cNvSpPr>
              <a:spLocks noChangeShapeType="1"/>
            </p:cNvSpPr>
            <p:nvPr/>
          </p:nvSpPr>
          <p:spPr bwMode="auto">
            <a:xfrm>
              <a:off x="2520" y="3888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25" name="Line 69"/>
            <p:cNvSpPr>
              <a:spLocks noChangeShapeType="1"/>
            </p:cNvSpPr>
            <p:nvPr/>
          </p:nvSpPr>
          <p:spPr bwMode="auto">
            <a:xfrm>
              <a:off x="2520" y="3744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3" name="Group 70"/>
          <p:cNvGrpSpPr>
            <a:grpSpLocks/>
          </p:cNvGrpSpPr>
          <p:nvPr/>
        </p:nvGrpSpPr>
        <p:grpSpPr bwMode="auto">
          <a:xfrm>
            <a:off x="7543800" y="2362200"/>
            <a:ext cx="411163" cy="411163"/>
            <a:chOff x="5776" y="2801"/>
            <a:chExt cx="648" cy="648"/>
          </a:xfrm>
        </p:grpSpPr>
        <p:sp>
          <p:nvSpPr>
            <p:cNvPr id="15416" name="Oval 71"/>
            <p:cNvSpPr>
              <a:spLocks noChangeArrowheads="1"/>
            </p:cNvSpPr>
            <p:nvPr/>
          </p:nvSpPr>
          <p:spPr bwMode="auto">
            <a:xfrm>
              <a:off x="5776" y="2801"/>
              <a:ext cx="648" cy="64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17" name="Line 72"/>
            <p:cNvSpPr>
              <a:spLocks noChangeShapeType="1"/>
            </p:cNvSpPr>
            <p:nvPr/>
          </p:nvSpPr>
          <p:spPr bwMode="auto">
            <a:xfrm>
              <a:off x="5904" y="2952"/>
              <a:ext cx="186" cy="3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18" name="Line 73"/>
            <p:cNvSpPr>
              <a:spLocks noChangeShapeType="1"/>
            </p:cNvSpPr>
            <p:nvPr/>
          </p:nvSpPr>
          <p:spPr bwMode="auto">
            <a:xfrm flipV="1">
              <a:off x="6105" y="2952"/>
              <a:ext cx="181" cy="3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419" name="Line 74"/>
            <p:cNvSpPr>
              <a:spLocks noChangeShapeType="1"/>
            </p:cNvSpPr>
            <p:nvPr/>
          </p:nvSpPr>
          <p:spPr bwMode="auto">
            <a:xfrm>
              <a:off x="5880" y="3143"/>
              <a:ext cx="4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4" name="Group 76"/>
          <p:cNvGrpSpPr>
            <a:grpSpLocks/>
          </p:cNvGrpSpPr>
          <p:nvPr/>
        </p:nvGrpSpPr>
        <p:grpSpPr bwMode="auto">
          <a:xfrm>
            <a:off x="4724400" y="2743200"/>
            <a:ext cx="547688" cy="547688"/>
            <a:chOff x="5184" y="3600"/>
            <a:chExt cx="864" cy="864"/>
          </a:xfrm>
        </p:grpSpPr>
        <p:grpSp>
          <p:nvGrpSpPr>
            <p:cNvPr id="15410" name="Group 77"/>
            <p:cNvGrpSpPr>
              <a:grpSpLocks/>
            </p:cNvGrpSpPr>
            <p:nvPr/>
          </p:nvGrpSpPr>
          <p:grpSpPr bwMode="auto">
            <a:xfrm>
              <a:off x="5184" y="3600"/>
              <a:ext cx="864" cy="864"/>
              <a:chOff x="2160" y="4320"/>
              <a:chExt cx="864" cy="864"/>
            </a:xfrm>
          </p:grpSpPr>
          <p:sp>
            <p:nvSpPr>
              <p:cNvPr id="15413" name="Oval 78"/>
              <p:cNvSpPr>
                <a:spLocks noChangeArrowheads="1"/>
              </p:cNvSpPr>
              <p:nvPr/>
            </p:nvSpPr>
            <p:spPr bwMode="auto">
              <a:xfrm>
                <a:off x="2160" y="4320"/>
                <a:ext cx="864" cy="86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14" name="Line 79"/>
              <p:cNvSpPr>
                <a:spLocks noChangeShapeType="1"/>
              </p:cNvSpPr>
              <p:nvPr/>
            </p:nvSpPr>
            <p:spPr bwMode="auto">
              <a:xfrm>
                <a:off x="2160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15" name="Line 80"/>
              <p:cNvSpPr>
                <a:spLocks noChangeShapeType="1"/>
              </p:cNvSpPr>
              <p:nvPr/>
            </p:nvSpPr>
            <p:spPr bwMode="auto">
              <a:xfrm flipH="1">
                <a:off x="2736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411" name="Oval 81"/>
            <p:cNvSpPr>
              <a:spLocks noChangeArrowheads="1"/>
            </p:cNvSpPr>
            <p:nvPr/>
          </p:nvSpPr>
          <p:spPr bwMode="auto">
            <a:xfrm>
              <a:off x="5400" y="3816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412" name="Line 82"/>
            <p:cNvSpPr>
              <a:spLocks noChangeShapeType="1"/>
            </p:cNvSpPr>
            <p:nvPr/>
          </p:nvSpPr>
          <p:spPr bwMode="auto">
            <a:xfrm flipV="1">
              <a:off x="5412" y="3805"/>
              <a:ext cx="144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5" name="Group 83"/>
          <p:cNvGrpSpPr>
            <a:grpSpLocks/>
          </p:cNvGrpSpPr>
          <p:nvPr/>
        </p:nvGrpSpPr>
        <p:grpSpPr bwMode="auto">
          <a:xfrm>
            <a:off x="8229600" y="3200400"/>
            <a:ext cx="547688" cy="549275"/>
            <a:chOff x="2160" y="4320"/>
            <a:chExt cx="864" cy="864"/>
          </a:xfrm>
        </p:grpSpPr>
        <p:grpSp>
          <p:nvGrpSpPr>
            <p:cNvPr id="15403" name="Group 84"/>
            <p:cNvGrpSpPr>
              <a:grpSpLocks/>
            </p:cNvGrpSpPr>
            <p:nvPr/>
          </p:nvGrpSpPr>
          <p:grpSpPr bwMode="auto">
            <a:xfrm>
              <a:off x="2389" y="4549"/>
              <a:ext cx="405" cy="405"/>
              <a:chOff x="2331" y="4320"/>
              <a:chExt cx="405" cy="405"/>
            </a:xfrm>
          </p:grpSpPr>
          <p:sp>
            <p:nvSpPr>
              <p:cNvPr id="15408" name="Oval 85"/>
              <p:cNvSpPr>
                <a:spLocks noChangeArrowheads="1"/>
              </p:cNvSpPr>
              <p:nvPr/>
            </p:nvSpPr>
            <p:spPr bwMode="auto">
              <a:xfrm>
                <a:off x="2331" y="4320"/>
                <a:ext cx="405" cy="40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09" name="Oval 86"/>
              <p:cNvSpPr>
                <a:spLocks noChangeArrowheads="1"/>
              </p:cNvSpPr>
              <p:nvPr/>
            </p:nvSpPr>
            <p:spPr bwMode="auto">
              <a:xfrm>
                <a:off x="2462" y="4451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5404" name="Group 87"/>
            <p:cNvGrpSpPr>
              <a:grpSpLocks/>
            </p:cNvGrpSpPr>
            <p:nvPr/>
          </p:nvGrpSpPr>
          <p:grpSpPr bwMode="auto">
            <a:xfrm>
              <a:off x="2160" y="4320"/>
              <a:ext cx="864" cy="864"/>
              <a:chOff x="2160" y="4320"/>
              <a:chExt cx="864" cy="864"/>
            </a:xfrm>
          </p:grpSpPr>
          <p:sp>
            <p:nvSpPr>
              <p:cNvPr id="15405" name="Oval 88"/>
              <p:cNvSpPr>
                <a:spLocks noChangeArrowheads="1"/>
              </p:cNvSpPr>
              <p:nvPr/>
            </p:nvSpPr>
            <p:spPr bwMode="auto">
              <a:xfrm>
                <a:off x="2160" y="4320"/>
                <a:ext cx="864" cy="86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06" name="Line 89"/>
              <p:cNvSpPr>
                <a:spLocks noChangeShapeType="1"/>
              </p:cNvSpPr>
              <p:nvPr/>
            </p:nvSpPr>
            <p:spPr bwMode="auto">
              <a:xfrm>
                <a:off x="2160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07" name="Line 90"/>
              <p:cNvSpPr>
                <a:spLocks noChangeShapeType="1"/>
              </p:cNvSpPr>
              <p:nvPr/>
            </p:nvSpPr>
            <p:spPr bwMode="auto">
              <a:xfrm flipH="1">
                <a:off x="2736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</p:grpSp>
      <p:grpSp>
        <p:nvGrpSpPr>
          <p:cNvPr id="15376" name="Group 91"/>
          <p:cNvGrpSpPr>
            <a:grpSpLocks/>
          </p:cNvGrpSpPr>
          <p:nvPr/>
        </p:nvGrpSpPr>
        <p:grpSpPr bwMode="auto">
          <a:xfrm>
            <a:off x="4724400" y="3581400"/>
            <a:ext cx="547688" cy="547688"/>
            <a:chOff x="3600" y="3024"/>
            <a:chExt cx="864" cy="864"/>
          </a:xfrm>
        </p:grpSpPr>
        <p:grpSp>
          <p:nvGrpSpPr>
            <p:cNvPr id="15398" name="Group 92"/>
            <p:cNvGrpSpPr>
              <a:grpSpLocks/>
            </p:cNvGrpSpPr>
            <p:nvPr/>
          </p:nvGrpSpPr>
          <p:grpSpPr bwMode="auto">
            <a:xfrm>
              <a:off x="3600" y="3024"/>
              <a:ext cx="864" cy="864"/>
              <a:chOff x="2160" y="4320"/>
              <a:chExt cx="864" cy="864"/>
            </a:xfrm>
          </p:grpSpPr>
          <p:sp>
            <p:nvSpPr>
              <p:cNvPr id="15400" name="Oval 93"/>
              <p:cNvSpPr>
                <a:spLocks noChangeArrowheads="1"/>
              </p:cNvSpPr>
              <p:nvPr/>
            </p:nvSpPr>
            <p:spPr bwMode="auto">
              <a:xfrm>
                <a:off x="2160" y="4320"/>
                <a:ext cx="864" cy="86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01" name="Line 94"/>
              <p:cNvSpPr>
                <a:spLocks noChangeShapeType="1"/>
              </p:cNvSpPr>
              <p:nvPr/>
            </p:nvSpPr>
            <p:spPr bwMode="auto">
              <a:xfrm>
                <a:off x="2160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402" name="Line 95"/>
              <p:cNvSpPr>
                <a:spLocks noChangeShapeType="1"/>
              </p:cNvSpPr>
              <p:nvPr/>
            </p:nvSpPr>
            <p:spPr bwMode="auto">
              <a:xfrm flipH="1">
                <a:off x="2736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399" name="Freeform 96"/>
            <p:cNvSpPr>
              <a:spLocks/>
            </p:cNvSpPr>
            <p:nvPr/>
          </p:nvSpPr>
          <p:spPr bwMode="auto">
            <a:xfrm>
              <a:off x="3936" y="3288"/>
              <a:ext cx="192" cy="336"/>
            </a:xfrm>
            <a:custGeom>
              <a:avLst/>
              <a:gdLst>
                <a:gd name="T0" fmla="*/ 24 w 192"/>
                <a:gd name="T1" fmla="*/ 0 h 336"/>
                <a:gd name="T2" fmla="*/ 24 w 192"/>
                <a:gd name="T3" fmla="*/ 288 h 336"/>
                <a:gd name="T4" fmla="*/ 168 w 192"/>
                <a:gd name="T5" fmla="*/ 288 h 336"/>
                <a:gd name="T6" fmla="*/ 168 w 19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2" h="336">
                  <a:moveTo>
                    <a:pt x="24" y="0"/>
                  </a:moveTo>
                  <a:cubicBezTo>
                    <a:pt x="12" y="120"/>
                    <a:pt x="0" y="240"/>
                    <a:pt x="24" y="288"/>
                  </a:cubicBezTo>
                  <a:cubicBezTo>
                    <a:pt x="48" y="336"/>
                    <a:pt x="144" y="336"/>
                    <a:pt x="168" y="288"/>
                  </a:cubicBezTo>
                  <a:cubicBezTo>
                    <a:pt x="192" y="240"/>
                    <a:pt x="168" y="48"/>
                    <a:pt x="168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7" name="Group 97"/>
          <p:cNvGrpSpPr>
            <a:grpSpLocks/>
          </p:cNvGrpSpPr>
          <p:nvPr/>
        </p:nvGrpSpPr>
        <p:grpSpPr bwMode="auto">
          <a:xfrm>
            <a:off x="6705600" y="4038600"/>
            <a:ext cx="547688" cy="549275"/>
            <a:chOff x="3744" y="4320"/>
            <a:chExt cx="864" cy="864"/>
          </a:xfrm>
        </p:grpSpPr>
        <p:grpSp>
          <p:nvGrpSpPr>
            <p:cNvPr id="15391" name="Group 98"/>
            <p:cNvGrpSpPr>
              <a:grpSpLocks/>
            </p:cNvGrpSpPr>
            <p:nvPr/>
          </p:nvGrpSpPr>
          <p:grpSpPr bwMode="auto">
            <a:xfrm>
              <a:off x="3744" y="4320"/>
              <a:ext cx="864" cy="864"/>
              <a:chOff x="2160" y="4320"/>
              <a:chExt cx="864" cy="864"/>
            </a:xfrm>
          </p:grpSpPr>
          <p:sp>
            <p:nvSpPr>
              <p:cNvPr id="15395" name="Oval 99"/>
              <p:cNvSpPr>
                <a:spLocks noChangeArrowheads="1"/>
              </p:cNvSpPr>
              <p:nvPr/>
            </p:nvSpPr>
            <p:spPr bwMode="auto">
              <a:xfrm>
                <a:off x="2160" y="4320"/>
                <a:ext cx="864" cy="864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396" name="Line 100"/>
              <p:cNvSpPr>
                <a:spLocks noChangeShapeType="1"/>
              </p:cNvSpPr>
              <p:nvPr/>
            </p:nvSpPr>
            <p:spPr bwMode="auto">
              <a:xfrm>
                <a:off x="2160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397" name="Line 101"/>
              <p:cNvSpPr>
                <a:spLocks noChangeShapeType="1"/>
              </p:cNvSpPr>
              <p:nvPr/>
            </p:nvSpPr>
            <p:spPr bwMode="auto">
              <a:xfrm flipH="1">
                <a:off x="2736" y="4608"/>
                <a:ext cx="288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5392" name="Line 102"/>
            <p:cNvSpPr>
              <a:spLocks noChangeShapeType="1"/>
            </p:cNvSpPr>
            <p:nvPr/>
          </p:nvSpPr>
          <p:spPr bwMode="auto">
            <a:xfrm flipH="1" flipV="1">
              <a:off x="3888" y="4464"/>
              <a:ext cx="288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93" name="Line 103"/>
            <p:cNvSpPr>
              <a:spLocks noChangeShapeType="1"/>
            </p:cNvSpPr>
            <p:nvPr/>
          </p:nvSpPr>
          <p:spPr bwMode="auto">
            <a:xfrm flipV="1">
              <a:off x="4176" y="4464"/>
              <a:ext cx="288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94" name="Line 104"/>
            <p:cNvSpPr>
              <a:spLocks noChangeShapeType="1"/>
            </p:cNvSpPr>
            <p:nvPr/>
          </p:nvSpPr>
          <p:spPr bwMode="auto">
            <a:xfrm>
              <a:off x="4176" y="4752"/>
              <a:ext cx="0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378" name="Group 105"/>
          <p:cNvGrpSpPr>
            <a:grpSpLocks/>
          </p:cNvGrpSpPr>
          <p:nvPr/>
        </p:nvGrpSpPr>
        <p:grpSpPr bwMode="auto">
          <a:xfrm>
            <a:off x="4724400" y="4572000"/>
            <a:ext cx="549275" cy="549275"/>
            <a:chOff x="1880" y="1350"/>
            <a:chExt cx="864" cy="864"/>
          </a:xfrm>
        </p:grpSpPr>
        <p:sp>
          <p:nvSpPr>
            <p:cNvPr id="15380" name="Oval 106"/>
            <p:cNvSpPr>
              <a:spLocks noChangeArrowheads="1"/>
            </p:cNvSpPr>
            <p:nvPr/>
          </p:nvSpPr>
          <p:spPr bwMode="auto">
            <a:xfrm>
              <a:off x="1880" y="1350"/>
              <a:ext cx="864" cy="86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1" name="Line 107"/>
            <p:cNvSpPr>
              <a:spLocks noChangeShapeType="1"/>
            </p:cNvSpPr>
            <p:nvPr/>
          </p:nvSpPr>
          <p:spPr bwMode="auto">
            <a:xfrm>
              <a:off x="1880" y="1638"/>
              <a:ext cx="288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2" name="Line 108"/>
            <p:cNvSpPr>
              <a:spLocks noChangeShapeType="1"/>
            </p:cNvSpPr>
            <p:nvPr/>
          </p:nvSpPr>
          <p:spPr bwMode="auto">
            <a:xfrm flipH="1">
              <a:off x="2456" y="1638"/>
              <a:ext cx="288" cy="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3" name="Line 109"/>
            <p:cNvSpPr>
              <a:spLocks noChangeShapeType="1"/>
            </p:cNvSpPr>
            <p:nvPr/>
          </p:nvSpPr>
          <p:spPr bwMode="auto">
            <a:xfrm>
              <a:off x="2108" y="2085"/>
              <a:ext cx="4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4" name="AutoShape 110"/>
            <p:cNvSpPr>
              <a:spLocks noChangeArrowheads="1"/>
            </p:cNvSpPr>
            <p:nvPr/>
          </p:nvSpPr>
          <p:spPr bwMode="auto">
            <a:xfrm>
              <a:off x="2191" y="1665"/>
              <a:ext cx="217" cy="188"/>
            </a:xfrm>
            <a:prstGeom prst="hexagon">
              <a:avLst>
                <a:gd name="adj" fmla="val 28856"/>
                <a:gd name="vf" fmla="val 11547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5385" name="Line 111"/>
            <p:cNvSpPr>
              <a:spLocks noChangeShapeType="1"/>
            </p:cNvSpPr>
            <p:nvPr/>
          </p:nvSpPr>
          <p:spPr bwMode="auto">
            <a:xfrm flipH="1">
              <a:off x="2386" y="1598"/>
              <a:ext cx="187" cy="1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6" name="Line 112"/>
            <p:cNvSpPr>
              <a:spLocks noChangeShapeType="1"/>
            </p:cNvSpPr>
            <p:nvPr/>
          </p:nvSpPr>
          <p:spPr bwMode="auto">
            <a:xfrm flipV="1">
              <a:off x="2295" y="1838"/>
              <a:ext cx="1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7" name="Line 113"/>
            <p:cNvSpPr>
              <a:spLocks noChangeShapeType="1"/>
            </p:cNvSpPr>
            <p:nvPr/>
          </p:nvSpPr>
          <p:spPr bwMode="auto">
            <a:xfrm rot="16200000" flipH="1">
              <a:off x="2079" y="1567"/>
              <a:ext cx="142" cy="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8" name="Line 114"/>
            <p:cNvSpPr>
              <a:spLocks noChangeShapeType="1"/>
            </p:cNvSpPr>
            <p:nvPr/>
          </p:nvSpPr>
          <p:spPr bwMode="auto">
            <a:xfrm>
              <a:off x="2303" y="1470"/>
              <a:ext cx="8" cy="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89" name="Line 115"/>
            <p:cNvSpPr>
              <a:spLocks noChangeShapeType="1"/>
            </p:cNvSpPr>
            <p:nvPr/>
          </p:nvSpPr>
          <p:spPr bwMode="auto">
            <a:xfrm flipV="1">
              <a:off x="2077" y="1808"/>
              <a:ext cx="137" cy="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90" name="Line 116"/>
            <p:cNvSpPr>
              <a:spLocks noChangeShapeType="1"/>
            </p:cNvSpPr>
            <p:nvPr/>
          </p:nvSpPr>
          <p:spPr bwMode="auto">
            <a:xfrm flipH="1" flipV="1">
              <a:off x="2379" y="1793"/>
              <a:ext cx="165" cy="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5379" name="Text Box 117"/>
          <p:cNvSpPr txBox="1">
            <a:spLocks noChangeArrowheads="1"/>
          </p:cNvSpPr>
          <p:nvPr/>
        </p:nvSpPr>
        <p:spPr bwMode="auto">
          <a:xfrm>
            <a:off x="381000" y="5638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*Inficon Instrumentation Catalog, 2000-2001</a:t>
            </a:r>
          </a:p>
        </p:txBody>
      </p:sp>
      <p:pic>
        <p:nvPicPr>
          <p:cNvPr id="2" name="Vacuum Symbols?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45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 smtClean="0">
                <a:cs typeface="B Nazanin" panose="00000400000000000000" pitchFamily="2" charset="-78"/>
              </a:rPr>
              <a:t>منابع پیشنهادی جهت مطالعه بیشتر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Foundations of Vacuum Science and Technology; J. M. Lafferty, </a:t>
            </a:r>
            <a:r>
              <a:rPr lang="en-US" sz="2000" dirty="0" err="1" smtClean="0"/>
              <a:t>wiley</a:t>
            </a:r>
            <a:endParaRPr lang="en-US" sz="2000" dirty="0" smtClean="0"/>
          </a:p>
          <a:p>
            <a:r>
              <a:rPr lang="en-US" sz="2000" dirty="0" smtClean="0"/>
              <a:t>Fundamentals of vacuum Techniques; A. </a:t>
            </a:r>
            <a:r>
              <a:rPr lang="en-US" sz="2000" dirty="0" err="1" smtClean="0"/>
              <a:t>Pipko</a:t>
            </a:r>
            <a:r>
              <a:rPr lang="en-US" sz="2000" dirty="0" smtClean="0"/>
              <a:t>, V. </a:t>
            </a:r>
            <a:r>
              <a:rPr lang="en-US" sz="2000" dirty="0" err="1" smtClean="0"/>
              <a:t>Pliskovsky</a:t>
            </a:r>
            <a:r>
              <a:rPr lang="en-US" sz="2000" dirty="0" smtClean="0"/>
              <a:t>, B. </a:t>
            </a:r>
            <a:r>
              <a:rPr lang="en-US" sz="2000" dirty="0" err="1" smtClean="0"/>
              <a:t>Korolev</a:t>
            </a:r>
            <a:r>
              <a:rPr lang="en-US" sz="2000" dirty="0" smtClean="0"/>
              <a:t>, V. </a:t>
            </a:r>
            <a:r>
              <a:rPr lang="en-US" sz="2000" dirty="0" err="1" smtClean="0"/>
              <a:t>Kuznetsov</a:t>
            </a:r>
            <a:r>
              <a:rPr lang="en-US" sz="2000" dirty="0" smtClean="0"/>
              <a:t>; English translated by Boris </a:t>
            </a:r>
            <a:r>
              <a:rPr lang="en-US" sz="2000" dirty="0" err="1" smtClean="0"/>
              <a:t>Kuznetsov</a:t>
            </a:r>
            <a:r>
              <a:rPr lang="en-US" sz="2000" dirty="0" smtClean="0"/>
              <a:t>, Mir </a:t>
            </a:r>
            <a:r>
              <a:rPr lang="en-US" sz="2000" dirty="0" err="1" smtClean="0"/>
              <a:t>publisherss</a:t>
            </a:r>
            <a:endParaRPr lang="en-US" sz="2000" dirty="0" smtClean="0"/>
          </a:p>
          <a:p>
            <a:r>
              <a:rPr lang="en-US" sz="2000" dirty="0" smtClean="0"/>
              <a:t>Basic Vacuum technique, A. chambers, AIP </a:t>
            </a:r>
            <a:r>
              <a:rPr lang="en-US" sz="2000" dirty="0" err="1" smtClean="0"/>
              <a:t>pulishing</a:t>
            </a:r>
            <a:endParaRPr lang="en-US" sz="2000" dirty="0" smtClean="0"/>
          </a:p>
          <a:p>
            <a:r>
              <a:rPr lang="en-US" sz="2000" dirty="0" smtClean="0"/>
              <a:t>IAEA, </a:t>
            </a:r>
            <a:r>
              <a:rPr lang="en-US" sz="2000" dirty="0"/>
              <a:t>Training guidelines </a:t>
            </a:r>
            <a:r>
              <a:rPr lang="en-US" sz="2000" dirty="0" smtClean="0"/>
              <a:t>in non-destructive Testing Techniques: Leak </a:t>
            </a:r>
            <a:r>
              <a:rPr lang="en-US" sz="2000" dirty="0"/>
              <a:t>Testing at Level </a:t>
            </a:r>
            <a:r>
              <a:rPr lang="en-US" sz="2000" dirty="0" smtClean="0"/>
              <a:t>2.</a:t>
            </a:r>
          </a:p>
          <a:p>
            <a:r>
              <a:rPr lang="en-US" sz="2000" b="1" dirty="0"/>
              <a:t>LEAK </a:t>
            </a:r>
            <a:r>
              <a:rPr lang="en-US" sz="2000" b="1" dirty="0" smtClean="0"/>
              <a:t>DETECTION, </a:t>
            </a:r>
            <a:r>
              <a:rPr lang="en-US" sz="2000" i="1" dirty="0" smtClean="0"/>
              <a:t>N</a:t>
            </a:r>
            <a:r>
              <a:rPr lang="en-US" sz="2000" i="1" dirty="0"/>
              <a:t>. </a:t>
            </a:r>
            <a:r>
              <a:rPr lang="en-US" sz="2000" i="1" dirty="0" err="1" smtClean="0"/>
              <a:t>Hilleret</a:t>
            </a:r>
            <a:r>
              <a:rPr lang="en-US" sz="2000" i="1" dirty="0" smtClean="0"/>
              <a:t>, </a:t>
            </a:r>
            <a:r>
              <a:rPr lang="en-US" sz="2000" dirty="0" smtClean="0"/>
              <a:t>CERN</a:t>
            </a:r>
            <a:r>
              <a:rPr lang="en-US" sz="2000" dirty="0"/>
              <a:t>, Geneva, </a:t>
            </a:r>
            <a:r>
              <a:rPr lang="en-US" sz="2000" dirty="0" smtClean="0"/>
              <a:t>Switzerland.</a:t>
            </a:r>
          </a:p>
          <a:p>
            <a:r>
              <a:rPr lang="en-US" sz="2000" dirty="0" smtClean="0"/>
              <a:t>Fundamentals of Vacuum Technology, </a:t>
            </a:r>
            <a:r>
              <a:rPr lang="en-US" sz="2000" dirty="0" err="1" smtClean="0"/>
              <a:t>Leybold</a:t>
            </a:r>
            <a:r>
              <a:rPr lang="en-US" sz="2000" dirty="0" smtClean="0"/>
              <a:t> Vacuum.</a:t>
            </a:r>
          </a:p>
          <a:p>
            <a:r>
              <a:rPr lang="en-US" sz="2000" dirty="0" smtClean="0"/>
              <a:t>LINEAR </a:t>
            </a:r>
            <a:r>
              <a:rPr lang="en-US" sz="2000" dirty="0"/>
              <a:t>QUADRUPOLES IN MASS </a:t>
            </a:r>
            <a:r>
              <a:rPr lang="en-US" sz="2000" dirty="0" smtClean="0"/>
              <a:t>SPECTROMETRY, D.J</a:t>
            </a:r>
            <a:r>
              <a:rPr lang="en-US" sz="2000" dirty="0"/>
              <a:t>. Douglas</a:t>
            </a:r>
            <a:endParaRPr lang="en-US" sz="2000" dirty="0" smtClean="0"/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تکنولوژی خلأ مهندس تیمور رفیعی زاده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مهندسی خلأ، </a:t>
            </a:r>
            <a:r>
              <a:rPr lang="fa-IR" sz="2000" dirty="0">
                <a:cs typeface="B Nazanin" panose="00000400000000000000" pitchFamily="2" charset="-78"/>
              </a:rPr>
              <a:t>مهندس تیمور رفیعی </a:t>
            </a:r>
            <a:r>
              <a:rPr lang="fa-IR" sz="2000" dirty="0" smtClean="0">
                <a:cs typeface="B Nazanin" panose="00000400000000000000" pitchFamily="2" charset="-78"/>
              </a:rPr>
              <a:t>زاده، داوود محبوبی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خلأ سازی و خلأ سنجی، کاربردهای علمی و صنعتی آن، دکتر صمد فرخی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مقدمه ای بر فیزیک و تکنولوژی خلأ، دکتر علی معتمد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فن آوری خلأ، دکتر مهدی خراسانی </a:t>
            </a:r>
          </a:p>
          <a:p>
            <a:pPr algn="r" rtl="1"/>
            <a:r>
              <a:rPr lang="fa-IR" sz="2000" dirty="0" smtClean="0">
                <a:cs typeface="B Nazanin" panose="00000400000000000000" pitchFamily="2" charset="-78"/>
              </a:rPr>
              <a:t>تکنیک خلأ دکتر مهدی حاج ولینی</a:t>
            </a:r>
          </a:p>
          <a:p>
            <a:pPr algn="r" rt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69345-A0BD-4515-8D83-06398AC7B13C}" type="slidenum">
              <a:rPr lang="en-US" smtClean="0"/>
              <a:t>2</a:t>
            </a:fld>
            <a:endParaRPr lang="en-US"/>
          </a:p>
        </p:txBody>
      </p:sp>
      <p:pic>
        <p:nvPicPr>
          <p:cNvPr id="6" name="منابع در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Vacuum System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3</a:t>
            </a:fld>
            <a:endParaRPr lang="en-CA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95" y="1600200"/>
            <a:ext cx="65172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4</a:t>
            </a:fld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1187624" y="620688"/>
            <a:ext cx="705678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/>
              <a:t>1. Vacuum physics Quantities, their </a:t>
            </a:r>
            <a:r>
              <a:rPr lang="en-CA" sz="2000" b="1" dirty="0" smtClean="0"/>
              <a:t>symbols, units </a:t>
            </a:r>
            <a:r>
              <a:rPr lang="en-CA" sz="2000" b="1" dirty="0"/>
              <a:t>of measure and definitions </a:t>
            </a:r>
            <a:endParaRPr lang="en-CA" sz="2000" b="1" dirty="0" smtClean="0"/>
          </a:p>
          <a:p>
            <a:pPr algn="ctr"/>
            <a:endParaRPr lang="en-CA" sz="2000" b="1" dirty="0"/>
          </a:p>
          <a:p>
            <a:pPr algn="ctr"/>
            <a:r>
              <a:rPr lang="en-CA" sz="2000" b="1" dirty="0" smtClean="0"/>
              <a:t>2- </a:t>
            </a:r>
            <a:r>
              <a:rPr lang="en-CA" sz="2000" b="1" dirty="0"/>
              <a:t>Vacuum Generation</a:t>
            </a:r>
          </a:p>
          <a:p>
            <a:endParaRPr lang="en-CA" sz="2000" b="1" dirty="0"/>
          </a:p>
          <a:p>
            <a:r>
              <a:rPr lang="en-CA" sz="2000" b="1" dirty="0" smtClean="0"/>
              <a:t>3</a:t>
            </a:r>
            <a:r>
              <a:rPr lang="en-CA" sz="2000" b="1" dirty="0"/>
              <a:t>. Vacuum measurement, monitoring, </a:t>
            </a:r>
            <a:r>
              <a:rPr lang="en-CA" sz="2000" b="1" dirty="0" smtClean="0"/>
              <a:t>control and regulation</a:t>
            </a:r>
          </a:p>
          <a:p>
            <a:endParaRPr lang="en-CA" sz="2000" b="1" dirty="0"/>
          </a:p>
          <a:p>
            <a:pPr algn="ctr"/>
            <a:r>
              <a:rPr lang="en-CA" sz="2000" b="1" dirty="0" smtClean="0"/>
              <a:t>4- Leaks </a:t>
            </a:r>
            <a:r>
              <a:rPr lang="en-CA" sz="2000" b="1" dirty="0"/>
              <a:t>and their </a:t>
            </a:r>
            <a:r>
              <a:rPr lang="en-CA" sz="2000" b="1" dirty="0" smtClean="0"/>
              <a:t>detection</a:t>
            </a:r>
          </a:p>
          <a:p>
            <a:pPr algn="ctr"/>
            <a:endParaRPr lang="en-CA" sz="2000" b="1" dirty="0"/>
          </a:p>
          <a:p>
            <a:pPr algn="ctr"/>
            <a:r>
              <a:rPr lang="en-CA" sz="2000" b="1" dirty="0" smtClean="0"/>
              <a:t>5- </a:t>
            </a:r>
            <a:r>
              <a:rPr lang="en-CA" sz="2000" b="1" dirty="0"/>
              <a:t>Application of vacuum technology</a:t>
            </a:r>
            <a:r>
              <a:rPr lang="en-CA" sz="2000" b="1" dirty="0" smtClean="0"/>
              <a:t> </a:t>
            </a:r>
          </a:p>
          <a:p>
            <a:pPr algn="ctr"/>
            <a:endParaRPr lang="en-CA" sz="2000" b="1" dirty="0" smtClean="0"/>
          </a:p>
          <a:p>
            <a:pPr algn="ctr"/>
            <a:r>
              <a:rPr lang="en-CA" sz="2000" b="1" dirty="0" smtClean="0"/>
              <a:t>6-</a:t>
            </a:r>
            <a:r>
              <a:rPr lang="en-CA" sz="2000" b="1" dirty="0"/>
              <a:t> Instructions for vacuum equipment </a:t>
            </a:r>
            <a:r>
              <a:rPr lang="en-CA" sz="2000" b="1" dirty="0" smtClean="0"/>
              <a:t>operation</a:t>
            </a:r>
          </a:p>
          <a:p>
            <a:pPr algn="ctr"/>
            <a:endParaRPr lang="en-CA" sz="2000" b="1" dirty="0" smtClean="0"/>
          </a:p>
          <a:p>
            <a:pPr algn="ctr"/>
            <a:r>
              <a:rPr lang="en-CA" sz="2000" b="1" dirty="0" smtClean="0"/>
              <a:t>7- </a:t>
            </a:r>
            <a:r>
              <a:rPr lang="en-CA" sz="2000" b="1" dirty="0"/>
              <a:t>Tables, formulas, nomograms, diagrams and </a:t>
            </a:r>
            <a:r>
              <a:rPr lang="en-CA" sz="2000" b="1" dirty="0" smtClean="0"/>
              <a:t>symbols</a:t>
            </a:r>
          </a:p>
          <a:p>
            <a:pPr algn="ctr"/>
            <a:endParaRPr lang="en-CA" sz="2000" b="1" dirty="0"/>
          </a:p>
          <a:p>
            <a:pPr algn="ctr"/>
            <a:r>
              <a:rPr lang="en-CA" sz="2000" b="1" dirty="0" smtClean="0"/>
              <a:t>8</a:t>
            </a:r>
            <a:r>
              <a:rPr lang="en-CA" sz="2000" dirty="0" smtClean="0"/>
              <a:t>- </a:t>
            </a:r>
            <a:r>
              <a:rPr lang="en-CA" sz="2000" b="1" dirty="0"/>
              <a:t>National and international standards </a:t>
            </a:r>
            <a:r>
              <a:rPr lang="en-CA" sz="2000" b="1" dirty="0" smtClean="0"/>
              <a:t>and recommendations </a:t>
            </a:r>
            <a:r>
              <a:rPr lang="en-CA" sz="2000" b="1" dirty="0"/>
              <a:t>particularly </a:t>
            </a:r>
            <a:r>
              <a:rPr lang="en-CA" sz="2000" b="1" dirty="0" smtClean="0"/>
              <a:t>relevant to </a:t>
            </a:r>
            <a:r>
              <a:rPr lang="en-CA" sz="2000" b="1" dirty="0"/>
              <a:t>vacuum technology </a:t>
            </a:r>
            <a:endParaRPr lang="en-CA" sz="2000" dirty="0"/>
          </a:p>
        </p:txBody>
      </p:sp>
      <p:pic>
        <p:nvPicPr>
          <p:cNvPr id="12" name="Slide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024" y="31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Vacuum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A perfect vacuum is a region of space which is free of all matter. How perfect </a:t>
            </a:r>
            <a:r>
              <a:rPr lang="en-CA" dirty="0" smtClean="0"/>
              <a:t>a real </a:t>
            </a:r>
            <a:r>
              <a:rPr lang="en-CA" dirty="0"/>
              <a:t>vacuum is can be quantified in terms of the absolute pressure inside a chamber. </a:t>
            </a:r>
            <a:r>
              <a:rPr lang="en-CA" dirty="0" smtClean="0"/>
              <a:t>The lower the pressure</a:t>
            </a:r>
            <a:r>
              <a:rPr lang="en-CA" dirty="0"/>
              <a:t>, the "better" or "higher" the vacuum.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5</a:t>
            </a:fld>
            <a:endParaRPr lang="en-CA"/>
          </a:p>
        </p:txBody>
      </p:sp>
      <p:pic>
        <p:nvPicPr>
          <p:cNvPr id="5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Monolayer Time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1066800"/>
            <a:ext cx="4876800" cy="5029200"/>
          </a:xfrm>
        </p:spPr>
        <p:txBody>
          <a:bodyPr>
            <a:normAutofit lnSpcReduction="10000"/>
          </a:bodyPr>
          <a:lstStyle/>
          <a:p>
            <a:r>
              <a:rPr lang="en-US" sz="2400" smtClean="0"/>
              <a:t>We define the monolayer time as the time for one atomic layer of gas to adsorb on the surface:                 </a:t>
            </a:r>
            <a:r>
              <a:rPr lang="en-US" sz="2400" smtClean="0">
                <a:latin typeface="Symbol" pitchFamily="18" charset="2"/>
              </a:rPr>
              <a:t>t</a:t>
            </a:r>
            <a:r>
              <a:rPr lang="en-US" sz="2400" smtClean="0"/>
              <a:t> = 1 / (SZA).</a:t>
            </a:r>
          </a:p>
          <a:p>
            <a:r>
              <a:rPr lang="en-US" sz="2400" smtClean="0"/>
              <a:t>At 3 x 10</a:t>
            </a:r>
            <a:r>
              <a:rPr lang="en-US" sz="2400" baseline="30000" smtClean="0"/>
              <a:t>-5</a:t>
            </a:r>
            <a:r>
              <a:rPr lang="en-US" sz="2400" smtClean="0"/>
              <a:t> Torr, it takes about one second for a monolayer of gas to adsorb on a surface assuming a sticking coefficient, S = 1.</a:t>
            </a:r>
          </a:p>
          <a:p>
            <a:r>
              <a:rPr lang="en-US" sz="2400" smtClean="0"/>
              <a:t>At 10</a:t>
            </a:r>
            <a:r>
              <a:rPr lang="en-US" sz="2400" baseline="30000" smtClean="0"/>
              <a:t>-9</a:t>
            </a:r>
            <a:r>
              <a:rPr lang="en-US" sz="2400" smtClean="0"/>
              <a:t> Torr, it takes 1 hour to form a monolayer for S = 1.</a:t>
            </a:r>
          </a:p>
          <a:p>
            <a:r>
              <a:rPr lang="en-US" sz="2400" smtClean="0"/>
              <a:t>For most gases at room temperature S&lt;&lt;1, so the monolayer time is much longer.</a:t>
            </a:r>
          </a:p>
        </p:txBody>
      </p:sp>
      <p:grpSp>
        <p:nvGrpSpPr>
          <p:cNvPr id="5124" name="Group 29"/>
          <p:cNvGrpSpPr>
            <a:grpSpLocks/>
          </p:cNvGrpSpPr>
          <p:nvPr/>
        </p:nvGrpSpPr>
        <p:grpSpPr bwMode="auto">
          <a:xfrm>
            <a:off x="990600" y="1295400"/>
            <a:ext cx="2362200" cy="1905000"/>
            <a:chOff x="624" y="816"/>
            <a:chExt cx="1488" cy="1200"/>
          </a:xfrm>
        </p:grpSpPr>
        <p:sp>
          <p:nvSpPr>
            <p:cNvPr id="5128" name="Rectangle 5"/>
            <p:cNvSpPr>
              <a:spLocks noChangeArrowheads="1"/>
            </p:cNvSpPr>
            <p:nvPr/>
          </p:nvSpPr>
          <p:spPr bwMode="auto">
            <a:xfrm>
              <a:off x="624" y="912"/>
              <a:ext cx="96" cy="1104"/>
            </a:xfrm>
            <a:prstGeom prst="rect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29" name="Oval 6"/>
            <p:cNvSpPr>
              <a:spLocks noChangeArrowheads="1"/>
            </p:cNvSpPr>
            <p:nvPr/>
          </p:nvSpPr>
          <p:spPr bwMode="auto">
            <a:xfrm>
              <a:off x="1248" y="139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0" name="Oval 7"/>
            <p:cNvSpPr>
              <a:spLocks noChangeArrowheads="1"/>
            </p:cNvSpPr>
            <p:nvPr/>
          </p:nvSpPr>
          <p:spPr bwMode="auto">
            <a:xfrm>
              <a:off x="960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1" name="Oval 8"/>
            <p:cNvSpPr>
              <a:spLocks noChangeArrowheads="1"/>
            </p:cNvSpPr>
            <p:nvPr/>
          </p:nvSpPr>
          <p:spPr bwMode="auto">
            <a:xfrm>
              <a:off x="1776" y="144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2" name="Oval 9"/>
            <p:cNvSpPr>
              <a:spLocks noChangeArrowheads="1"/>
            </p:cNvSpPr>
            <p:nvPr/>
          </p:nvSpPr>
          <p:spPr bwMode="auto">
            <a:xfrm>
              <a:off x="1056" y="91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3" name="Oval 10"/>
            <p:cNvSpPr>
              <a:spLocks noChangeArrowheads="1"/>
            </p:cNvSpPr>
            <p:nvPr/>
          </p:nvSpPr>
          <p:spPr bwMode="auto">
            <a:xfrm>
              <a:off x="1392" y="192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4" name="Oval 11"/>
            <p:cNvSpPr>
              <a:spLocks noChangeArrowheads="1"/>
            </p:cNvSpPr>
            <p:nvPr/>
          </p:nvSpPr>
          <p:spPr bwMode="auto">
            <a:xfrm>
              <a:off x="1728" y="96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5" name="Oval 12"/>
            <p:cNvSpPr>
              <a:spLocks noChangeArrowheads="1"/>
            </p:cNvSpPr>
            <p:nvPr/>
          </p:nvSpPr>
          <p:spPr bwMode="auto">
            <a:xfrm>
              <a:off x="1872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6" name="Line 13"/>
            <p:cNvSpPr>
              <a:spLocks noChangeShapeType="1"/>
            </p:cNvSpPr>
            <p:nvPr/>
          </p:nvSpPr>
          <p:spPr bwMode="auto">
            <a:xfrm flipH="1" flipV="1">
              <a:off x="816" y="1680"/>
              <a:ext cx="192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7" name="Line 14"/>
            <p:cNvSpPr>
              <a:spLocks noChangeShapeType="1"/>
            </p:cNvSpPr>
            <p:nvPr/>
          </p:nvSpPr>
          <p:spPr bwMode="auto">
            <a:xfrm flipV="1">
              <a:off x="1824" y="1440"/>
              <a:ext cx="288" cy="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8" name="Line 15"/>
            <p:cNvSpPr>
              <a:spLocks noChangeShapeType="1"/>
            </p:cNvSpPr>
            <p:nvPr/>
          </p:nvSpPr>
          <p:spPr bwMode="auto">
            <a:xfrm flipV="1">
              <a:off x="1776" y="816"/>
              <a:ext cx="144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39" name="Line 16"/>
            <p:cNvSpPr>
              <a:spLocks noChangeShapeType="1"/>
            </p:cNvSpPr>
            <p:nvPr/>
          </p:nvSpPr>
          <p:spPr bwMode="auto">
            <a:xfrm flipH="1">
              <a:off x="1104" y="1440"/>
              <a:ext cx="192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40" name="Line 17"/>
            <p:cNvSpPr>
              <a:spLocks noChangeShapeType="1"/>
            </p:cNvSpPr>
            <p:nvPr/>
          </p:nvSpPr>
          <p:spPr bwMode="auto">
            <a:xfrm flipH="1" flipV="1">
              <a:off x="1440" y="1680"/>
              <a:ext cx="0" cy="28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41" name="Line 18"/>
            <p:cNvSpPr>
              <a:spLocks noChangeShapeType="1"/>
            </p:cNvSpPr>
            <p:nvPr/>
          </p:nvSpPr>
          <p:spPr bwMode="auto">
            <a:xfrm flipH="1">
              <a:off x="960" y="960"/>
              <a:ext cx="144" cy="24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42" name="Line 19"/>
            <p:cNvSpPr>
              <a:spLocks noChangeShapeType="1"/>
            </p:cNvSpPr>
            <p:nvPr/>
          </p:nvSpPr>
          <p:spPr bwMode="auto">
            <a:xfrm flipH="1">
              <a:off x="1728" y="1776"/>
              <a:ext cx="192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43" name="Oval 20"/>
            <p:cNvSpPr>
              <a:spLocks noChangeArrowheads="1"/>
            </p:cNvSpPr>
            <p:nvPr/>
          </p:nvSpPr>
          <p:spPr bwMode="auto">
            <a:xfrm>
              <a:off x="720" y="148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44" name="Oval 21"/>
            <p:cNvSpPr>
              <a:spLocks noChangeArrowheads="1"/>
            </p:cNvSpPr>
            <p:nvPr/>
          </p:nvSpPr>
          <p:spPr bwMode="auto">
            <a:xfrm>
              <a:off x="720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5145" name="Oval 22"/>
            <p:cNvSpPr>
              <a:spLocks noChangeArrowheads="1"/>
            </p:cNvSpPr>
            <p:nvPr/>
          </p:nvSpPr>
          <p:spPr bwMode="auto">
            <a:xfrm>
              <a:off x="720" y="187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5125" name="Text Box 24"/>
          <p:cNvSpPr txBox="1">
            <a:spLocks noChangeArrowheads="1"/>
          </p:cNvSpPr>
          <p:nvPr/>
        </p:nvSpPr>
        <p:spPr bwMode="auto">
          <a:xfrm>
            <a:off x="304800" y="4267200"/>
            <a:ext cx="3732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9pPr>
          </a:lstStyle>
          <a:p>
            <a:r>
              <a:rPr lang="en-US">
                <a:latin typeface="Times New Roman" pitchFamily="18" charset="0"/>
              </a:rPr>
              <a:t>Impingement rate for air:</a:t>
            </a:r>
          </a:p>
          <a:p>
            <a:r>
              <a:rPr lang="en-US">
                <a:latin typeface="Times New Roman" pitchFamily="18" charset="0"/>
              </a:rPr>
              <a:t>Z = 3 x 10</a:t>
            </a:r>
            <a:r>
              <a:rPr lang="en-US" baseline="30000">
                <a:latin typeface="Times New Roman" pitchFamily="18" charset="0"/>
              </a:rPr>
              <a:t>20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 b="1">
                <a:latin typeface="Times New Roman" pitchFamily="18" charset="0"/>
              </a:rPr>
              <a:t>P(Torr)</a:t>
            </a:r>
            <a:r>
              <a:rPr lang="en-US">
                <a:latin typeface="Times New Roman" pitchFamily="18" charset="0"/>
              </a:rPr>
              <a:t> cm</a:t>
            </a:r>
            <a:r>
              <a:rPr lang="en-US" baseline="30000">
                <a:latin typeface="Times New Roman" pitchFamily="18" charset="0"/>
              </a:rPr>
              <a:t>-2</a:t>
            </a:r>
            <a:r>
              <a:rPr lang="en-US">
                <a:latin typeface="Times New Roman" pitchFamily="18" charset="0"/>
              </a:rPr>
              <a:t> s</a:t>
            </a:r>
            <a:r>
              <a:rPr lang="en-US" baseline="30000">
                <a:latin typeface="Times New Roman" pitchFamily="18" charset="0"/>
              </a:rPr>
              <a:t>-1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5126" name="Text Box 26"/>
          <p:cNvSpPr txBox="1">
            <a:spLocks noChangeArrowheads="1"/>
          </p:cNvSpPr>
          <p:nvPr/>
        </p:nvSpPr>
        <p:spPr bwMode="auto">
          <a:xfrm>
            <a:off x="304800" y="3352800"/>
            <a:ext cx="3451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9pPr>
          </a:lstStyle>
          <a:p>
            <a:r>
              <a:rPr lang="en-US">
                <a:latin typeface="Times New Roman" pitchFamily="18" charset="0"/>
              </a:rPr>
              <a:t>Sticking Coefficient</a:t>
            </a:r>
          </a:p>
          <a:p>
            <a:r>
              <a:rPr lang="en-US">
                <a:latin typeface="Times New Roman" pitchFamily="18" charset="0"/>
              </a:rPr>
              <a:t>S = # adsorbed / # incident</a:t>
            </a:r>
          </a:p>
        </p:txBody>
      </p:sp>
      <p:sp>
        <p:nvSpPr>
          <p:cNvPr id="5127" name="Text Box 28"/>
          <p:cNvSpPr txBox="1">
            <a:spLocks noChangeArrowheads="1"/>
          </p:cNvSpPr>
          <p:nvPr/>
        </p:nvSpPr>
        <p:spPr bwMode="auto">
          <a:xfrm>
            <a:off x="304800" y="5105400"/>
            <a:ext cx="358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9pPr>
          </a:lstStyle>
          <a:p>
            <a:r>
              <a:rPr lang="en-US">
                <a:latin typeface="Times New Roman" pitchFamily="18" charset="0"/>
              </a:rPr>
              <a:t>Area of an adsorption site:</a:t>
            </a:r>
          </a:p>
          <a:p>
            <a:r>
              <a:rPr lang="en-US">
                <a:latin typeface="Times New Roman" pitchFamily="18" charset="0"/>
              </a:rPr>
              <a:t>A </a:t>
            </a:r>
            <a:r>
              <a:rPr lang="en-US">
                <a:latin typeface="Symbol" pitchFamily="18" charset="2"/>
              </a:rPr>
              <a:t>»</a:t>
            </a:r>
            <a:r>
              <a:rPr lang="en-US">
                <a:latin typeface="Times New Roman" pitchFamily="18" charset="0"/>
              </a:rPr>
              <a:t> 1 Å</a:t>
            </a:r>
            <a:r>
              <a:rPr lang="en-US" baseline="30000">
                <a:latin typeface="Times New Roman" pitchFamily="18" charset="0"/>
              </a:rPr>
              <a:t>2</a:t>
            </a:r>
            <a:r>
              <a:rPr lang="en-US">
                <a:latin typeface="Times New Roman" pitchFamily="18" charset="0"/>
              </a:rPr>
              <a:t> = 10</a:t>
            </a:r>
            <a:r>
              <a:rPr lang="en-US" baseline="30000">
                <a:latin typeface="Times New Roman" pitchFamily="18" charset="0"/>
              </a:rPr>
              <a:t>-16</a:t>
            </a:r>
            <a:r>
              <a:rPr lang="en-US">
                <a:latin typeface="Times New Roman" pitchFamily="18" charset="0"/>
              </a:rPr>
              <a:t> cm</a:t>
            </a:r>
            <a:r>
              <a:rPr lang="en-US" baseline="30000">
                <a:latin typeface="Times New Roman" pitchFamily="18" charset="0"/>
              </a:rPr>
              <a:t>2</a:t>
            </a:r>
          </a:p>
        </p:txBody>
      </p:sp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737" y="27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7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467" y="1268760"/>
            <a:ext cx="46577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0" y="1950368"/>
            <a:ext cx="3749675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de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1340768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1" y="5107905"/>
            <a:ext cx="37560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77" y="5138315"/>
            <a:ext cx="27146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19356"/>
            <a:ext cx="720080" cy="42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4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تقسیم بندی خلأ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3FB30-01A7-4770-8971-12CFDB4CFB57}" type="slidenum">
              <a:rPr lang="en-CA" smtClean="0"/>
              <a:t>8</a:t>
            </a:fld>
            <a:endParaRPr lang="en-C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07731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139952" y="2021709"/>
            <a:ext cx="4697139" cy="258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r>
              <a:rPr lang="en-US" b="1" dirty="0"/>
              <a:t>Low or  rough vacuum        760 to 1        </a:t>
            </a:r>
            <a:r>
              <a:rPr lang="en-US" b="1" dirty="0" err="1"/>
              <a:t>Torr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Medium vacuum                  1  to 10</a:t>
            </a:r>
            <a:r>
              <a:rPr lang="en-US" b="1" baseline="30000" dirty="0"/>
              <a:t>-3           </a:t>
            </a:r>
            <a:r>
              <a:rPr lang="en-US" b="1" dirty="0" err="1"/>
              <a:t>Torr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High vacuum                       10</a:t>
            </a:r>
            <a:r>
              <a:rPr lang="en-US" b="1" baseline="30000" dirty="0"/>
              <a:t>-3  </a:t>
            </a:r>
            <a:r>
              <a:rPr lang="en-US" b="1" dirty="0"/>
              <a:t>to 10</a:t>
            </a:r>
            <a:r>
              <a:rPr lang="en-US" b="1" baseline="30000" dirty="0"/>
              <a:t>-6      </a:t>
            </a:r>
            <a:r>
              <a:rPr lang="en-US" b="1" dirty="0" err="1"/>
              <a:t>Torr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Very high vacuum                10</a:t>
            </a:r>
            <a:r>
              <a:rPr lang="en-US" b="1" baseline="30000" dirty="0"/>
              <a:t>-6 </a:t>
            </a:r>
            <a:r>
              <a:rPr lang="en-US" b="1" dirty="0"/>
              <a:t>to 10</a:t>
            </a:r>
            <a:r>
              <a:rPr lang="en-US" b="1" baseline="30000" dirty="0"/>
              <a:t>-9      </a:t>
            </a:r>
            <a:r>
              <a:rPr lang="en-US" b="1" dirty="0" err="1"/>
              <a:t>Torr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Ultra-high vacuum                10</a:t>
            </a:r>
            <a:r>
              <a:rPr lang="en-US" b="1" baseline="30000" dirty="0"/>
              <a:t>-9  </a:t>
            </a:r>
            <a:r>
              <a:rPr lang="en-US" b="1" dirty="0"/>
              <a:t>and lower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452320" y="2271001"/>
            <a:ext cx="1590169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r>
              <a:rPr lang="en-US" b="1" dirty="0" smtClean="0">
                <a:solidFill>
                  <a:schemeClr val="hlink"/>
                </a:solidFill>
              </a:rPr>
              <a:t>Laminar Viscos</a:t>
            </a: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884368" y="3926329"/>
            <a:ext cx="1158121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molecular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604720" y="2846209"/>
            <a:ext cx="1590169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r>
              <a:rPr lang="en-US" b="1" dirty="0" smtClean="0">
                <a:solidFill>
                  <a:schemeClr val="hlink"/>
                </a:solidFill>
              </a:rPr>
              <a:t>Transitional</a:t>
            </a:r>
            <a:endParaRPr lang="en-US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mtClean="0"/>
              <a:t>Pressure Ranges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382000" cy="4876800"/>
          </a:xfrm>
        </p:spPr>
        <p:txBody>
          <a:bodyPr/>
          <a:lstStyle/>
          <a:p>
            <a:r>
              <a:rPr lang="en-US" sz="2400" smtClean="0"/>
              <a:t>Rough vacuum &gt;1 mTorr</a:t>
            </a:r>
          </a:p>
          <a:p>
            <a:pPr lvl="1"/>
            <a:r>
              <a:rPr lang="en-US" sz="2000" smtClean="0"/>
              <a:t>Rotary vane pump</a:t>
            </a:r>
          </a:p>
          <a:p>
            <a:pPr lvl="1"/>
            <a:r>
              <a:rPr lang="en-US" sz="2000" smtClean="0"/>
              <a:t>Thermocouple, Pirani or Capacitance Manometer</a:t>
            </a:r>
          </a:p>
          <a:p>
            <a:r>
              <a:rPr lang="en-US" sz="2400" smtClean="0"/>
              <a:t>Medium Vacuum 10</a:t>
            </a:r>
            <a:r>
              <a:rPr lang="en-US" sz="2400" baseline="30000" smtClean="0"/>
              <a:t>-8</a:t>
            </a:r>
            <a:r>
              <a:rPr lang="en-US" sz="2400" smtClean="0"/>
              <a:t> Torr &lt; P &lt; 1 mTorr</a:t>
            </a:r>
          </a:p>
          <a:p>
            <a:pPr lvl="1"/>
            <a:r>
              <a:rPr lang="en-US" sz="2000" smtClean="0"/>
              <a:t>Cryo pump, Diffusion Pump, Turbo Pump, Ion pump</a:t>
            </a:r>
          </a:p>
          <a:p>
            <a:pPr lvl="1"/>
            <a:r>
              <a:rPr lang="en-US" sz="2000" smtClean="0"/>
              <a:t>BA Ion gauge, mass spectrometer</a:t>
            </a:r>
          </a:p>
          <a:p>
            <a:pPr lvl="1"/>
            <a:r>
              <a:rPr lang="en-US" sz="2000" smtClean="0"/>
              <a:t>Viton seals</a:t>
            </a:r>
          </a:p>
          <a:p>
            <a:r>
              <a:rPr lang="en-US" sz="2400" smtClean="0"/>
              <a:t>High to Ultra High Vacuum 10</a:t>
            </a:r>
            <a:r>
              <a:rPr lang="en-US" sz="2400" baseline="30000" smtClean="0"/>
              <a:t>-10</a:t>
            </a:r>
            <a:r>
              <a:rPr lang="en-US" sz="2400" smtClean="0"/>
              <a:t> Torr &lt; P &lt; 10</a:t>
            </a:r>
            <a:r>
              <a:rPr lang="en-US" sz="2400" baseline="30000" smtClean="0"/>
              <a:t>-8</a:t>
            </a:r>
            <a:r>
              <a:rPr lang="en-US" sz="2400" smtClean="0"/>
              <a:t> Torr </a:t>
            </a:r>
          </a:p>
          <a:p>
            <a:pPr lvl="1"/>
            <a:r>
              <a:rPr lang="en-US" sz="2000" smtClean="0"/>
              <a:t>All Metal Seals</a:t>
            </a:r>
          </a:p>
          <a:p>
            <a:pPr lvl="1"/>
            <a:r>
              <a:rPr lang="en-US" sz="2000" smtClean="0"/>
              <a:t>Baked system</a:t>
            </a:r>
          </a:p>
          <a:p>
            <a:pPr lvl="1"/>
            <a:r>
              <a:rPr lang="en-US" sz="2000" smtClean="0"/>
              <a:t>BA Ion Gauge, mass spectrometer</a:t>
            </a:r>
          </a:p>
          <a:p>
            <a:pPr lvl="1"/>
            <a:r>
              <a:rPr lang="en-US" sz="2000" smtClean="0"/>
              <a:t>Turbo, Ion, Titanium Sublimation Pump,Cryo pump.</a:t>
            </a:r>
          </a:p>
          <a:p>
            <a:pPr lvl="1">
              <a:buFontTx/>
              <a:buNone/>
            </a:pPr>
            <a:endParaRPr lang="en-US" sz="2000" smtClean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41325" y="5757863"/>
            <a:ext cx="804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/>
              </a:defRPr>
            </a:lvl9pPr>
          </a:lstStyle>
          <a:p>
            <a:r>
              <a:rPr lang="en-US"/>
              <a:t>*O’Hanlon, Users Guide to Vacuum Technology, Wiley (1980).</a:t>
            </a:r>
          </a:p>
        </p:txBody>
      </p:sp>
    </p:spTree>
    <p:extLst>
      <p:ext uri="{BB962C8B-B14F-4D97-AF65-F5344CB8AC3E}">
        <p14:creationId xmlns:p14="http://schemas.microsoft.com/office/powerpoint/2010/main" val="14044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1159</Words>
  <Application>Microsoft Office PowerPoint</Application>
  <PresentationFormat>On-screen Show (4:3)</PresentationFormat>
  <Paragraphs>150</Paragraphs>
  <Slides>18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علوم و فناوری خلأ </vt:lpstr>
      <vt:lpstr>منابع پیشنهادی جهت مطالعه بیشتر</vt:lpstr>
      <vt:lpstr>A Vacuum System</vt:lpstr>
      <vt:lpstr>PowerPoint Presentation</vt:lpstr>
      <vt:lpstr>Vacuum</vt:lpstr>
      <vt:lpstr>Monolayer Time</vt:lpstr>
      <vt:lpstr>PowerPoint Presentation</vt:lpstr>
      <vt:lpstr>تقسیم بندی خلأ</vt:lpstr>
      <vt:lpstr>Pressure Ranges</vt:lpstr>
      <vt:lpstr>PowerPoint Presentation</vt:lpstr>
      <vt:lpstr>Vacuum Systems</vt:lpstr>
      <vt:lpstr>Vapor Pressure Curves</vt:lpstr>
      <vt:lpstr>Materials in Vacuum</vt:lpstr>
      <vt:lpstr>Permeability and Other Gas Sources</vt:lpstr>
      <vt:lpstr>Pumping Speed</vt:lpstr>
      <vt:lpstr>Rough Vacuum and Leaks</vt:lpstr>
      <vt:lpstr>Vacuum System Schematic Symbols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و فناوری خلأ</dc:title>
  <dc:creator>mohammad</dc:creator>
  <cp:lastModifiedBy>mohammad</cp:lastModifiedBy>
  <cp:revision>37</cp:revision>
  <dcterms:created xsi:type="dcterms:W3CDTF">2019-01-25T12:11:59Z</dcterms:created>
  <dcterms:modified xsi:type="dcterms:W3CDTF">2020-03-24T06:37:59Z</dcterms:modified>
</cp:coreProperties>
</file>