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4" r:id="rId3"/>
    <p:sldId id="265" r:id="rId4"/>
    <p:sldId id="283" r:id="rId5"/>
    <p:sldId id="266" r:id="rId6"/>
    <p:sldId id="267" r:id="rId7"/>
    <p:sldId id="268" r:id="rId8"/>
    <p:sldId id="273" r:id="rId9"/>
    <p:sldId id="274" r:id="rId10"/>
    <p:sldId id="276" r:id="rId11"/>
    <p:sldId id="272" r:id="rId12"/>
    <p:sldId id="258" r:id="rId13"/>
    <p:sldId id="259" r:id="rId14"/>
    <p:sldId id="260" r:id="rId15"/>
    <p:sldId id="278" r:id="rId16"/>
    <p:sldId id="279" r:id="rId17"/>
    <p:sldId id="280" r:id="rId18"/>
    <p:sldId id="281" r:id="rId19"/>
    <p:sldId id="28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6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7CA2E-B0F3-4FD7-BDA2-71D52ED010B3}" type="datetimeFigureOut">
              <a:rPr lang="en-CA" smtClean="0"/>
              <a:t>06/04/2020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19DC4-79B2-4144-85E8-744219E36F17}" type="slidenum">
              <a:rPr lang="en-CA" smtClean="0"/>
              <a:t>‹#›</a:t>
            </a:fld>
            <a:endParaRPr lang="en-CA"/>
          </a:p>
        </p:txBody>
      </p:sp>
    </p:spTree>
    <p:extLst>
      <p:ext uri="{BB962C8B-B14F-4D97-AF65-F5344CB8AC3E}">
        <p14:creationId xmlns:p14="http://schemas.microsoft.com/office/powerpoint/2010/main" val="1929518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9BA2BF7-31FF-4688-9F5A-8A4FF0E36E3F}" type="slidenum">
              <a:rPr lang="en-CA" smtClean="0"/>
              <a:t>1</a:t>
            </a:fld>
            <a:endParaRPr lang="en-CA"/>
          </a:p>
        </p:txBody>
      </p:sp>
    </p:spTree>
    <p:extLst>
      <p:ext uri="{BB962C8B-B14F-4D97-AF65-F5344CB8AC3E}">
        <p14:creationId xmlns:p14="http://schemas.microsoft.com/office/powerpoint/2010/main" val="252826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Prima di </a:t>
            </a:r>
            <a:r>
              <a:rPr lang="en-US" dirty="0" err="1" smtClean="0"/>
              <a:t>introdurla</a:t>
            </a:r>
            <a:r>
              <a:rPr lang="en-US" dirty="0" smtClean="0"/>
              <a:t> dare un </a:t>
            </a:r>
            <a:r>
              <a:rPr lang="en-US" dirty="0" err="1" smtClean="0"/>
              <a:t>esempio</a:t>
            </a:r>
            <a:r>
              <a:rPr lang="en-US" dirty="0" smtClean="0"/>
              <a:t> </a:t>
            </a:r>
            <a:r>
              <a:rPr lang="en-US" dirty="0" err="1" smtClean="0"/>
              <a:t>semplice</a:t>
            </a:r>
            <a:r>
              <a:rPr lang="en-US" dirty="0" smtClean="0"/>
              <a:t>. </a:t>
            </a:r>
            <a:r>
              <a:rPr lang="en-US" dirty="0" err="1" smtClean="0"/>
              <a:t>Manca</a:t>
            </a:r>
            <a:r>
              <a:rPr lang="en-US" dirty="0" smtClean="0"/>
              <a:t> la </a:t>
            </a:r>
            <a:r>
              <a:rPr lang="en-US" dirty="0" err="1" smtClean="0"/>
              <a:t>definizione</a:t>
            </a:r>
            <a:r>
              <a:rPr lang="en-US" dirty="0" smtClean="0"/>
              <a:t> di </a:t>
            </a:r>
            <a:r>
              <a:rPr lang="en-US" dirty="0" err="1" smtClean="0"/>
              <a:t>conduttanza</a:t>
            </a:r>
            <a:r>
              <a:rPr lang="en-US" dirty="0" smtClean="0"/>
              <a:t> o </a:t>
            </a:r>
            <a:r>
              <a:rPr lang="en-US" dirty="0" err="1" smtClean="0"/>
              <a:t>impedenza</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it-IT" sz="1200" b="0" i="0" u="none" strike="noStrike" kern="1200" baseline="0" dirty="0" smtClean="0">
                <a:solidFill>
                  <a:schemeClr val="tx1"/>
                </a:solidFill>
                <a:latin typeface="+mn-lt"/>
                <a:ea typeface="+mn-ea"/>
                <a:cs typeface="+mn-cs"/>
              </a:rPr>
              <a:t>Consideriamo un recipiente ideale a pareti rigide di volume V</a:t>
            </a:r>
          </a:p>
          <a:p>
            <a:r>
              <a:rPr lang="it-IT" sz="1200" b="0" i="0" u="none" strike="noStrike" kern="1200" baseline="0" dirty="0" smtClean="0">
                <a:solidFill>
                  <a:schemeClr val="tx1"/>
                </a:solidFill>
                <a:latin typeface="+mn-lt"/>
                <a:ea typeface="+mn-ea"/>
                <a:cs typeface="+mn-cs"/>
              </a:rPr>
              <a:t>contenente N molecole di gas alla temperatura T ed alla pressione P</a:t>
            </a:r>
          </a:p>
          <a:p>
            <a:r>
              <a:rPr lang="it-IT" sz="1200" b="0" i="0" u="none" strike="noStrike" kern="1200" baseline="0" dirty="0" smtClean="0">
                <a:solidFill>
                  <a:schemeClr val="tx1"/>
                </a:solidFill>
                <a:latin typeface="+mn-lt"/>
                <a:ea typeface="+mn-ea"/>
                <a:cs typeface="+mn-cs"/>
              </a:rPr>
              <a:t>􀂄 Il recipiente è collegato ad una pompa da vuoto tramite un condotto di</a:t>
            </a:r>
          </a:p>
          <a:p>
            <a:r>
              <a:rPr lang="it-IT" sz="1200" b="0" i="0" u="none" strike="noStrike" kern="1200" baseline="0" dirty="0" smtClean="0">
                <a:solidFill>
                  <a:schemeClr val="tx1"/>
                </a:solidFill>
                <a:latin typeface="+mn-lt"/>
                <a:ea typeface="+mn-ea"/>
                <a:cs typeface="+mn-cs"/>
              </a:rPr>
              <a:t>sezione A (A è la sezione del foro che collega il recipiente al condotto).</a:t>
            </a:r>
          </a:p>
          <a:p>
            <a:r>
              <a:rPr lang="it-IT" sz="1200" b="0" i="0" u="none" strike="noStrike" kern="1200" baseline="0" dirty="0" smtClean="0">
                <a:solidFill>
                  <a:schemeClr val="tx1"/>
                </a:solidFill>
                <a:latin typeface="+mn-lt"/>
                <a:ea typeface="+mn-ea"/>
                <a:cs typeface="+mn-cs"/>
              </a:rPr>
              <a:t>􀂄 All’istante t nel recipiente ci sono N molecole alla pressione P</a:t>
            </a:r>
          </a:p>
          <a:p>
            <a:r>
              <a:rPr lang="it-IT" sz="1200" b="0" i="0" u="none" strike="noStrike" kern="1200" baseline="0" dirty="0" smtClean="0">
                <a:solidFill>
                  <a:schemeClr val="tx1"/>
                </a:solidFill>
                <a:latin typeface="+mn-lt"/>
                <a:ea typeface="+mn-ea"/>
                <a:cs typeface="+mn-cs"/>
              </a:rPr>
              <a:t>􀂄 All’istante </a:t>
            </a:r>
            <a:r>
              <a:rPr lang="it-IT" sz="1200" b="0" i="0" u="none" strike="noStrike" kern="1200" baseline="0" dirty="0" err="1" smtClean="0">
                <a:solidFill>
                  <a:schemeClr val="tx1"/>
                </a:solidFill>
                <a:latin typeface="+mn-lt"/>
                <a:ea typeface="+mn-ea"/>
                <a:cs typeface="+mn-cs"/>
              </a:rPr>
              <a:t>t+dt</a:t>
            </a:r>
            <a:r>
              <a:rPr lang="it-IT" sz="1200" b="0" i="0" u="none" strike="noStrike" kern="1200" baseline="0" dirty="0" smtClean="0">
                <a:solidFill>
                  <a:schemeClr val="tx1"/>
                </a:solidFill>
                <a:latin typeface="+mn-lt"/>
                <a:ea typeface="+mn-ea"/>
                <a:cs typeface="+mn-cs"/>
              </a:rPr>
              <a:t> nel recipiente ci sono N′ molecole alla pressione P′</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sz="1200" b="1" dirty="0" smtClean="0">
                <a:solidFill>
                  <a:srgbClr val="00279F"/>
                </a:solidFill>
              </a:rPr>
              <a:t>La conduttanza</a:t>
            </a:r>
            <a:r>
              <a:rPr lang="it-IT" altLang="it-IT" sz="1200" b="1" baseline="0" dirty="0" smtClean="0">
                <a:solidFill>
                  <a:srgbClr val="00279F"/>
                </a:solidFill>
              </a:rPr>
              <a:t> </a:t>
            </a:r>
            <a:r>
              <a:rPr lang="it-IT" altLang="it-IT" sz="1200" b="1" dirty="0" smtClean="0">
                <a:solidFill>
                  <a:srgbClr val="00279F"/>
                </a:solidFill>
              </a:rPr>
              <a:t>è la capacità di un’apertura di lasciar fluire un determinato volume di gas in un’unità di tempo </a:t>
            </a:r>
            <a:endParaRPr lang="en-US" dirty="0" smtClean="0"/>
          </a:p>
          <a:p>
            <a:endParaRPr lang="it-IT" dirty="0"/>
          </a:p>
        </p:txBody>
      </p:sp>
      <p:sp>
        <p:nvSpPr>
          <p:cNvPr id="4" name="Segnaposto numero diapositiva 3"/>
          <p:cNvSpPr>
            <a:spLocks noGrp="1"/>
          </p:cNvSpPr>
          <p:nvPr>
            <p:ph type="sldNum" sz="quarter" idx="10"/>
          </p:nvPr>
        </p:nvSpPr>
        <p:spPr/>
        <p:txBody>
          <a:bodyPr/>
          <a:lstStyle/>
          <a:p>
            <a:fld id="{8015EC02-A0F0-4919-9E40-A6CAE97354C3}" type="slidenum">
              <a:rPr lang="it-IT" smtClean="0"/>
              <a:t>15</a:t>
            </a:fld>
            <a:endParaRPr lang="it-IT"/>
          </a:p>
        </p:txBody>
      </p:sp>
    </p:spTree>
    <p:extLst>
      <p:ext uri="{BB962C8B-B14F-4D97-AF65-F5344CB8AC3E}">
        <p14:creationId xmlns:p14="http://schemas.microsoft.com/office/powerpoint/2010/main" val="181826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15EC02-A0F0-4919-9E40-A6CAE97354C3}" type="slidenum">
              <a:rPr lang="it-IT" smtClean="0"/>
              <a:t>19</a:t>
            </a:fld>
            <a:endParaRPr lang="it-IT"/>
          </a:p>
        </p:txBody>
      </p:sp>
    </p:spTree>
    <p:extLst>
      <p:ext uri="{BB962C8B-B14F-4D97-AF65-F5344CB8AC3E}">
        <p14:creationId xmlns:p14="http://schemas.microsoft.com/office/powerpoint/2010/main" val="302455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4560FA3-AC46-4DEE-B11C-7C588A2BC2CD}" type="datetimeFigureOut">
              <a:rPr lang="en-CA" smtClean="0"/>
              <a:t>06/04/2020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1555675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560FA3-AC46-4DEE-B11C-7C588A2BC2CD}" type="datetimeFigureOut">
              <a:rPr lang="en-CA" smtClean="0"/>
              <a:t>06/04/2020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1659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560FA3-AC46-4DEE-B11C-7C588A2BC2CD}" type="datetimeFigureOut">
              <a:rPr lang="en-CA" smtClean="0"/>
              <a:t>06/04/2020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146426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560FA3-AC46-4DEE-B11C-7C588A2BC2CD}" type="datetimeFigureOut">
              <a:rPr lang="en-CA" smtClean="0"/>
              <a:t>06/04/2020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87695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560FA3-AC46-4DEE-B11C-7C588A2BC2CD}" type="datetimeFigureOut">
              <a:rPr lang="en-CA" smtClean="0"/>
              <a:t>06/04/2020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211323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4560FA3-AC46-4DEE-B11C-7C588A2BC2CD}" type="datetimeFigureOut">
              <a:rPr lang="en-CA" smtClean="0"/>
              <a:t>06/04/2020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308634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4560FA3-AC46-4DEE-B11C-7C588A2BC2CD}" type="datetimeFigureOut">
              <a:rPr lang="en-CA" smtClean="0"/>
              <a:t>06/04/2020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338498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4560FA3-AC46-4DEE-B11C-7C588A2BC2CD}" type="datetimeFigureOut">
              <a:rPr lang="en-CA" smtClean="0"/>
              <a:t>06/04/2020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17955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60FA3-AC46-4DEE-B11C-7C588A2BC2CD}" type="datetimeFigureOut">
              <a:rPr lang="en-CA" smtClean="0"/>
              <a:t>06/04/2020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252509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0FA3-AC46-4DEE-B11C-7C588A2BC2CD}" type="datetimeFigureOut">
              <a:rPr lang="en-CA" smtClean="0"/>
              <a:t>06/04/2020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620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0FA3-AC46-4DEE-B11C-7C588A2BC2CD}" type="datetimeFigureOut">
              <a:rPr lang="en-CA" smtClean="0"/>
              <a:t>06/04/2020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09AC394-2667-46E8-890E-E73EB93F37EC}" type="slidenum">
              <a:rPr lang="en-CA" smtClean="0"/>
              <a:t>‹#›</a:t>
            </a:fld>
            <a:endParaRPr lang="en-CA"/>
          </a:p>
        </p:txBody>
      </p:sp>
    </p:spTree>
    <p:extLst>
      <p:ext uri="{BB962C8B-B14F-4D97-AF65-F5344CB8AC3E}">
        <p14:creationId xmlns:p14="http://schemas.microsoft.com/office/powerpoint/2010/main" val="132910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0FA3-AC46-4DEE-B11C-7C588A2BC2CD}" type="datetimeFigureOut">
              <a:rPr lang="en-CA" smtClean="0"/>
              <a:t>06/04/2020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AC394-2667-46E8-890E-E73EB93F37EC}" type="slidenum">
              <a:rPr lang="en-CA" smtClean="0"/>
              <a:t>‹#›</a:t>
            </a:fld>
            <a:endParaRPr lang="en-CA"/>
          </a:p>
        </p:txBody>
      </p:sp>
    </p:spTree>
    <p:extLst>
      <p:ext uri="{BB962C8B-B14F-4D97-AF65-F5344CB8AC3E}">
        <p14:creationId xmlns:p14="http://schemas.microsoft.com/office/powerpoint/2010/main" val="590563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10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8.wav"/><Relationship Id="rId7" Type="http://schemas.openxmlformats.org/officeDocument/2006/relationships/image" Target="../media/image1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0.jpeg"/><Relationship Id="rId5" Type="http://schemas.openxmlformats.org/officeDocument/2006/relationships/slideLayout" Target="../slideLayouts/slideLayout6.xml"/><Relationship Id="rId4" Type="http://schemas.openxmlformats.org/officeDocument/2006/relationships/audio" Target="../media/media18.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Vacuum Calculation</a:t>
            </a:r>
            <a:br>
              <a:rPr lang="en-CA" dirty="0" smtClean="0"/>
            </a:br>
            <a:r>
              <a:rPr lang="fa-IR" dirty="0" smtClean="0">
                <a:cs typeface="B Nazanin" panose="00000400000000000000" pitchFamily="2" charset="-78"/>
              </a:rPr>
              <a:t>محاسبات در خلأ</a:t>
            </a:r>
            <a:endParaRPr lang="en-CA"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fld id="{7E71B780-C9C5-4A4D-AF68-03FB124CAC2E}" type="slidenum">
              <a:rPr lang="en-CA" smtClean="0"/>
              <a:t>1</a:t>
            </a:fld>
            <a:endParaRPr lang="en-CA"/>
          </a:p>
        </p:txBody>
      </p:sp>
      <p:pic>
        <p:nvPicPr>
          <p:cNvPr id="4" name="محاسبات خل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24921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asellaDiTesto 6"/>
              <p:cNvSpPr txBox="1"/>
              <p:nvPr/>
            </p:nvSpPr>
            <p:spPr>
              <a:xfrm>
                <a:off x="130306" y="584775"/>
                <a:ext cx="8892480" cy="2413931"/>
              </a:xfrm>
              <a:prstGeom prst="rect">
                <a:avLst/>
              </a:prstGeom>
              <a:noFill/>
            </p:spPr>
            <p:txBody>
              <a:bodyPr wrap="square" rtlCol="0">
                <a:spAutoFit/>
              </a:bodyPr>
              <a:lstStyle/>
              <a:p>
                <a:pPr algn="just"/>
                <a:r>
                  <a:rPr lang="it-IT" dirty="0" smtClean="0">
                    <a:latin typeface="Candara" pitchFamily="34" charset="0"/>
                  </a:rPr>
                  <a:t>Is the </a:t>
                </a:r>
                <a:r>
                  <a:rPr lang="it-IT" b="1" dirty="0" smtClean="0">
                    <a:latin typeface="Candara" pitchFamily="34" charset="0"/>
                  </a:rPr>
                  <a:t>volume of gas </a:t>
                </a:r>
                <a:r>
                  <a:rPr lang="it-IT" dirty="0" err="1" smtClean="0">
                    <a:latin typeface="Candara" pitchFamily="34" charset="0"/>
                  </a:rPr>
                  <a:t>flowing</a:t>
                </a:r>
                <a:r>
                  <a:rPr lang="it-IT" dirty="0" smtClean="0">
                    <a:latin typeface="Candara" pitchFamily="34" charset="0"/>
                  </a:rPr>
                  <a:t> </a:t>
                </a:r>
                <a:r>
                  <a:rPr lang="it-IT" dirty="0" err="1" smtClean="0">
                    <a:latin typeface="Candara" pitchFamily="34" charset="0"/>
                  </a:rPr>
                  <a:t>through</a:t>
                </a:r>
                <a:r>
                  <a:rPr lang="it-IT" dirty="0" smtClean="0">
                    <a:latin typeface="Candara" pitchFamily="34" charset="0"/>
                  </a:rPr>
                  <a:t> the cross </a:t>
                </a:r>
                <a:r>
                  <a:rPr lang="it-IT" dirty="0" err="1" smtClean="0">
                    <a:latin typeface="Candara" pitchFamily="34" charset="0"/>
                  </a:rPr>
                  <a:t>section</a:t>
                </a:r>
                <a:r>
                  <a:rPr lang="it-IT" dirty="0" smtClean="0">
                    <a:latin typeface="Candara" pitchFamily="34" charset="0"/>
                  </a:rPr>
                  <a:t> of the </a:t>
                </a:r>
                <a:r>
                  <a:rPr lang="it-IT" dirty="0" err="1" smtClean="0">
                    <a:latin typeface="Candara" pitchFamily="34" charset="0"/>
                  </a:rPr>
                  <a:t>inlet</a:t>
                </a:r>
                <a:r>
                  <a:rPr lang="it-IT" dirty="0" smtClean="0">
                    <a:latin typeface="Candara" pitchFamily="34" charset="0"/>
                  </a:rPr>
                  <a:t> </a:t>
                </a:r>
                <a:r>
                  <a:rPr lang="it-IT" dirty="0" err="1" smtClean="0">
                    <a:latin typeface="Candara" pitchFamily="34" charset="0"/>
                  </a:rPr>
                  <a:t>port</a:t>
                </a:r>
                <a:r>
                  <a:rPr lang="it-IT" dirty="0" smtClean="0">
                    <a:latin typeface="Candara" pitchFamily="34" charset="0"/>
                  </a:rPr>
                  <a:t> of a </a:t>
                </a:r>
                <a:r>
                  <a:rPr lang="it-IT" dirty="0" err="1" smtClean="0">
                    <a:latin typeface="Candara" pitchFamily="34" charset="0"/>
                  </a:rPr>
                  <a:t>vacuum</a:t>
                </a:r>
                <a:r>
                  <a:rPr lang="it-IT" dirty="0" smtClean="0">
                    <a:latin typeface="Candara" pitchFamily="34" charset="0"/>
                  </a:rPr>
                  <a:t> </a:t>
                </a:r>
                <a:r>
                  <a:rPr lang="it-IT" dirty="0" err="1" smtClean="0">
                    <a:latin typeface="Candara" pitchFamily="34" charset="0"/>
                  </a:rPr>
                  <a:t>pump</a:t>
                </a:r>
                <a:r>
                  <a:rPr lang="it-IT" dirty="0" smtClean="0">
                    <a:latin typeface="Candara" pitchFamily="34" charset="0"/>
                  </a:rPr>
                  <a:t>.</a:t>
                </a:r>
              </a:p>
              <a:p>
                <a:pPr algn="just"/>
                <a:r>
                  <a:rPr lang="it-IT" dirty="0" smtClean="0">
                    <a:latin typeface="Candara" pitchFamily="34" charset="0"/>
                  </a:rPr>
                  <a:t>The </a:t>
                </a:r>
                <a:r>
                  <a:rPr lang="it-IT" dirty="0" err="1" smtClean="0">
                    <a:latin typeface="Candara" pitchFamily="34" charset="0"/>
                  </a:rPr>
                  <a:t>pump’s</a:t>
                </a:r>
                <a:r>
                  <a:rPr lang="it-IT" dirty="0" smtClean="0">
                    <a:latin typeface="Candara" pitchFamily="34" charset="0"/>
                  </a:rPr>
                  <a:t> maximum </a:t>
                </a:r>
                <a:r>
                  <a:rPr lang="it-IT" dirty="0" err="1" smtClean="0">
                    <a:latin typeface="Candara" pitchFamily="34" charset="0"/>
                  </a:rPr>
                  <a:t>achievable</a:t>
                </a:r>
                <a:r>
                  <a:rPr lang="it-IT" dirty="0" smtClean="0">
                    <a:latin typeface="Candara" pitchFamily="34" charset="0"/>
                  </a:rPr>
                  <a:t> </a:t>
                </a:r>
                <a:r>
                  <a:rPr lang="it-IT" dirty="0" err="1" smtClean="0">
                    <a:latin typeface="Candara" pitchFamily="34" charset="0"/>
                  </a:rPr>
                  <a:t>pumping</a:t>
                </a:r>
                <a:r>
                  <a:rPr lang="it-IT" dirty="0" smtClean="0">
                    <a:latin typeface="Candara" pitchFamily="34" charset="0"/>
                  </a:rPr>
                  <a:t> </a:t>
                </a:r>
                <a:r>
                  <a:rPr lang="it-IT" dirty="0" err="1" smtClean="0">
                    <a:latin typeface="Candara" pitchFamily="34" charset="0"/>
                  </a:rPr>
                  <a:t>speed</a:t>
                </a:r>
                <a:r>
                  <a:rPr lang="it-IT" dirty="0" smtClean="0">
                    <a:latin typeface="Candara" pitchFamily="34" charset="0"/>
                  </a:rPr>
                  <a:t> </a:t>
                </a:r>
                <a:r>
                  <a:rPr lang="it-IT" dirty="0" err="1" smtClean="0">
                    <a:latin typeface="Candara" pitchFamily="34" charset="0"/>
                  </a:rPr>
                  <a:t>is</a:t>
                </a:r>
                <a:r>
                  <a:rPr lang="it-IT" dirty="0" smtClean="0">
                    <a:latin typeface="Candara" pitchFamily="34" charset="0"/>
                  </a:rPr>
                  <a:t> </a:t>
                </a:r>
                <a:r>
                  <a:rPr lang="it-IT" dirty="0" err="1" smtClean="0">
                    <a:latin typeface="Candara" pitchFamily="34" charset="0"/>
                  </a:rPr>
                  <a:t>always</a:t>
                </a:r>
                <a:r>
                  <a:rPr lang="it-IT" dirty="0" smtClean="0">
                    <a:latin typeface="Candara" pitchFamily="34" charset="0"/>
                  </a:rPr>
                  <a:t> </a:t>
                </a:r>
                <a:r>
                  <a:rPr lang="it-IT" dirty="0" err="1" smtClean="0">
                    <a:latin typeface="Candara" pitchFamily="34" charset="0"/>
                  </a:rPr>
                  <a:t>referred</a:t>
                </a:r>
                <a:r>
                  <a:rPr lang="it-IT" dirty="0" smtClean="0">
                    <a:latin typeface="Candara" pitchFamily="34" charset="0"/>
                  </a:rPr>
                  <a:t> to </a:t>
                </a:r>
                <a:r>
                  <a:rPr lang="it-IT" dirty="0" err="1" smtClean="0">
                    <a:latin typeface="Candara" pitchFamily="34" charset="0"/>
                  </a:rPr>
                  <a:t>as</a:t>
                </a:r>
                <a:r>
                  <a:rPr lang="it-IT" dirty="0" smtClean="0">
                    <a:latin typeface="Candara" pitchFamily="34" charset="0"/>
                  </a:rPr>
                  <a:t> </a:t>
                </a:r>
                <a:r>
                  <a:rPr lang="it-IT" dirty="0" err="1" smtClean="0">
                    <a:latin typeface="Candara" pitchFamily="34" charset="0"/>
                  </a:rPr>
                  <a:t>its</a:t>
                </a:r>
                <a:r>
                  <a:rPr lang="it-IT" dirty="0" smtClean="0">
                    <a:latin typeface="Candara" pitchFamily="34" charset="0"/>
                  </a:rPr>
                  <a:t> rate </a:t>
                </a:r>
                <a:r>
                  <a:rPr lang="it-IT" dirty="0" err="1" smtClean="0">
                    <a:latin typeface="Candara" pitchFamily="34" charset="0"/>
                  </a:rPr>
                  <a:t>pumping</a:t>
                </a:r>
                <a:r>
                  <a:rPr lang="it-IT" dirty="0" smtClean="0">
                    <a:latin typeface="Candara" pitchFamily="34" charset="0"/>
                  </a:rPr>
                  <a:t> </a:t>
                </a:r>
                <a:r>
                  <a:rPr lang="it-IT" dirty="0" err="1" smtClean="0">
                    <a:latin typeface="Candara" pitchFamily="34" charset="0"/>
                  </a:rPr>
                  <a:t>speed</a:t>
                </a:r>
                <a:r>
                  <a:rPr lang="it-IT" dirty="0" smtClean="0">
                    <a:latin typeface="Candara" pitchFamily="34" charset="0"/>
                  </a:rPr>
                  <a:t>. </a:t>
                </a:r>
                <a:r>
                  <a:rPr lang="it-IT" dirty="0" err="1" smtClean="0">
                    <a:latin typeface="Candara" pitchFamily="34" charset="0"/>
                  </a:rPr>
                  <a:t>Determination</a:t>
                </a:r>
                <a:r>
                  <a:rPr lang="it-IT" dirty="0" smtClean="0">
                    <a:latin typeface="Candara" pitchFamily="34" charset="0"/>
                  </a:rPr>
                  <a:t> of the </a:t>
                </a:r>
                <a:r>
                  <a:rPr lang="it-IT" dirty="0" err="1" smtClean="0">
                    <a:latin typeface="Candara" pitchFamily="34" charset="0"/>
                  </a:rPr>
                  <a:t>pumping</a:t>
                </a:r>
                <a:r>
                  <a:rPr lang="it-IT" dirty="0" smtClean="0">
                    <a:latin typeface="Candara" pitchFamily="34" charset="0"/>
                  </a:rPr>
                  <a:t> </a:t>
                </a:r>
                <a:r>
                  <a:rPr lang="it-IT" dirty="0" err="1" smtClean="0">
                    <a:latin typeface="Candara" pitchFamily="34" charset="0"/>
                  </a:rPr>
                  <a:t>speed</a:t>
                </a:r>
                <a:r>
                  <a:rPr lang="it-IT" dirty="0" smtClean="0">
                    <a:latin typeface="Candara" pitchFamily="34" charset="0"/>
                  </a:rPr>
                  <a:t> </a:t>
                </a:r>
                <a:r>
                  <a:rPr lang="it-IT" dirty="0" err="1" smtClean="0">
                    <a:latin typeface="Candara" pitchFamily="34" charset="0"/>
                  </a:rPr>
                  <a:t>is</a:t>
                </a:r>
                <a:r>
                  <a:rPr lang="it-IT" dirty="0" smtClean="0">
                    <a:latin typeface="Candara" pitchFamily="34" charset="0"/>
                  </a:rPr>
                  <a:t> </a:t>
                </a:r>
                <a:r>
                  <a:rPr lang="it-IT" dirty="0" err="1" smtClean="0">
                    <a:latin typeface="Candara" pitchFamily="34" charset="0"/>
                  </a:rPr>
                  <a:t>described</a:t>
                </a:r>
                <a:r>
                  <a:rPr lang="it-IT" dirty="0" smtClean="0">
                    <a:latin typeface="Candara" pitchFamily="34" charset="0"/>
                  </a:rPr>
                  <a:t> in base standard ISO 21360-1.  </a:t>
                </a:r>
              </a:p>
              <a:p>
                <a:pPr lvl="0" algn="just"/>
                <a:r>
                  <a:rPr lang="it-IT" dirty="0">
                    <a:latin typeface="Candara" pitchFamily="34" charset="0"/>
                  </a:rPr>
                  <a:t>	</a:t>
                </a:r>
                <a:r>
                  <a:rPr lang="it-IT" dirty="0" smtClean="0">
                    <a:latin typeface="Candara" pitchFamily="34" charset="0"/>
                  </a:rPr>
                  <a:t>	       </a:t>
                </a:r>
              </a:p>
              <a:p>
                <a:pPr lvl="0" algn="just"/>
                <a:r>
                  <a:rPr lang="it-IT" sz="2800" b="1" dirty="0">
                    <a:solidFill>
                      <a:srgbClr val="FF0000"/>
                    </a:solidFill>
                    <a:latin typeface="Candara" pitchFamily="34" charset="0"/>
                  </a:rPr>
                  <a:t>	</a:t>
                </a:r>
                <a:r>
                  <a:rPr lang="it-IT" sz="2800" b="1" dirty="0" smtClean="0">
                    <a:solidFill>
                      <a:srgbClr val="FF0000"/>
                    </a:solidFill>
                    <a:latin typeface="Candara" pitchFamily="34" charset="0"/>
                  </a:rPr>
                  <a:t>				</a:t>
                </a:r>
                <a14:m>
                  <m:oMath xmlns:m="http://schemas.openxmlformats.org/officeDocument/2006/math">
                    <m:r>
                      <a:rPr lang="it-IT" sz="2800" b="1" i="1" smtClean="0">
                        <a:solidFill>
                          <a:srgbClr val="FF0000"/>
                        </a:solidFill>
                        <a:latin typeface="Cambria Math"/>
                      </a:rPr>
                      <m:t>𝒔</m:t>
                    </m:r>
                    <m:r>
                      <a:rPr lang="it-IT" sz="2800" b="1" i="1" smtClean="0">
                        <a:solidFill>
                          <a:srgbClr val="FF0000"/>
                        </a:solidFill>
                        <a:latin typeface="Cambria Math"/>
                      </a:rPr>
                      <m:t>=</m:t>
                    </m:r>
                    <m:f>
                      <m:fPr>
                        <m:ctrlPr>
                          <a:rPr lang="it-IT" sz="2800" b="1" i="1" smtClean="0">
                            <a:solidFill>
                              <a:srgbClr val="FF0000"/>
                            </a:solidFill>
                            <a:latin typeface="Cambria Math"/>
                          </a:rPr>
                        </m:ctrlPr>
                      </m:fPr>
                      <m:num>
                        <m:r>
                          <a:rPr lang="it-IT" sz="2800" b="1" i="1" smtClean="0">
                            <a:solidFill>
                              <a:srgbClr val="FF0000"/>
                            </a:solidFill>
                            <a:latin typeface="Cambria Math"/>
                          </a:rPr>
                          <m:t>𝒅𝑽</m:t>
                        </m:r>
                      </m:num>
                      <m:den>
                        <m:r>
                          <a:rPr lang="it-IT" sz="2800" b="1" i="1" smtClean="0">
                            <a:solidFill>
                              <a:srgbClr val="FF0000"/>
                            </a:solidFill>
                            <a:latin typeface="Cambria Math"/>
                          </a:rPr>
                          <m:t>𝒅𝒕</m:t>
                        </m:r>
                      </m:den>
                    </m:f>
                  </m:oMath>
                </a14:m>
                <a:r>
                  <a:rPr lang="it-IT" sz="2800" b="1" dirty="0" smtClean="0">
                    <a:solidFill>
                      <a:srgbClr val="FF0000"/>
                    </a:solidFill>
                    <a:latin typeface="Candara" pitchFamily="34" charset="0"/>
                  </a:rPr>
                  <a:t>  </a:t>
                </a:r>
                <a:r>
                  <a:rPr lang="it-IT" sz="2000" b="1" dirty="0" smtClean="0">
                    <a:solidFill>
                      <a:srgbClr val="FF0000"/>
                    </a:solidFill>
                    <a:latin typeface="Candara" pitchFamily="34" charset="0"/>
                  </a:rPr>
                  <a:t>[</a:t>
                </a:r>
                <a:r>
                  <a:rPr lang="it-IT" sz="2000" b="1" dirty="0">
                    <a:solidFill>
                      <a:srgbClr val="FF0000"/>
                    </a:solidFill>
                    <a:latin typeface="Candara" pitchFamily="34" charset="0"/>
                  </a:rPr>
                  <a:t>l</a:t>
                </a:r>
                <a:r>
                  <a:rPr lang="it-IT" sz="2000" b="1" dirty="0" smtClean="0">
                    <a:solidFill>
                      <a:srgbClr val="FF0000"/>
                    </a:solidFill>
                    <a:latin typeface="Candara" pitchFamily="34" charset="0"/>
                  </a:rPr>
                  <a:t>/s]</a:t>
                </a:r>
                <a:endParaRPr lang="it-IT" u="sng" dirty="0">
                  <a:solidFill>
                    <a:prstClr val="black"/>
                  </a:solidFill>
                  <a:latin typeface="Candara" pitchFamily="34" charset="0"/>
                </a:endParaRPr>
              </a:p>
              <a:p>
                <a:endParaRPr lang="it-IT" sz="2000" b="1" dirty="0" smtClean="0">
                  <a:solidFill>
                    <a:srgbClr val="FF0000"/>
                  </a:solidFill>
                </a:endParaRPr>
              </a:p>
              <a:p>
                <a:endParaRPr lang="it-IT" dirty="0" smtClean="0"/>
              </a:p>
            </p:txBody>
          </p:sp>
        </mc:Choice>
        <mc:Fallback xmlns="">
          <p:sp>
            <p:nvSpPr>
              <p:cNvPr id="7" name="CasellaDiTesto 6"/>
              <p:cNvSpPr txBox="1">
                <a:spLocks noRot="1" noChangeAspect="1" noMove="1" noResize="1" noEditPoints="1" noAdjustHandles="1" noChangeArrowheads="1" noChangeShapeType="1" noTextEdit="1"/>
              </p:cNvSpPr>
              <p:nvPr/>
            </p:nvSpPr>
            <p:spPr>
              <a:xfrm>
                <a:off x="130306" y="584775"/>
                <a:ext cx="8892480" cy="2413931"/>
              </a:xfrm>
              <a:prstGeom prst="rect">
                <a:avLst/>
              </a:prstGeom>
              <a:blipFill rotWithShape="1">
                <a:blip r:embed="rId4"/>
                <a:stretch>
                  <a:fillRect l="-548" t="-1263" r="-617"/>
                </a:stretch>
              </a:blipFill>
            </p:spPr>
            <p:txBody>
              <a:bodyPr/>
              <a:lstStyle/>
              <a:p>
                <a:r>
                  <a:rPr lang="en-US">
                    <a:noFill/>
                  </a:rPr>
                  <a:t> </a:t>
                </a:r>
              </a:p>
            </p:txBody>
          </p:sp>
        </mc:Fallback>
      </mc:AlternateContent>
      <p:sp>
        <p:nvSpPr>
          <p:cNvPr id="8" name="Rettangolo 7"/>
          <p:cNvSpPr/>
          <p:nvPr/>
        </p:nvSpPr>
        <p:spPr>
          <a:xfrm>
            <a:off x="3080061" y="0"/>
            <a:ext cx="2938625" cy="584775"/>
          </a:xfrm>
          <a:prstGeom prst="rect">
            <a:avLst/>
          </a:prstGeom>
        </p:spPr>
        <p:txBody>
          <a:bodyPr wrap="none">
            <a:spAutoFit/>
          </a:bodyPr>
          <a:lstStyle/>
          <a:p>
            <a:r>
              <a:rPr lang="it-IT" sz="3200" b="1" i="1" dirty="0" err="1" smtClean="0">
                <a:latin typeface="Candara" pitchFamily="34" charset="0"/>
              </a:rPr>
              <a:t>Pumping</a:t>
            </a:r>
            <a:r>
              <a:rPr lang="it-IT" sz="3200" b="1" i="1" dirty="0" smtClean="0">
                <a:latin typeface="Candara" pitchFamily="34" charset="0"/>
              </a:rPr>
              <a:t> </a:t>
            </a:r>
            <a:r>
              <a:rPr lang="it-IT" sz="3200" b="1" i="1" dirty="0" err="1" smtClean="0">
                <a:latin typeface="Candara" pitchFamily="34" charset="0"/>
              </a:rPr>
              <a:t>Speed</a:t>
            </a:r>
            <a:endParaRPr lang="it-IT" sz="3200" b="1" i="1" dirty="0">
              <a:latin typeface="Candara" pitchFamily="34" charset="0"/>
            </a:endParaRPr>
          </a:p>
        </p:txBody>
      </p:sp>
      <p:sp>
        <p:nvSpPr>
          <p:cNvPr id="3" name="Rettangolo 2"/>
          <p:cNvSpPr/>
          <p:nvPr/>
        </p:nvSpPr>
        <p:spPr>
          <a:xfrm>
            <a:off x="6444208" y="2492896"/>
            <a:ext cx="2241097" cy="1200329"/>
          </a:xfrm>
          <a:prstGeom prst="rect">
            <a:avLst/>
          </a:prstGeom>
          <a:ln w="28575">
            <a:solidFill>
              <a:srgbClr val="002060"/>
            </a:solidFill>
          </a:ln>
        </p:spPr>
        <p:txBody>
          <a:bodyPr wrap="square">
            <a:spAutoFit/>
          </a:bodyPr>
          <a:lstStyle/>
          <a:p>
            <a:pPr algn="just"/>
            <a:r>
              <a:rPr lang="en-US" dirty="0"/>
              <a:t>The </a:t>
            </a:r>
            <a:r>
              <a:rPr lang="en-US" dirty="0" smtClean="0"/>
              <a:t>pumping </a:t>
            </a:r>
            <a:r>
              <a:rPr lang="en-US" dirty="0"/>
              <a:t>speed </a:t>
            </a:r>
            <a:r>
              <a:rPr lang="en-US" dirty="0" smtClean="0"/>
              <a:t>depends on </a:t>
            </a:r>
            <a:r>
              <a:rPr lang="en-US" dirty="0"/>
              <a:t>the </a:t>
            </a:r>
            <a:r>
              <a:rPr lang="en-US" dirty="0" smtClean="0"/>
              <a:t>system pressure and  </a:t>
            </a:r>
            <a:r>
              <a:rPr lang="en-US" dirty="0"/>
              <a:t>gas </a:t>
            </a:r>
            <a:r>
              <a:rPr lang="en-US" dirty="0" smtClean="0"/>
              <a:t>type</a:t>
            </a:r>
            <a:endParaRPr lang="en-US" dirty="0"/>
          </a:p>
        </p:txBody>
      </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568" t="909" r="25750" b="61775"/>
          <a:stretch/>
        </p:blipFill>
        <p:spPr bwMode="auto">
          <a:xfrm>
            <a:off x="323528" y="2132856"/>
            <a:ext cx="4020328" cy="277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642" t="51737" r="25112" b="10172"/>
          <a:stretch/>
        </p:blipFill>
        <p:spPr bwMode="auto">
          <a:xfrm>
            <a:off x="4594802" y="3663792"/>
            <a:ext cx="4427984" cy="314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83568" y="5312179"/>
            <a:ext cx="2592288" cy="923330"/>
          </a:xfrm>
          <a:prstGeom prst="rect">
            <a:avLst/>
          </a:prstGeom>
          <a:ln w="28575">
            <a:solidFill>
              <a:srgbClr val="002060"/>
            </a:solidFill>
          </a:ln>
        </p:spPr>
        <p:txBody>
          <a:bodyPr wrap="square">
            <a:spAutoFit/>
          </a:bodyPr>
          <a:lstStyle/>
          <a:p>
            <a:pPr algn="just"/>
            <a:r>
              <a:rPr lang="en-US" dirty="0"/>
              <a:t>All pumps have both high </a:t>
            </a:r>
          </a:p>
          <a:p>
            <a:pPr algn="just"/>
            <a:r>
              <a:rPr lang="en-US" dirty="0"/>
              <a:t>and low applicable</a:t>
            </a:r>
          </a:p>
          <a:p>
            <a:pPr algn="just"/>
            <a:r>
              <a:rPr lang="it-IT" dirty="0"/>
              <a:t>pressure </a:t>
            </a:r>
            <a:r>
              <a:rPr lang="it-IT" dirty="0" err="1"/>
              <a:t>limit</a:t>
            </a:r>
            <a:endParaRPr lang="it-IT" dirty="0"/>
          </a:p>
        </p:txBody>
      </p:sp>
      <p:sp>
        <p:nvSpPr>
          <p:cNvPr id="6" name="CasellaDiTesto 5"/>
          <p:cNvSpPr txBox="1"/>
          <p:nvPr/>
        </p:nvSpPr>
        <p:spPr>
          <a:xfrm>
            <a:off x="3128882" y="2308230"/>
            <a:ext cx="1006173" cy="369332"/>
          </a:xfrm>
          <a:prstGeom prst="rect">
            <a:avLst/>
          </a:prstGeom>
          <a:noFill/>
        </p:spPr>
        <p:txBody>
          <a:bodyPr wrap="none" rtlCol="0">
            <a:spAutoFit/>
          </a:bodyPr>
          <a:lstStyle/>
          <a:p>
            <a:r>
              <a:rPr lang="en-US" dirty="0" smtClean="0"/>
              <a:t>Nitrogen</a:t>
            </a:r>
            <a:endParaRPr lang="en-US" dirty="0"/>
          </a:p>
        </p:txBody>
      </p:sp>
      <p:sp>
        <p:nvSpPr>
          <p:cNvPr id="9" name="CasellaDiTesto 8"/>
          <p:cNvSpPr txBox="1"/>
          <p:nvPr/>
        </p:nvSpPr>
        <p:spPr>
          <a:xfrm>
            <a:off x="7954331" y="3761199"/>
            <a:ext cx="745782" cy="369332"/>
          </a:xfrm>
          <a:prstGeom prst="rect">
            <a:avLst/>
          </a:prstGeom>
          <a:noFill/>
        </p:spPr>
        <p:txBody>
          <a:bodyPr wrap="none" rtlCol="0">
            <a:spAutoFit/>
          </a:bodyPr>
          <a:lstStyle/>
          <a:p>
            <a:r>
              <a:rPr lang="en-US" dirty="0" smtClean="0"/>
              <a:t>Argon</a:t>
            </a:r>
            <a:endParaRPr lang="en-US" dirty="0"/>
          </a:p>
        </p:txBody>
      </p:sp>
      <p:pic>
        <p:nvPicPr>
          <p:cNvPr id="5" name="Pumping Spe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7222" y="0"/>
            <a:ext cx="609600" cy="609600"/>
          </a:xfrm>
          <a:prstGeom prst="rect">
            <a:avLst/>
          </a:prstGeom>
        </p:spPr>
      </p:pic>
    </p:spTree>
    <p:extLst>
      <p:ext uri="{BB962C8B-B14F-4D97-AF65-F5344CB8AC3E}">
        <p14:creationId xmlns:p14="http://schemas.microsoft.com/office/powerpoint/2010/main" val="339785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asellaDiTesto 39"/>
          <p:cNvSpPr txBox="1"/>
          <p:nvPr/>
        </p:nvSpPr>
        <p:spPr>
          <a:xfrm>
            <a:off x="0" y="602782"/>
            <a:ext cx="8882473" cy="2092881"/>
          </a:xfrm>
          <a:prstGeom prst="rect">
            <a:avLst/>
          </a:prstGeom>
          <a:noFill/>
        </p:spPr>
        <p:txBody>
          <a:bodyPr wrap="square" rtlCol="0">
            <a:spAutoFit/>
          </a:bodyPr>
          <a:lstStyle/>
          <a:p>
            <a:pPr algn="just"/>
            <a:r>
              <a:rPr lang="it-IT" sz="1600" dirty="0" smtClean="0">
                <a:latin typeface="Candara" panose="020E0502030303020204" pitchFamily="34" charset="0"/>
              </a:rPr>
              <a:t>In a </a:t>
            </a:r>
            <a:r>
              <a:rPr lang="it-IT" sz="1600" dirty="0" err="1" smtClean="0">
                <a:latin typeface="Candara" panose="020E0502030303020204" pitchFamily="34" charset="0"/>
              </a:rPr>
              <a:t>vacuum</a:t>
            </a:r>
            <a:r>
              <a:rPr lang="it-IT" sz="1600" dirty="0" smtClean="0">
                <a:latin typeface="Candara" panose="020E0502030303020204" pitchFamily="34" charset="0"/>
              </a:rPr>
              <a:t> </a:t>
            </a:r>
            <a:r>
              <a:rPr lang="it-IT" sz="1600" dirty="0" err="1" smtClean="0">
                <a:latin typeface="Candara" panose="020E0502030303020204" pitchFamily="34" charset="0"/>
              </a:rPr>
              <a:t>system</a:t>
            </a:r>
            <a:r>
              <a:rPr lang="it-IT" sz="1600" dirty="0" smtClean="0">
                <a:latin typeface="Candara" panose="020E0502030303020204" pitchFamily="34" charset="0"/>
              </a:rPr>
              <a:t> (to the 1° </a:t>
            </a:r>
            <a:r>
              <a:rPr lang="it-IT" sz="1600" dirty="0" err="1" smtClean="0">
                <a:latin typeface="Candara" panose="020E0502030303020204" pitchFamily="34" charset="0"/>
              </a:rPr>
              <a:t>order</a:t>
            </a:r>
            <a:r>
              <a:rPr lang="it-IT" sz="1600" dirty="0" smtClean="0">
                <a:latin typeface="Candara" panose="020E0502030303020204" pitchFamily="34" charset="0"/>
              </a:rPr>
              <a:t>) the </a:t>
            </a:r>
            <a:r>
              <a:rPr lang="it-IT" sz="1600" b="1" dirty="0" err="1" smtClean="0">
                <a:latin typeface="Candara" panose="020E0502030303020204" pitchFamily="34" charset="0"/>
              </a:rPr>
              <a:t>total</a:t>
            </a:r>
            <a:r>
              <a:rPr lang="it-IT" sz="1600" b="1" dirty="0" smtClean="0">
                <a:latin typeface="Candara" panose="020E0502030303020204" pitchFamily="34" charset="0"/>
              </a:rPr>
              <a:t> gas </a:t>
            </a:r>
            <a:r>
              <a:rPr lang="it-IT" sz="1600" b="1" dirty="0" err="1" smtClean="0">
                <a:latin typeface="Candara" panose="020E0502030303020204" pitchFamily="34" charset="0"/>
              </a:rPr>
              <a:t>load</a:t>
            </a:r>
            <a:r>
              <a:rPr lang="it-IT" sz="1600" b="1" dirty="0" smtClean="0">
                <a:latin typeface="Candara" panose="020E0502030303020204" pitchFamily="34" charset="0"/>
              </a:rPr>
              <a:t> </a:t>
            </a:r>
            <a:r>
              <a:rPr lang="it-IT" sz="1600" dirty="0" err="1" smtClean="0">
                <a:latin typeface="Candara" panose="020E0502030303020204" pitchFamily="34" charset="0"/>
              </a:rPr>
              <a:t>is</a:t>
            </a:r>
            <a:r>
              <a:rPr lang="it-IT" sz="1600" dirty="0" smtClean="0">
                <a:latin typeface="Candara" panose="020E0502030303020204" pitchFamily="34" charset="0"/>
              </a:rPr>
              <a:t> the sum of </a:t>
            </a:r>
            <a:r>
              <a:rPr lang="it-IT" sz="1600" dirty="0">
                <a:latin typeface="Candara" panose="020E0502030303020204" pitchFamily="34" charset="0"/>
              </a:rPr>
              <a:t> </a:t>
            </a:r>
            <a:r>
              <a:rPr lang="it-IT" sz="1600" dirty="0" err="1" smtClean="0">
                <a:latin typeface="Candara" panose="020E0502030303020204" pitchFamily="34" charset="0"/>
              </a:rPr>
              <a:t>several</a:t>
            </a:r>
            <a:r>
              <a:rPr lang="it-IT" sz="1600" dirty="0" smtClean="0">
                <a:latin typeface="Candara" panose="020E0502030303020204" pitchFamily="34" charset="0"/>
              </a:rPr>
              <a:t> </a:t>
            </a:r>
            <a:r>
              <a:rPr lang="it-IT" sz="1600" dirty="0">
                <a:latin typeface="Candara" panose="020E0502030303020204" pitchFamily="34" charset="0"/>
              </a:rPr>
              <a:t> </a:t>
            </a:r>
            <a:r>
              <a:rPr lang="it-IT" sz="1600" dirty="0" err="1" smtClean="0">
                <a:latin typeface="Candara" panose="020E0502030303020204" pitchFamily="34" charset="0"/>
              </a:rPr>
              <a:t>contributions</a:t>
            </a:r>
            <a:r>
              <a:rPr lang="it-IT" sz="1600" dirty="0" smtClean="0">
                <a:latin typeface="Candara" panose="020E0502030303020204" pitchFamily="34" charset="0"/>
              </a:rPr>
              <a:t>.</a:t>
            </a:r>
          </a:p>
          <a:p>
            <a:pPr algn="just"/>
            <a:endParaRPr lang="it-IT" sz="1600" dirty="0" smtClean="0">
              <a:latin typeface="Candara" panose="020E0502030303020204" pitchFamily="34" charset="0"/>
            </a:endParaRPr>
          </a:p>
          <a:p>
            <a:pPr algn="just"/>
            <a:r>
              <a:rPr lang="it-IT" sz="1600" dirty="0" smtClean="0">
                <a:latin typeface="Candara" panose="020E0502030303020204" pitchFamily="34" charset="0"/>
              </a:rPr>
              <a:t>The </a:t>
            </a:r>
            <a:r>
              <a:rPr lang="it-IT" sz="1600" dirty="0" err="1" smtClean="0">
                <a:latin typeface="Candara" panose="020E0502030303020204" pitchFamily="34" charset="0"/>
              </a:rPr>
              <a:t>main</a:t>
            </a:r>
            <a:r>
              <a:rPr lang="it-IT" sz="1600" dirty="0" smtClean="0">
                <a:latin typeface="Candara" panose="020E0502030303020204" pitchFamily="34" charset="0"/>
              </a:rPr>
              <a:t> </a:t>
            </a:r>
            <a:r>
              <a:rPr lang="it-IT" sz="1600" dirty="0" err="1" smtClean="0">
                <a:latin typeface="Candara" panose="020E0502030303020204" pitchFamily="34" charset="0"/>
              </a:rPr>
              <a:t>important</a:t>
            </a:r>
            <a:r>
              <a:rPr lang="it-IT" sz="1600" dirty="0" smtClean="0">
                <a:latin typeface="Candara" panose="020E0502030303020204" pitchFamily="34" charset="0"/>
              </a:rPr>
              <a:t> </a:t>
            </a:r>
            <a:r>
              <a:rPr lang="it-IT" sz="1600" dirty="0">
                <a:latin typeface="Candara" panose="020E0502030303020204" pitchFamily="34" charset="0"/>
              </a:rPr>
              <a:t> </a:t>
            </a:r>
            <a:r>
              <a:rPr lang="it-IT" sz="1600" dirty="0" smtClean="0">
                <a:latin typeface="Candara" panose="020E0502030303020204" pitchFamily="34" charset="0"/>
              </a:rPr>
              <a:t>(for </a:t>
            </a:r>
            <a:r>
              <a:rPr lang="it-IT" sz="1600" dirty="0" err="1" smtClean="0">
                <a:latin typeface="Candara" panose="020E0502030303020204" pitchFamily="34" charset="0"/>
              </a:rPr>
              <a:t>our</a:t>
            </a:r>
            <a:r>
              <a:rPr lang="it-IT" sz="1600" dirty="0" smtClean="0">
                <a:latin typeface="Candara" panose="020E0502030303020204" pitchFamily="34" charset="0"/>
              </a:rPr>
              <a:t> </a:t>
            </a:r>
            <a:r>
              <a:rPr lang="it-IT" sz="1600" dirty="0" err="1" smtClean="0">
                <a:latin typeface="Candara" panose="020E0502030303020204" pitchFamily="34" charset="0"/>
              </a:rPr>
              <a:t>typical</a:t>
            </a:r>
            <a:r>
              <a:rPr lang="it-IT" sz="1600" dirty="0" smtClean="0">
                <a:latin typeface="Candara" panose="020E0502030303020204" pitchFamily="34" charset="0"/>
              </a:rPr>
              <a:t> </a:t>
            </a:r>
            <a:r>
              <a:rPr lang="it-IT" sz="1600" dirty="0" err="1" smtClean="0">
                <a:latin typeface="Candara" panose="020E0502030303020204" pitchFamily="34" charset="0"/>
              </a:rPr>
              <a:t>applications</a:t>
            </a:r>
            <a:r>
              <a:rPr lang="it-IT" sz="1600" dirty="0" smtClean="0">
                <a:latin typeface="Candara" panose="020E0502030303020204" pitchFamily="34" charset="0"/>
              </a:rPr>
              <a:t>) are:</a:t>
            </a:r>
          </a:p>
          <a:p>
            <a:pPr algn="just"/>
            <a:endParaRPr lang="it-IT" sz="1600" dirty="0" smtClean="0">
              <a:latin typeface="Candara" panose="020E0502030303020204" pitchFamily="34" charset="0"/>
            </a:endParaRPr>
          </a:p>
          <a:p>
            <a:pPr marL="342900" indent="-342900" algn="just">
              <a:buFont typeface="+mj-lt"/>
              <a:buAutoNum type="arabicPeriod"/>
            </a:pPr>
            <a:r>
              <a:rPr lang="it-IT" sz="1600" b="1" dirty="0" err="1" smtClean="0">
                <a:latin typeface="Candara" panose="020E0502030303020204" pitchFamily="34" charset="0"/>
              </a:rPr>
              <a:t>Desorption</a:t>
            </a:r>
            <a:r>
              <a:rPr lang="it-IT" sz="1600" b="1" dirty="0" smtClean="0">
                <a:latin typeface="Candara" panose="020E0502030303020204" pitchFamily="34" charset="0"/>
              </a:rPr>
              <a:t> or </a:t>
            </a:r>
            <a:r>
              <a:rPr lang="it-IT" sz="1600" b="1" dirty="0" err="1" smtClean="0">
                <a:latin typeface="Candara" panose="020E0502030303020204" pitchFamily="34" charset="0"/>
              </a:rPr>
              <a:t>outgassing</a:t>
            </a:r>
            <a:r>
              <a:rPr lang="it-IT" sz="1600" b="1" dirty="0" smtClean="0">
                <a:latin typeface="Candara" panose="020E0502030303020204" pitchFamily="34" charset="0"/>
              </a:rPr>
              <a:t> </a:t>
            </a:r>
            <a:r>
              <a:rPr lang="it-IT" sz="1600" dirty="0" smtClean="0">
                <a:latin typeface="Candara" panose="020E0502030303020204" pitchFamily="34" charset="0"/>
              </a:rPr>
              <a:t>( </a:t>
            </a:r>
            <a:r>
              <a:rPr lang="it-IT" sz="1600" dirty="0" err="1" smtClean="0">
                <a:latin typeface="Candara" panose="020E0502030303020204" pitchFamily="34" charset="0"/>
              </a:rPr>
              <a:t>Q</a:t>
            </a:r>
            <a:r>
              <a:rPr lang="it-IT" sz="1600" baseline="-25000" dirty="0" err="1" smtClean="0">
                <a:latin typeface="Candara" panose="020E0502030303020204" pitchFamily="34" charset="0"/>
              </a:rPr>
              <a:t>des</a:t>
            </a:r>
            <a:r>
              <a:rPr lang="it-IT" sz="1600" dirty="0" smtClean="0">
                <a:latin typeface="Candara" panose="020E0502030303020204" pitchFamily="34" charset="0"/>
              </a:rPr>
              <a:t>);</a:t>
            </a:r>
          </a:p>
          <a:p>
            <a:pPr marL="342900" indent="-342900" algn="just">
              <a:buFont typeface="+mj-lt"/>
              <a:buAutoNum type="arabicPeriod"/>
            </a:pPr>
            <a:endParaRPr lang="it-IT" sz="1600" dirty="0" smtClean="0">
              <a:latin typeface="Candara" panose="020E0502030303020204" pitchFamily="34" charset="0"/>
            </a:endParaRPr>
          </a:p>
          <a:p>
            <a:pPr marL="342900" indent="-342900" algn="just">
              <a:buFont typeface="+mj-lt"/>
              <a:buAutoNum type="arabicPeriod"/>
            </a:pPr>
            <a:r>
              <a:rPr lang="it-IT" sz="1600" b="1" dirty="0" err="1" smtClean="0">
                <a:latin typeface="Candara" panose="020E0502030303020204" pitchFamily="34" charset="0"/>
              </a:rPr>
              <a:t>Leaks</a:t>
            </a:r>
            <a:r>
              <a:rPr lang="it-IT" sz="1600" dirty="0" smtClean="0">
                <a:latin typeface="Candara" panose="020E0502030303020204" pitchFamily="34" charset="0"/>
              </a:rPr>
              <a:t> (Real or Virtual , Q</a:t>
            </a:r>
            <a:r>
              <a:rPr lang="it-IT" sz="1600" baseline="-25000" dirty="0" smtClean="0">
                <a:latin typeface="Candara" panose="020E0502030303020204" pitchFamily="34" charset="0"/>
              </a:rPr>
              <a:t>L</a:t>
            </a:r>
            <a:r>
              <a:rPr lang="it-IT" sz="1600" dirty="0" smtClean="0">
                <a:latin typeface="Candara" panose="020E0502030303020204" pitchFamily="34" charset="0"/>
              </a:rPr>
              <a:t>)</a:t>
            </a:r>
          </a:p>
          <a:p>
            <a:pPr algn="just"/>
            <a:endParaRPr lang="it-IT" dirty="0" smtClean="0"/>
          </a:p>
        </p:txBody>
      </p:sp>
      <p:grpSp>
        <p:nvGrpSpPr>
          <p:cNvPr id="11" name="Gruppo 10"/>
          <p:cNvGrpSpPr/>
          <p:nvPr/>
        </p:nvGrpSpPr>
        <p:grpSpPr>
          <a:xfrm>
            <a:off x="2650046" y="1772816"/>
            <a:ext cx="6493954" cy="3795135"/>
            <a:chOff x="810605" y="2060848"/>
            <a:chExt cx="7017082" cy="4083167"/>
          </a:xfrm>
        </p:grpSpPr>
        <p:sp>
          <p:nvSpPr>
            <p:cNvPr id="24" name="Line 28"/>
            <p:cNvSpPr>
              <a:spLocks noChangeShapeType="1"/>
            </p:cNvSpPr>
            <p:nvPr/>
          </p:nvSpPr>
          <p:spPr bwMode="auto">
            <a:xfrm flipV="1">
              <a:off x="5584458" y="4794402"/>
              <a:ext cx="0" cy="1349613"/>
            </a:xfrm>
            <a:prstGeom prst="line">
              <a:avLst/>
            </a:prstGeom>
            <a:noFill/>
            <a:ln w="50800">
              <a:solidFill>
                <a:srgbClr val="00279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 name="Line 29"/>
            <p:cNvSpPr>
              <a:spLocks noChangeShapeType="1"/>
            </p:cNvSpPr>
            <p:nvPr/>
          </p:nvSpPr>
          <p:spPr bwMode="auto">
            <a:xfrm flipV="1">
              <a:off x="4517611" y="4794402"/>
              <a:ext cx="0" cy="1331041"/>
            </a:xfrm>
            <a:prstGeom prst="line">
              <a:avLst/>
            </a:prstGeom>
            <a:noFill/>
            <a:ln w="50800">
              <a:solidFill>
                <a:srgbClr val="00279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 name="Line 30"/>
            <p:cNvSpPr>
              <a:spLocks noChangeShapeType="1"/>
            </p:cNvSpPr>
            <p:nvPr/>
          </p:nvSpPr>
          <p:spPr bwMode="auto">
            <a:xfrm flipH="1">
              <a:off x="4492623" y="6128538"/>
              <a:ext cx="1091834" cy="0"/>
            </a:xfrm>
            <a:prstGeom prst="line">
              <a:avLst/>
            </a:prstGeom>
            <a:noFill/>
            <a:ln w="50800">
              <a:solidFill>
                <a:srgbClr val="00279F"/>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 name="Gruppo 8"/>
            <p:cNvGrpSpPr/>
            <p:nvPr/>
          </p:nvGrpSpPr>
          <p:grpSpPr>
            <a:xfrm>
              <a:off x="810605" y="2060848"/>
              <a:ext cx="7017082" cy="3594087"/>
              <a:chOff x="810605" y="2060848"/>
              <a:chExt cx="7017082" cy="3594087"/>
            </a:xfrm>
          </p:grpSpPr>
          <p:sp>
            <p:nvSpPr>
              <p:cNvPr id="4" name="AutoShape 2"/>
              <p:cNvSpPr>
                <a:spLocks noChangeArrowheads="1"/>
              </p:cNvSpPr>
              <p:nvPr/>
            </p:nvSpPr>
            <p:spPr bwMode="auto">
              <a:xfrm>
                <a:off x="2135028" y="2778178"/>
                <a:ext cx="4166261" cy="1603440"/>
              </a:xfrm>
              <a:prstGeom prst="roundRect">
                <a:avLst>
                  <a:gd name="adj" fmla="val 12495"/>
                </a:avLst>
              </a:prstGeom>
              <a:solidFill>
                <a:schemeClr val="accent1">
                  <a:lumMod val="20000"/>
                  <a:lumOff val="80000"/>
                </a:schemeClr>
              </a:solidFill>
              <a:ln w="50800">
                <a:solidFill>
                  <a:srgbClr val="00279F"/>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solidFill>
                    <a:srgbClr val="FFFF00"/>
                  </a:solidFill>
                </a:endParaRPr>
              </a:p>
            </p:txBody>
          </p:sp>
          <p:sp>
            <p:nvSpPr>
              <p:cNvPr id="5" name="Line 3"/>
              <p:cNvSpPr>
                <a:spLocks noChangeShapeType="1"/>
              </p:cNvSpPr>
              <p:nvPr/>
            </p:nvSpPr>
            <p:spPr bwMode="auto">
              <a:xfrm>
                <a:off x="5583243" y="4369236"/>
                <a:ext cx="0" cy="496819"/>
              </a:xfrm>
              <a:prstGeom prst="line">
                <a:avLst/>
              </a:prstGeom>
              <a:noFill/>
              <a:ln w="50800">
                <a:solidFill>
                  <a:srgbClr val="00279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 name="Line 5"/>
              <p:cNvSpPr>
                <a:spLocks noChangeShapeType="1"/>
              </p:cNvSpPr>
              <p:nvPr/>
            </p:nvSpPr>
            <p:spPr bwMode="auto">
              <a:xfrm>
                <a:off x="4516049" y="4369236"/>
                <a:ext cx="0" cy="496819"/>
              </a:xfrm>
              <a:prstGeom prst="line">
                <a:avLst/>
              </a:prstGeom>
              <a:noFill/>
              <a:ln w="50800">
                <a:solidFill>
                  <a:srgbClr val="00279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 name="Line 27"/>
              <p:cNvSpPr>
                <a:spLocks noChangeShapeType="1"/>
              </p:cNvSpPr>
              <p:nvPr/>
            </p:nvSpPr>
            <p:spPr bwMode="auto">
              <a:xfrm>
                <a:off x="4545719" y="4381618"/>
                <a:ext cx="1032195" cy="0"/>
              </a:xfrm>
              <a:prstGeom prst="line">
                <a:avLst/>
              </a:prstGeom>
              <a:ln>
                <a:headEnd/>
                <a:tailEnd/>
              </a:ln>
              <a:extLst/>
            </p:spPr>
            <p:style>
              <a:lnRef idx="3">
                <a:schemeClr val="accent4"/>
              </a:lnRef>
              <a:fillRef idx="0">
                <a:schemeClr val="accent4"/>
              </a:fillRef>
              <a:effectRef idx="2">
                <a:schemeClr val="accent4"/>
              </a:effectRef>
              <a:fontRef idx="minor">
                <a:schemeClr val="tx1"/>
              </a:fontRef>
            </p:style>
            <p:txBody>
              <a:bodyPr/>
              <a:lstStyle/>
              <a:p>
                <a:endParaRPr lang="it-IT"/>
              </a:p>
            </p:txBody>
          </p:sp>
          <p:sp>
            <p:nvSpPr>
              <p:cNvPr id="31" name="Rectangle 35"/>
              <p:cNvSpPr>
                <a:spLocks noChangeArrowheads="1"/>
              </p:cNvSpPr>
              <p:nvPr/>
            </p:nvSpPr>
            <p:spPr bwMode="auto">
              <a:xfrm>
                <a:off x="3527577" y="3332262"/>
                <a:ext cx="1414780" cy="4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it-IT" sz="2400" b="1" dirty="0">
                    <a:solidFill>
                      <a:srgbClr val="00279F"/>
                    </a:solidFill>
                    <a:latin typeface="Times New Roman" pitchFamily="18" charset="0"/>
                  </a:rPr>
                  <a:t>SYSTEM</a:t>
                </a:r>
              </a:p>
            </p:txBody>
          </p:sp>
          <p:sp>
            <p:nvSpPr>
              <p:cNvPr id="32" name="Rectangle 36"/>
              <p:cNvSpPr>
                <a:spLocks noChangeArrowheads="1"/>
              </p:cNvSpPr>
              <p:nvPr/>
            </p:nvSpPr>
            <p:spPr bwMode="auto">
              <a:xfrm>
                <a:off x="4536350" y="5209191"/>
                <a:ext cx="1046250" cy="4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it-IT" sz="2400" b="1" dirty="0">
                    <a:solidFill>
                      <a:srgbClr val="00279F"/>
                    </a:solidFill>
                    <a:latin typeface="Times New Roman" pitchFamily="18" charset="0"/>
                  </a:rPr>
                  <a:t>PUMP</a:t>
                </a:r>
              </a:p>
            </p:txBody>
          </p:sp>
          <p:sp>
            <p:nvSpPr>
              <p:cNvPr id="15" name="CasellaDiTesto 14"/>
              <p:cNvSpPr txBox="1"/>
              <p:nvPr/>
            </p:nvSpPr>
            <p:spPr>
              <a:xfrm>
                <a:off x="3419872" y="2060848"/>
                <a:ext cx="309634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b="1" dirty="0" err="1" smtClean="0">
                    <a:latin typeface="Candara" panose="020E0502030303020204" pitchFamily="34" charset="0"/>
                  </a:rPr>
                  <a:t>Desorption</a:t>
                </a:r>
                <a:r>
                  <a:rPr lang="it-IT" b="1" dirty="0" smtClean="0">
                    <a:latin typeface="Candara" panose="020E0502030303020204" pitchFamily="34" charset="0"/>
                  </a:rPr>
                  <a:t> or </a:t>
                </a:r>
                <a:r>
                  <a:rPr lang="it-IT" b="1" dirty="0">
                    <a:latin typeface="Candara" panose="020E0502030303020204" pitchFamily="34" charset="0"/>
                  </a:rPr>
                  <a:t> </a:t>
                </a:r>
                <a:r>
                  <a:rPr lang="it-IT" b="1" dirty="0" err="1" smtClean="0">
                    <a:latin typeface="Candara" panose="020E0502030303020204" pitchFamily="34" charset="0"/>
                  </a:rPr>
                  <a:t>Outgassing</a:t>
                </a:r>
                <a:r>
                  <a:rPr lang="it-IT" b="1" dirty="0" smtClean="0">
                    <a:latin typeface="Candara" panose="020E0502030303020204" pitchFamily="34" charset="0"/>
                  </a:rPr>
                  <a:t> (</a:t>
                </a:r>
                <a:r>
                  <a:rPr lang="it-IT" b="1" dirty="0" err="1" smtClean="0">
                    <a:latin typeface="Candara" panose="020E0502030303020204" pitchFamily="34" charset="0"/>
                  </a:rPr>
                  <a:t>Q</a:t>
                </a:r>
                <a:r>
                  <a:rPr lang="it-IT" baseline="-25000" dirty="0" err="1" smtClean="0"/>
                  <a:t>des</a:t>
                </a:r>
                <a:r>
                  <a:rPr lang="it-IT" b="1" dirty="0" smtClean="0">
                    <a:latin typeface="Candara" panose="020E0502030303020204" pitchFamily="34" charset="0"/>
                  </a:rPr>
                  <a:t>)</a:t>
                </a:r>
                <a:endParaRPr lang="it-IT" b="1" dirty="0">
                  <a:latin typeface="Candara" panose="020E0502030303020204" pitchFamily="34" charset="0"/>
                </a:endParaRPr>
              </a:p>
            </p:txBody>
          </p:sp>
          <p:sp>
            <p:nvSpPr>
              <p:cNvPr id="29" name="CasellaDiTesto 28"/>
              <p:cNvSpPr txBox="1"/>
              <p:nvPr/>
            </p:nvSpPr>
            <p:spPr>
              <a:xfrm>
                <a:off x="810605" y="3610336"/>
                <a:ext cx="11801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b="1" dirty="0" err="1" smtClean="0">
                    <a:latin typeface="Candara" panose="020E0502030303020204" pitchFamily="34" charset="0"/>
                  </a:rPr>
                  <a:t>Leaks</a:t>
                </a:r>
                <a:r>
                  <a:rPr lang="it-IT" b="1" dirty="0" smtClean="0">
                    <a:latin typeface="Candara" panose="020E0502030303020204" pitchFamily="34" charset="0"/>
                  </a:rPr>
                  <a:t> (Q</a:t>
                </a:r>
                <a:r>
                  <a:rPr lang="it-IT" baseline="-25000" dirty="0"/>
                  <a:t>L</a:t>
                </a:r>
                <a:r>
                  <a:rPr lang="it-IT" b="1" dirty="0" smtClean="0">
                    <a:latin typeface="Candara" panose="020E0502030303020204" pitchFamily="34" charset="0"/>
                  </a:rPr>
                  <a:t>)</a:t>
                </a:r>
                <a:endParaRPr lang="it-IT" b="1" dirty="0">
                  <a:latin typeface="Candara" panose="020E0502030303020204" pitchFamily="34" charset="0"/>
                </a:endParaRPr>
              </a:p>
            </p:txBody>
          </p:sp>
          <p:sp>
            <p:nvSpPr>
              <p:cNvPr id="39" name="CasellaDiTesto 38"/>
              <p:cNvSpPr txBox="1"/>
              <p:nvPr/>
            </p:nvSpPr>
            <p:spPr>
              <a:xfrm>
                <a:off x="5613621" y="4480235"/>
                <a:ext cx="2214066" cy="3973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b="1" dirty="0" err="1" smtClean="0">
                    <a:latin typeface="Candara" panose="020E0502030303020204" pitchFamily="34" charset="0"/>
                  </a:rPr>
                  <a:t>Pumping</a:t>
                </a:r>
                <a:r>
                  <a:rPr lang="it-IT" b="1" dirty="0" smtClean="0">
                    <a:latin typeface="Candara" panose="020E0502030303020204" pitchFamily="34" charset="0"/>
                  </a:rPr>
                  <a:t> </a:t>
                </a:r>
                <a:r>
                  <a:rPr lang="it-IT" b="1" dirty="0" err="1" smtClean="0">
                    <a:latin typeface="Candara" panose="020E0502030303020204" pitchFamily="34" charset="0"/>
                  </a:rPr>
                  <a:t>speed</a:t>
                </a:r>
                <a:r>
                  <a:rPr lang="it-IT" b="1" dirty="0" smtClean="0">
                    <a:latin typeface="Candara" panose="020E0502030303020204" pitchFamily="34" charset="0"/>
                  </a:rPr>
                  <a:t> (S)</a:t>
                </a:r>
                <a:endParaRPr lang="it-IT" b="1" dirty="0">
                  <a:latin typeface="Candara" panose="020E0502030303020204" pitchFamily="34" charset="0"/>
                </a:endParaRPr>
              </a:p>
            </p:txBody>
          </p:sp>
          <p:sp>
            <p:nvSpPr>
              <p:cNvPr id="41" name="CasellaDiTesto 40"/>
              <p:cNvSpPr txBox="1"/>
              <p:nvPr/>
            </p:nvSpPr>
            <p:spPr>
              <a:xfrm>
                <a:off x="3775056" y="3794991"/>
                <a:ext cx="566352" cy="397363"/>
              </a:xfrm>
              <a:prstGeom prst="rect">
                <a:avLst/>
              </a:prstGeom>
              <a:noFill/>
            </p:spPr>
            <p:txBody>
              <a:bodyPr wrap="square" rtlCol="0">
                <a:spAutoFit/>
              </a:bodyPr>
              <a:lstStyle/>
              <a:p>
                <a:r>
                  <a:rPr lang="it-IT" dirty="0" smtClean="0"/>
                  <a:t>P(t)</a:t>
                </a:r>
                <a:endParaRPr lang="it-IT" dirty="0"/>
              </a:p>
            </p:txBody>
          </p:sp>
          <p:sp>
            <p:nvSpPr>
              <p:cNvPr id="3" name="Freccia a destra con strisce 2"/>
              <p:cNvSpPr/>
              <p:nvPr/>
            </p:nvSpPr>
            <p:spPr>
              <a:xfrm rot="5400000">
                <a:off x="2595998"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a destra con strisce 33"/>
              <p:cNvSpPr/>
              <p:nvPr/>
            </p:nvSpPr>
            <p:spPr>
              <a:xfrm rot="5400000">
                <a:off x="2964422"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a destra con strisce 36"/>
              <p:cNvSpPr/>
              <p:nvPr/>
            </p:nvSpPr>
            <p:spPr>
              <a:xfrm rot="5400000">
                <a:off x="3316078"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Freccia a destra con strisce 41"/>
              <p:cNvSpPr/>
              <p:nvPr/>
            </p:nvSpPr>
            <p:spPr>
              <a:xfrm rot="5400000">
                <a:off x="3604110"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Freccia a destra con strisce 42"/>
              <p:cNvSpPr/>
              <p:nvPr/>
            </p:nvSpPr>
            <p:spPr>
              <a:xfrm rot="5400000">
                <a:off x="2288542"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reccia a destra con strisce 43"/>
              <p:cNvSpPr/>
              <p:nvPr/>
            </p:nvSpPr>
            <p:spPr>
              <a:xfrm rot="5400000">
                <a:off x="3944726"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reccia a destra con strisce 44"/>
              <p:cNvSpPr/>
              <p:nvPr/>
            </p:nvSpPr>
            <p:spPr>
              <a:xfrm rot="5400000">
                <a:off x="4232758"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reccia a destra con strisce 45"/>
              <p:cNvSpPr/>
              <p:nvPr/>
            </p:nvSpPr>
            <p:spPr>
              <a:xfrm rot="5400000">
                <a:off x="4540214"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a destra con strisce 46"/>
              <p:cNvSpPr/>
              <p:nvPr/>
            </p:nvSpPr>
            <p:spPr>
              <a:xfrm rot="5400000">
                <a:off x="4808822" y="2760130"/>
                <a:ext cx="227012" cy="26860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a destra con strisce 48"/>
              <p:cNvSpPr/>
              <p:nvPr/>
            </p:nvSpPr>
            <p:spPr>
              <a:xfrm rot="10800000" flipH="1">
                <a:off x="2123729" y="3531518"/>
                <a:ext cx="288032" cy="28803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Freccia a destra con strisce 50"/>
              <p:cNvSpPr/>
              <p:nvPr/>
            </p:nvSpPr>
            <p:spPr>
              <a:xfrm rot="10800000" flipH="1">
                <a:off x="2123729" y="3824172"/>
                <a:ext cx="288032" cy="288032"/>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Freccia a destra con strisce 52"/>
              <p:cNvSpPr/>
              <p:nvPr/>
            </p:nvSpPr>
            <p:spPr>
              <a:xfrm rot="16200000" flipH="1">
                <a:off x="4671713" y="4165801"/>
                <a:ext cx="232618" cy="288031"/>
              </a:xfrm>
              <a:prstGeom prst="striped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Freccia a destra con strisce 53"/>
              <p:cNvSpPr/>
              <p:nvPr/>
            </p:nvSpPr>
            <p:spPr>
              <a:xfrm rot="16200000" flipH="1">
                <a:off x="4959745" y="4165801"/>
                <a:ext cx="232618" cy="288031"/>
              </a:xfrm>
              <a:prstGeom prst="striped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Freccia a destra con strisce 54"/>
              <p:cNvSpPr/>
              <p:nvPr/>
            </p:nvSpPr>
            <p:spPr>
              <a:xfrm rot="16200000" flipH="1">
                <a:off x="5238067" y="4175513"/>
                <a:ext cx="232616" cy="268608"/>
              </a:xfrm>
              <a:prstGeom prst="striped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56" name="Rettangolo 55"/>
          <p:cNvSpPr/>
          <p:nvPr/>
        </p:nvSpPr>
        <p:spPr>
          <a:xfrm>
            <a:off x="1498631" y="18007"/>
            <a:ext cx="6066084" cy="584775"/>
          </a:xfrm>
          <a:prstGeom prst="rect">
            <a:avLst/>
          </a:prstGeom>
        </p:spPr>
        <p:txBody>
          <a:bodyPr wrap="none">
            <a:spAutoFit/>
          </a:bodyPr>
          <a:lstStyle/>
          <a:p>
            <a:r>
              <a:rPr lang="it-IT" sz="3200" b="1" i="1" dirty="0" smtClean="0">
                <a:latin typeface="Candara" pitchFamily="34" charset="0"/>
              </a:rPr>
              <a:t>Gas flow rate and </a:t>
            </a:r>
            <a:r>
              <a:rPr lang="it-IT" sz="3200" b="1" i="1" dirty="0" err="1" smtClean="0">
                <a:latin typeface="Candara" pitchFamily="34" charset="0"/>
              </a:rPr>
              <a:t>pumping</a:t>
            </a:r>
            <a:r>
              <a:rPr lang="it-IT" sz="3200" b="1" i="1" dirty="0" smtClean="0">
                <a:latin typeface="Candara" pitchFamily="34" charset="0"/>
              </a:rPr>
              <a:t> </a:t>
            </a:r>
            <a:r>
              <a:rPr lang="it-IT" sz="3200" b="1" i="1" dirty="0" err="1" smtClean="0">
                <a:latin typeface="Candara" pitchFamily="34" charset="0"/>
              </a:rPr>
              <a:t>speed</a:t>
            </a:r>
            <a:endParaRPr lang="it-IT" sz="3200" b="1" i="1" dirty="0">
              <a:latin typeface="Candara" pitchFamily="34" charset="0"/>
            </a:endParaRPr>
          </a:p>
        </p:txBody>
      </p:sp>
      <p:sp>
        <p:nvSpPr>
          <p:cNvPr id="13" name="Rettangolo 12"/>
          <p:cNvSpPr/>
          <p:nvPr/>
        </p:nvSpPr>
        <p:spPr>
          <a:xfrm>
            <a:off x="145127" y="5200477"/>
            <a:ext cx="5673992" cy="1323439"/>
          </a:xfrm>
          <a:prstGeom prst="rect">
            <a:avLst/>
          </a:prstGeom>
        </p:spPr>
        <p:txBody>
          <a:bodyPr wrap="square">
            <a:spAutoFit/>
          </a:bodyPr>
          <a:lstStyle/>
          <a:p>
            <a:pPr algn="just"/>
            <a:r>
              <a:rPr lang="it-IT" sz="1600" dirty="0">
                <a:latin typeface="Candara" panose="020E0502030303020204" pitchFamily="34" charset="0"/>
              </a:rPr>
              <a:t>The </a:t>
            </a:r>
            <a:r>
              <a:rPr lang="it-IT" sz="1600" b="1" dirty="0" err="1">
                <a:latin typeface="Candara" panose="020E0502030303020204" pitchFamily="34" charset="0"/>
              </a:rPr>
              <a:t>final</a:t>
            </a:r>
            <a:r>
              <a:rPr lang="it-IT" sz="1600" b="1" dirty="0">
                <a:latin typeface="Candara" panose="020E0502030303020204" pitchFamily="34" charset="0"/>
              </a:rPr>
              <a:t> pressure in the </a:t>
            </a:r>
            <a:r>
              <a:rPr lang="it-IT" sz="1600" b="1" dirty="0" err="1">
                <a:latin typeface="Candara" panose="020E0502030303020204" pitchFamily="34" charset="0"/>
              </a:rPr>
              <a:t>system</a:t>
            </a:r>
            <a:r>
              <a:rPr lang="it-IT" sz="1600" b="1" dirty="0">
                <a:latin typeface="Candara" panose="020E0502030303020204" pitchFamily="34" charset="0"/>
              </a:rPr>
              <a:t> </a:t>
            </a:r>
            <a:r>
              <a:rPr lang="it-IT" sz="1600" dirty="0" err="1">
                <a:latin typeface="Candara" panose="020E0502030303020204" pitchFamily="34" charset="0"/>
              </a:rPr>
              <a:t>is</a:t>
            </a:r>
            <a:r>
              <a:rPr lang="it-IT" sz="1600" dirty="0">
                <a:latin typeface="Candara" panose="020E0502030303020204" pitchFamily="34" charset="0"/>
              </a:rPr>
              <a:t> </a:t>
            </a:r>
            <a:r>
              <a:rPr lang="it-IT" sz="1600" dirty="0" err="1">
                <a:latin typeface="Candara" panose="020E0502030303020204" pitchFamily="34" charset="0"/>
              </a:rPr>
              <a:t>given</a:t>
            </a:r>
            <a:r>
              <a:rPr lang="it-IT" sz="1600" dirty="0">
                <a:latin typeface="Candara" panose="020E0502030303020204" pitchFamily="34" charset="0"/>
              </a:rPr>
              <a:t> by the </a:t>
            </a:r>
            <a:r>
              <a:rPr lang="it-IT" sz="1600" dirty="0" err="1">
                <a:latin typeface="Candara" panose="020E0502030303020204" pitchFamily="34" charset="0"/>
              </a:rPr>
              <a:t>equilibrium</a:t>
            </a:r>
            <a:r>
              <a:rPr lang="it-IT" sz="1600" dirty="0">
                <a:latin typeface="Candara" panose="020E0502030303020204" pitchFamily="34" charset="0"/>
              </a:rPr>
              <a:t> </a:t>
            </a:r>
            <a:r>
              <a:rPr lang="it-IT" sz="1600" dirty="0" err="1">
                <a:latin typeface="Candara" panose="020E0502030303020204" pitchFamily="34" charset="0"/>
              </a:rPr>
              <a:t>between</a:t>
            </a:r>
            <a:r>
              <a:rPr lang="it-IT" sz="1600" dirty="0">
                <a:latin typeface="Candara" panose="020E0502030303020204" pitchFamily="34" charset="0"/>
              </a:rPr>
              <a:t> </a:t>
            </a:r>
            <a:r>
              <a:rPr lang="it-IT" sz="1600" dirty="0" smtClean="0">
                <a:latin typeface="Candara" panose="020E0502030303020204" pitchFamily="34" charset="0"/>
              </a:rPr>
              <a:t>the </a:t>
            </a:r>
            <a:r>
              <a:rPr lang="it-IT" sz="1600" dirty="0" err="1" smtClean="0">
                <a:latin typeface="Candara" panose="020E0502030303020204" pitchFamily="34" charset="0"/>
              </a:rPr>
              <a:t>total</a:t>
            </a:r>
            <a:r>
              <a:rPr lang="it-IT" sz="1600" dirty="0" smtClean="0">
                <a:latin typeface="Candara" panose="020E0502030303020204" pitchFamily="34" charset="0"/>
              </a:rPr>
              <a:t> gas </a:t>
            </a:r>
            <a:r>
              <a:rPr lang="it-IT" sz="1600" dirty="0" err="1" smtClean="0">
                <a:latin typeface="Candara" panose="020E0502030303020204" pitchFamily="34" charset="0"/>
              </a:rPr>
              <a:t>load</a:t>
            </a:r>
            <a:r>
              <a:rPr lang="it-IT" sz="1600" dirty="0" smtClean="0">
                <a:latin typeface="Candara" panose="020E0502030303020204" pitchFamily="34" charset="0"/>
              </a:rPr>
              <a:t> (</a:t>
            </a:r>
            <a:r>
              <a:rPr lang="it-IT" sz="1600" dirty="0" err="1" smtClean="0">
                <a:latin typeface="Candara" panose="020E0502030303020204" pitchFamily="34" charset="0"/>
              </a:rPr>
              <a:t>Q</a:t>
            </a:r>
            <a:r>
              <a:rPr lang="it-IT" sz="1600" baseline="-25000" dirty="0" err="1" smtClean="0">
                <a:latin typeface="Candara" panose="020E0502030303020204" pitchFamily="34" charset="0"/>
              </a:rPr>
              <a:t>tot</a:t>
            </a:r>
            <a:r>
              <a:rPr lang="it-IT" sz="1600" dirty="0" smtClean="0">
                <a:latin typeface="Candara" panose="020E0502030303020204" pitchFamily="34" charset="0"/>
              </a:rPr>
              <a:t>) and the gas </a:t>
            </a:r>
            <a:r>
              <a:rPr lang="it-IT" sz="1600" dirty="0" err="1" smtClean="0">
                <a:latin typeface="Candara" panose="020E0502030303020204" pitchFamily="34" charset="0"/>
              </a:rPr>
              <a:t>flowing</a:t>
            </a:r>
            <a:r>
              <a:rPr lang="it-IT" sz="1600" dirty="0" smtClean="0">
                <a:latin typeface="Candara" panose="020E0502030303020204" pitchFamily="34" charset="0"/>
              </a:rPr>
              <a:t> </a:t>
            </a:r>
            <a:r>
              <a:rPr lang="it-IT" sz="1600" dirty="0" err="1" smtClean="0">
                <a:latin typeface="Candara" panose="020E0502030303020204" pitchFamily="34" charset="0"/>
              </a:rPr>
              <a:t>into</a:t>
            </a:r>
            <a:r>
              <a:rPr lang="it-IT" sz="1600" dirty="0" smtClean="0">
                <a:latin typeface="Candara" panose="020E0502030303020204" pitchFamily="34" charset="0"/>
              </a:rPr>
              <a:t> the </a:t>
            </a:r>
            <a:r>
              <a:rPr lang="it-IT" sz="1600" dirty="0" err="1" smtClean="0">
                <a:latin typeface="Candara" panose="020E0502030303020204" pitchFamily="34" charset="0"/>
              </a:rPr>
              <a:t>pump</a:t>
            </a:r>
            <a:r>
              <a:rPr lang="it-IT" sz="1600" dirty="0" smtClean="0">
                <a:latin typeface="Candara" panose="020E0502030303020204" pitchFamily="34" charset="0"/>
              </a:rPr>
              <a:t> (</a:t>
            </a:r>
            <a:r>
              <a:rPr lang="it-IT" sz="1600" dirty="0" err="1" smtClean="0">
                <a:latin typeface="Candara" panose="020E0502030303020204" pitchFamily="34" charset="0"/>
              </a:rPr>
              <a:t>pS</a:t>
            </a:r>
            <a:r>
              <a:rPr lang="it-IT" sz="1600" dirty="0" smtClean="0">
                <a:latin typeface="Candara" panose="020E0502030303020204" pitchFamily="34" charset="0"/>
              </a:rPr>
              <a:t>).</a:t>
            </a:r>
          </a:p>
          <a:p>
            <a:pPr algn="just"/>
            <a:endParaRPr lang="it-IT" sz="1600" dirty="0">
              <a:latin typeface="Candara" panose="020E0502030303020204" pitchFamily="34" charset="0"/>
            </a:endParaRPr>
          </a:p>
          <a:p>
            <a:pPr algn="just"/>
            <a:r>
              <a:rPr lang="it-IT" sz="1600" dirty="0" smtClean="0">
                <a:latin typeface="Candara" panose="020E0502030303020204" pitchFamily="34" charset="0"/>
              </a:rPr>
              <a:t>The pressure p(t) can be </a:t>
            </a:r>
            <a:r>
              <a:rPr lang="it-IT" sz="1600" dirty="0" err="1" smtClean="0">
                <a:latin typeface="Candara" panose="020E0502030303020204" pitchFamily="34" charset="0"/>
              </a:rPr>
              <a:t>obtained</a:t>
            </a:r>
            <a:r>
              <a:rPr lang="it-IT" sz="1600" dirty="0" smtClean="0">
                <a:latin typeface="Candara" panose="020E0502030303020204" pitchFamily="34" charset="0"/>
              </a:rPr>
              <a:t> </a:t>
            </a:r>
            <a:r>
              <a:rPr lang="it-IT" sz="1600" dirty="0" err="1" smtClean="0">
                <a:latin typeface="Candara" panose="020E0502030303020204" pitchFamily="34" charset="0"/>
              </a:rPr>
              <a:t>solving</a:t>
            </a:r>
            <a:r>
              <a:rPr lang="it-IT" sz="1600" dirty="0" smtClean="0">
                <a:latin typeface="Candara" panose="020E0502030303020204" pitchFamily="34" charset="0"/>
              </a:rPr>
              <a:t> </a:t>
            </a:r>
            <a:r>
              <a:rPr lang="it-IT" sz="1600" dirty="0" err="1" smtClean="0">
                <a:latin typeface="Candara" panose="020E0502030303020204" pitchFamily="34" charset="0"/>
              </a:rPr>
              <a:t>this</a:t>
            </a:r>
            <a:r>
              <a:rPr lang="it-IT" sz="1600" dirty="0" smtClean="0">
                <a:latin typeface="Candara" panose="020E0502030303020204" pitchFamily="34" charset="0"/>
              </a:rPr>
              <a:t> </a:t>
            </a:r>
            <a:r>
              <a:rPr lang="it-IT" sz="1600" dirty="0" err="1" smtClean="0">
                <a:latin typeface="Candara" panose="020E0502030303020204" pitchFamily="34" charset="0"/>
              </a:rPr>
              <a:t>equation</a:t>
            </a:r>
            <a:r>
              <a:rPr lang="it-IT" sz="1600" dirty="0" smtClean="0">
                <a:latin typeface="Candara" panose="020E0502030303020204" pitchFamily="34" charset="0"/>
              </a:rPr>
              <a:t>:</a:t>
            </a:r>
          </a:p>
        </p:txBody>
      </p:sp>
      <p:grpSp>
        <p:nvGrpSpPr>
          <p:cNvPr id="57" name="Gruppo 56"/>
          <p:cNvGrpSpPr/>
          <p:nvPr/>
        </p:nvGrpSpPr>
        <p:grpSpPr>
          <a:xfrm>
            <a:off x="5724128" y="5931522"/>
            <a:ext cx="3132124" cy="665830"/>
            <a:chOff x="2512788" y="4635378"/>
            <a:chExt cx="2953700" cy="593822"/>
          </a:xfrm>
        </p:grpSpPr>
        <p:pic>
          <p:nvPicPr>
            <p:cNvPr id="58" name="Picture 7"/>
            <p:cNvPicPr>
              <a:picLocks noChangeAspect="1" noChangeArrowheads="1"/>
            </p:cNvPicPr>
            <p:nvPr/>
          </p:nvPicPr>
          <p:blipFill rotWithShape="1">
            <a:blip r:embed="rId4">
              <a:clrChange>
                <a:clrFrom>
                  <a:srgbClr val="DDDDDD"/>
                </a:clrFrom>
                <a:clrTo>
                  <a:srgbClr val="DDDDDD">
                    <a:alpha val="0"/>
                  </a:srgbClr>
                </a:clrTo>
              </a:clrChange>
              <a:extLst>
                <a:ext uri="{28A0092B-C50C-407E-A947-70E740481C1C}">
                  <a14:useLocalDpi xmlns:a14="http://schemas.microsoft.com/office/drawing/2010/main" val="0"/>
                </a:ext>
              </a:extLst>
            </a:blip>
            <a:srcRect r="76554"/>
            <a:stretch/>
          </p:blipFill>
          <p:spPr bwMode="auto">
            <a:xfrm>
              <a:off x="2512788" y="4635378"/>
              <a:ext cx="1167961"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7"/>
            <p:cNvPicPr>
              <a:picLocks noChangeAspect="1" noChangeArrowheads="1"/>
            </p:cNvPicPr>
            <p:nvPr/>
          </p:nvPicPr>
          <p:blipFill rotWithShape="1">
            <a:blip r:embed="rId4">
              <a:clrChange>
                <a:clrFrom>
                  <a:srgbClr val="DDDDDD"/>
                </a:clrFrom>
                <a:clrTo>
                  <a:srgbClr val="DDDDDD">
                    <a:alpha val="0"/>
                  </a:srgbClr>
                </a:clrTo>
              </a:clrChange>
              <a:extLst>
                <a:ext uri="{28A0092B-C50C-407E-A947-70E740481C1C}">
                  <a14:useLocalDpi xmlns:a14="http://schemas.microsoft.com/office/drawing/2010/main" val="0"/>
                </a:ext>
              </a:extLst>
            </a:blip>
            <a:srcRect l="64455"/>
            <a:stretch/>
          </p:blipFill>
          <p:spPr bwMode="auto">
            <a:xfrm>
              <a:off x="3695779" y="4648174"/>
              <a:ext cx="1770709" cy="581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CasellaDiTesto 15"/>
          <p:cNvSpPr txBox="1"/>
          <p:nvPr/>
        </p:nvSpPr>
        <p:spPr>
          <a:xfrm>
            <a:off x="841064" y="3854371"/>
            <a:ext cx="3370896" cy="584775"/>
          </a:xfrm>
          <a:prstGeom prst="rect">
            <a:avLst/>
          </a:prstGeom>
          <a:noFill/>
        </p:spPr>
        <p:txBody>
          <a:bodyPr wrap="square" rtlCol="0">
            <a:spAutoFit/>
          </a:bodyPr>
          <a:lstStyle/>
          <a:p>
            <a:r>
              <a:rPr lang="it-IT" sz="3200" b="1" dirty="0" err="1" smtClean="0">
                <a:solidFill>
                  <a:srgbClr val="FF3399"/>
                </a:solidFill>
                <a:latin typeface="Candara" panose="020E0502030303020204" pitchFamily="34" charset="0"/>
              </a:rPr>
              <a:t>Q</a:t>
            </a:r>
            <a:r>
              <a:rPr lang="it-IT" sz="3200" b="1" baseline="-25000" dirty="0" err="1" smtClean="0">
                <a:solidFill>
                  <a:srgbClr val="FF3399"/>
                </a:solidFill>
                <a:latin typeface="Candara" panose="020E0502030303020204" pitchFamily="34" charset="0"/>
              </a:rPr>
              <a:t>tot</a:t>
            </a:r>
            <a:r>
              <a:rPr lang="it-IT" sz="3200" b="1" dirty="0" smtClean="0">
                <a:solidFill>
                  <a:srgbClr val="FF3399"/>
                </a:solidFill>
                <a:latin typeface="Candara" panose="020E0502030303020204" pitchFamily="34" charset="0"/>
              </a:rPr>
              <a:t> =  </a:t>
            </a:r>
            <a:r>
              <a:rPr lang="it-IT" sz="3200" b="1" dirty="0" err="1" smtClean="0">
                <a:solidFill>
                  <a:srgbClr val="FF3399"/>
                </a:solidFill>
                <a:latin typeface="Candara" panose="020E0502030303020204" pitchFamily="34" charset="0"/>
              </a:rPr>
              <a:t>Q</a:t>
            </a:r>
            <a:r>
              <a:rPr lang="it-IT" sz="3200" b="1" baseline="-25000" dirty="0" err="1" smtClean="0">
                <a:solidFill>
                  <a:srgbClr val="FF3399"/>
                </a:solidFill>
                <a:latin typeface="Candara" panose="020E0502030303020204" pitchFamily="34" charset="0"/>
              </a:rPr>
              <a:t>des</a:t>
            </a:r>
            <a:r>
              <a:rPr lang="it-IT" sz="3200" b="1" dirty="0" smtClean="0">
                <a:solidFill>
                  <a:srgbClr val="FF3399"/>
                </a:solidFill>
                <a:latin typeface="Candara" panose="020E0502030303020204" pitchFamily="34" charset="0"/>
              </a:rPr>
              <a:t>+</a:t>
            </a:r>
            <a:r>
              <a:rPr lang="it-IT" sz="3200" b="1" dirty="0">
                <a:solidFill>
                  <a:srgbClr val="FF3399"/>
                </a:solidFill>
                <a:latin typeface="Candara" panose="020E0502030303020204" pitchFamily="34" charset="0"/>
              </a:rPr>
              <a:t> Q</a:t>
            </a:r>
            <a:r>
              <a:rPr lang="it-IT" sz="3200" b="1" baseline="-25000" dirty="0">
                <a:solidFill>
                  <a:srgbClr val="FF3399"/>
                </a:solidFill>
                <a:latin typeface="Candara" panose="020E0502030303020204" pitchFamily="34" charset="0"/>
              </a:rPr>
              <a:t>L</a:t>
            </a:r>
            <a:endParaRPr lang="it-IT" sz="3200" b="1" dirty="0">
              <a:solidFill>
                <a:srgbClr val="FF3399"/>
              </a:solidFill>
              <a:latin typeface="Candara" panose="020E0502030303020204" pitchFamily="34" charset="0"/>
            </a:endParaRPr>
          </a:p>
        </p:txBody>
      </p:sp>
      <p:sp>
        <p:nvSpPr>
          <p:cNvPr id="2" name="Rettangolo 1"/>
          <p:cNvSpPr/>
          <p:nvPr/>
        </p:nvSpPr>
        <p:spPr>
          <a:xfrm>
            <a:off x="8119497" y="3385703"/>
            <a:ext cx="707245" cy="523220"/>
          </a:xfrm>
          <a:prstGeom prst="rect">
            <a:avLst/>
          </a:prstGeom>
        </p:spPr>
        <p:txBody>
          <a:bodyPr wrap="none">
            <a:spAutoFit/>
          </a:bodyPr>
          <a:lstStyle/>
          <a:p>
            <a:r>
              <a:rPr lang="it-IT" sz="2800" b="1" dirty="0" err="1" smtClean="0">
                <a:solidFill>
                  <a:srgbClr val="FF3399"/>
                </a:solidFill>
                <a:latin typeface="Candara" panose="020E0502030303020204" pitchFamily="34" charset="0"/>
              </a:rPr>
              <a:t>Q</a:t>
            </a:r>
            <a:r>
              <a:rPr lang="it-IT" sz="2800" b="1" baseline="-25000" dirty="0" err="1" smtClean="0">
                <a:solidFill>
                  <a:srgbClr val="FF3399"/>
                </a:solidFill>
                <a:latin typeface="Candara" panose="020E0502030303020204" pitchFamily="34" charset="0"/>
              </a:rPr>
              <a:t>pV</a:t>
            </a:r>
            <a:endParaRPr lang="it-IT" sz="2800" baseline="-25000" dirty="0"/>
          </a:p>
        </p:txBody>
      </p:sp>
      <p:cxnSp>
        <p:nvCxnSpPr>
          <p:cNvPr id="8" name="Connettore 2 7"/>
          <p:cNvCxnSpPr>
            <a:stCxn id="2" idx="1"/>
          </p:cNvCxnSpPr>
          <p:nvPr/>
        </p:nvCxnSpPr>
        <p:spPr>
          <a:xfrm flipH="1">
            <a:off x="6979367" y="3647313"/>
            <a:ext cx="1140130" cy="1077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stCxn id="2" idx="2"/>
            <a:endCxn id="17" idx="1"/>
          </p:cNvCxnSpPr>
          <p:nvPr/>
        </p:nvCxnSpPr>
        <p:spPr>
          <a:xfrm flipH="1">
            <a:off x="8257446" y="3908923"/>
            <a:ext cx="215674" cy="196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Parentesi graffa aperta 16"/>
          <p:cNvSpPr/>
          <p:nvPr/>
        </p:nvSpPr>
        <p:spPr>
          <a:xfrm rot="5400000">
            <a:off x="8149434" y="5540198"/>
            <a:ext cx="216024" cy="8901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6" name="Gas flow Rat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2646" y="313806"/>
            <a:ext cx="609600" cy="609600"/>
          </a:xfrm>
          <a:prstGeom prst="rect">
            <a:avLst/>
          </a:prstGeom>
        </p:spPr>
      </p:pic>
    </p:spTree>
    <p:extLst>
      <p:ext uri="{BB962C8B-B14F-4D97-AF65-F5344CB8AC3E}">
        <p14:creationId xmlns:p14="http://schemas.microsoft.com/office/powerpoint/2010/main" val="380693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ِفرمولبندی های خلأ</a:t>
            </a:r>
            <a:endParaRPr lang="en-US"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62500" lnSpcReduction="20000"/>
              </a:bodyPr>
              <a:lstStyle/>
              <a:p>
                <a:pPr marL="0" indent="0">
                  <a:buNone/>
                </a:pPr>
                <a:r>
                  <a:rPr lang="en-US" i="1" dirty="0" smtClean="0">
                    <a:cs typeface="B Nazanin" panose="00000400000000000000" pitchFamily="2" charset="-78"/>
                  </a:rPr>
                  <a:t>PV = </a:t>
                </a:r>
                <a:r>
                  <a:rPr lang="en-US" i="1" dirty="0" err="1" smtClean="0">
                    <a:cs typeface="B Nazanin" panose="00000400000000000000" pitchFamily="2" charset="-78"/>
                  </a:rPr>
                  <a:t>nRT</a:t>
                </a:r>
                <a:r>
                  <a:rPr lang="en-US" dirty="0" smtClean="0">
                    <a:cs typeface="B Nazanin" panose="00000400000000000000" pitchFamily="2" charset="-78"/>
                  </a:rPr>
                  <a:t>; </a:t>
                </a:r>
                <a14:m>
                  <m:oMath xmlns:m="http://schemas.openxmlformats.org/officeDocument/2006/math">
                    <m:r>
                      <a:rPr lang="en-US" b="0" i="1" smtClean="0">
                        <a:latin typeface="Cambria Math"/>
                      </a:rPr>
                      <m:t>(</m:t>
                    </m:r>
                    <m:r>
                      <a:rPr lang="en-US" b="0" i="1" smtClean="0">
                        <a:latin typeface="Cambria Math"/>
                      </a:rPr>
                      <m:t>𝑃</m:t>
                    </m:r>
                    <m:r>
                      <a:rPr lang="en-US" b="0" i="1" smtClean="0">
                        <a:latin typeface="Cambria Math"/>
                      </a:rPr>
                      <m:t>+</m:t>
                    </m:r>
                    <m:f>
                      <m:fPr>
                        <m:ctrlPr>
                          <a:rPr lang="en-US" b="0" i="1" smtClean="0">
                            <a:latin typeface="Cambria Math"/>
                          </a:rPr>
                        </m:ctrlPr>
                      </m:fPr>
                      <m:num>
                        <m:r>
                          <a:rPr lang="en-US" b="0" i="1" smtClean="0">
                            <a:latin typeface="Cambria Math"/>
                          </a:rPr>
                          <m:t>𝐴</m:t>
                        </m:r>
                      </m:num>
                      <m:den>
                        <m:sSup>
                          <m:sSupPr>
                            <m:ctrlPr>
                              <a:rPr lang="en-US" b="0" i="1" smtClean="0">
                                <a:latin typeface="Cambria Math"/>
                              </a:rPr>
                            </m:ctrlPr>
                          </m:sSupPr>
                          <m:e>
                            <m:r>
                              <a:rPr lang="en-US" b="0" i="1" smtClean="0">
                                <a:latin typeface="Cambria Math"/>
                              </a:rPr>
                              <m:t>𝑉</m:t>
                            </m:r>
                          </m:e>
                          <m:sup>
                            <m:r>
                              <a:rPr lang="en-US" b="0" i="1" smtClean="0">
                                <a:latin typeface="Cambria Math"/>
                              </a:rPr>
                              <m:t>2</m:t>
                            </m:r>
                          </m:sup>
                        </m:sSup>
                      </m:den>
                    </m:f>
                  </m:oMath>
                </a14:m>
                <a:r>
                  <a:rPr lang="en-US" dirty="0" smtClean="0">
                    <a:cs typeface="B Nazanin" panose="00000400000000000000" pitchFamily="2" charset="-78"/>
                  </a:rPr>
                  <a:t>)(</a:t>
                </a:r>
                <a:r>
                  <a:rPr lang="en-US" i="1" dirty="0" smtClean="0">
                    <a:cs typeface="B Nazanin" panose="00000400000000000000" pitchFamily="2" charset="-78"/>
                  </a:rPr>
                  <a:t>V-b)=</a:t>
                </a:r>
                <a:r>
                  <a:rPr lang="en-US" i="1" dirty="0" err="1" smtClean="0">
                    <a:cs typeface="B Nazanin" panose="00000400000000000000" pitchFamily="2" charset="-78"/>
                  </a:rPr>
                  <a:t>nRT</a:t>
                </a:r>
                <a:r>
                  <a:rPr lang="en-US" i="1" dirty="0" smtClean="0">
                    <a:cs typeface="B Nazanin" panose="00000400000000000000" pitchFamily="2" charset="-78"/>
                  </a:rPr>
                  <a:t>; </a:t>
                </a:r>
                <a:r>
                  <a:rPr lang="fa-IR" i="1" dirty="0" smtClean="0">
                    <a:cs typeface="B Nazanin" panose="00000400000000000000" pitchFamily="2" charset="-78"/>
                  </a:rPr>
                  <a:t>   </a:t>
                </a:r>
                <a:r>
                  <a:rPr lang="en-US" i="1" dirty="0" smtClean="0">
                    <a:cs typeface="B Nazanin" panose="00000400000000000000" pitchFamily="2" charset="-78"/>
                  </a:rPr>
                  <a:t>M= </a:t>
                </a:r>
                <a14:m>
                  <m:oMath xmlns:m="http://schemas.openxmlformats.org/officeDocument/2006/math">
                    <m:sSub>
                      <m:sSubPr>
                        <m:ctrlPr>
                          <a:rPr lang="en-US" i="1" smtClean="0">
                            <a:latin typeface="Cambria Math"/>
                          </a:rPr>
                        </m:ctrlPr>
                      </m:sSubPr>
                      <m:e>
                        <m:r>
                          <a:rPr lang="en-US" b="0" i="1" smtClean="0">
                            <a:latin typeface="Cambria Math"/>
                          </a:rPr>
                          <m:t>𝑁</m:t>
                        </m:r>
                      </m:e>
                      <m:sub>
                        <m:r>
                          <a:rPr lang="en-US" b="0" i="1" smtClean="0">
                            <a:latin typeface="Cambria Math"/>
                          </a:rPr>
                          <m:t>𝐴</m:t>
                        </m:r>
                      </m:sub>
                    </m:sSub>
                  </m:oMath>
                </a14:m>
                <a:r>
                  <a:rPr lang="en-US" i="1" dirty="0" smtClean="0">
                    <a:cs typeface="B Nazanin" panose="00000400000000000000" pitchFamily="2" charset="-78"/>
                  </a:rPr>
                  <a:t>m ; </a:t>
                </a:r>
                <a14:m>
                  <m:oMath xmlns:m="http://schemas.openxmlformats.org/officeDocument/2006/math">
                    <m:r>
                      <m:rPr>
                        <m:sty m:val="p"/>
                      </m:rPr>
                      <a:rPr lang="el-GR" i="1" dirty="0">
                        <a:latin typeface="Cambria Math"/>
                      </a:rPr>
                      <m:t>ρ</m:t>
                    </m:r>
                    <m:r>
                      <a:rPr lang="en-US" b="0" i="1" dirty="0" smtClean="0">
                        <a:latin typeface="Cambria Math"/>
                      </a:rPr>
                      <m:t>=</m:t>
                    </m:r>
                    <m:r>
                      <a:rPr lang="en-US" b="0" i="1" dirty="0" smtClean="0">
                        <a:latin typeface="Cambria Math"/>
                      </a:rPr>
                      <m:t>𝑛𝑚</m:t>
                    </m:r>
                  </m:oMath>
                </a14:m>
                <a:endParaRPr lang="en-US" i="1" dirty="0" smtClean="0">
                  <a:cs typeface="B Nazanin" panose="00000400000000000000" pitchFamily="2" charset="-78"/>
                </a:endParaRPr>
              </a:p>
              <a:p>
                <a:pPr marL="0" indent="0" algn="r">
                  <a:buNone/>
                </a:pPr>
                <a:r>
                  <a:rPr lang="fa-IR" dirty="0" smtClean="0">
                    <a:cs typeface="B Nazanin" panose="00000400000000000000" pitchFamily="2" charset="-78"/>
                  </a:rPr>
                  <a:t>   ناشی از نیروهای جاذبه بین مولکولی</a:t>
                </a:r>
                <a14:m>
                  <m:oMath xmlns:m="http://schemas.openxmlformats.org/officeDocument/2006/math">
                    <m:f>
                      <m:fPr>
                        <m:ctrlPr>
                          <a:rPr lang="en-US" i="1">
                            <a:latin typeface="Cambria Math"/>
                          </a:rPr>
                        </m:ctrlPr>
                      </m:fPr>
                      <m:num>
                        <m:r>
                          <a:rPr lang="en-US" i="1">
                            <a:latin typeface="Cambria Math"/>
                          </a:rPr>
                          <m:t>𝐴</m:t>
                        </m:r>
                      </m:num>
                      <m:den>
                        <m:sSup>
                          <m:sSupPr>
                            <m:ctrlPr>
                              <a:rPr lang="en-US" i="1">
                                <a:latin typeface="Cambria Math"/>
                              </a:rPr>
                            </m:ctrlPr>
                          </m:sSupPr>
                          <m:e>
                            <m:r>
                              <a:rPr lang="en-US" i="1">
                                <a:latin typeface="Cambria Math"/>
                              </a:rPr>
                              <m:t>𝑉</m:t>
                            </m:r>
                          </m:e>
                          <m:sup>
                            <m:r>
                              <a:rPr lang="en-US" i="1">
                                <a:latin typeface="Cambria Math"/>
                              </a:rPr>
                              <m:t>2</m:t>
                            </m:r>
                          </m:sup>
                        </m:sSup>
                      </m:den>
                    </m:f>
                  </m:oMath>
                </a14:m>
                <a:r>
                  <a:rPr lang="en-US" dirty="0" smtClean="0">
                    <a:cs typeface="B Nazanin" panose="00000400000000000000" pitchFamily="2" charset="-78"/>
                  </a:rPr>
                  <a:t> </a:t>
                </a:r>
                <a:endParaRPr lang="fa-IR" dirty="0" smtClean="0">
                  <a:cs typeface="B Nazanin" panose="00000400000000000000" pitchFamily="2" charset="-78"/>
                </a:endParaRPr>
              </a:p>
              <a:p>
                <a:pPr marL="0" indent="0" algn="r">
                  <a:buNone/>
                </a:pPr>
                <a:r>
                  <a:rPr lang="en-US" dirty="0" smtClean="0">
                    <a:cs typeface="B Nazanin" panose="00000400000000000000" pitchFamily="2" charset="-78"/>
                  </a:rPr>
                  <a:t> </a:t>
                </a:r>
                <a:r>
                  <a:rPr lang="fa-IR" dirty="0">
                    <a:cs typeface="B Nazanin" panose="00000400000000000000" pitchFamily="2" charset="-78"/>
                  </a:rPr>
                  <a:t> </a:t>
                </a:r>
                <a:r>
                  <a:rPr lang="fa-IR" dirty="0" smtClean="0">
                    <a:cs typeface="B Nazanin" panose="00000400000000000000" pitchFamily="2" charset="-78"/>
                  </a:rPr>
                  <a:t>  </a:t>
                </a:r>
                <a:r>
                  <a:rPr lang="fa-IR" sz="2800" dirty="0" smtClean="0">
                    <a:cs typeface="B Nazanin" panose="00000400000000000000" pitchFamily="2" charset="-78"/>
                  </a:rPr>
                  <a:t>نشانه حجمی است ناشی از ابعاد مولکولهاست که از حجم محفظه کم میشود</a:t>
                </a:r>
                <a:r>
                  <a:rPr lang="fa-IR" dirty="0" smtClean="0">
                    <a:cs typeface="B Nazanin" panose="00000400000000000000" pitchFamily="2" charset="-78"/>
                  </a:rPr>
                  <a:t>  </a:t>
                </a:r>
                <a:r>
                  <a:rPr lang="en-US" dirty="0" smtClean="0">
                    <a:cs typeface="B Nazanin" panose="00000400000000000000" pitchFamily="2" charset="-78"/>
                  </a:rPr>
                  <a:t>b</a:t>
                </a:r>
                <a:endParaRPr lang="fa-IR" dirty="0" smtClean="0">
                  <a:cs typeface="B Nazanin" panose="00000400000000000000" pitchFamily="2" charset="-78"/>
                </a:endParaRPr>
              </a:p>
              <a:p>
                <a:pPr marL="0" indent="0">
                  <a:buNone/>
                </a:pPr>
                <a14:m>
                  <m:oMath xmlns:m="http://schemas.openxmlformats.org/officeDocument/2006/math">
                    <m:r>
                      <m:rPr>
                        <m:sty m:val="p"/>
                      </m:rPr>
                      <a:rPr lang="el-GR" i="1" smtClean="0">
                        <a:latin typeface="Cambria Math"/>
                      </a:rPr>
                      <m:t>λ</m:t>
                    </m:r>
                    <m:r>
                      <a:rPr lang="fa-IR" b="0" i="1" smtClean="0">
                        <a:latin typeface="Cambria Math"/>
                      </a:rPr>
                      <m:t>=</m:t>
                    </m:r>
                    <m:f>
                      <m:fPr>
                        <m:ctrlPr>
                          <a:rPr lang="fa-IR" b="0" i="1" smtClean="0">
                            <a:latin typeface="Cambria Math"/>
                          </a:rPr>
                        </m:ctrlPr>
                      </m:fPr>
                      <m:num>
                        <m:r>
                          <a:rPr lang="fa-IR" b="0" i="1" smtClean="0">
                            <a:latin typeface="Cambria Math"/>
                          </a:rPr>
                          <m:t>1</m:t>
                        </m:r>
                      </m:num>
                      <m:den>
                        <m:sSup>
                          <m:sSupPr>
                            <m:ctrlPr>
                              <a:rPr lang="fa-IR" b="0" i="1" smtClean="0">
                                <a:latin typeface="Cambria Math"/>
                              </a:rPr>
                            </m:ctrlPr>
                          </m:sSupPr>
                          <m:e>
                            <m:r>
                              <a:rPr lang="fa-IR" b="0" i="1" smtClean="0">
                                <a:latin typeface="Cambria Math"/>
                              </a:rPr>
                              <m:t>2</m:t>
                            </m:r>
                          </m:e>
                          <m:sup>
                            <m:r>
                              <a:rPr lang="fa-IR" b="0" i="1" smtClean="0">
                                <a:latin typeface="Cambria Math"/>
                              </a:rPr>
                              <m:t>1</m:t>
                            </m:r>
                            <m:r>
                              <a:rPr lang="fa-IR" b="0" i="1" smtClean="0">
                                <a:latin typeface="Cambria Math"/>
                              </a:rPr>
                              <m:t>/</m:t>
                            </m:r>
                            <m:r>
                              <a:rPr lang="fa-IR" b="0" i="1" smtClean="0">
                                <a:latin typeface="Cambria Math"/>
                              </a:rPr>
                              <m:t>2</m:t>
                            </m:r>
                          </m:sup>
                        </m:sSup>
                        <m:r>
                          <m:rPr>
                            <m:sty m:val="p"/>
                          </m:rPr>
                          <a:rPr lang="el-GR" b="0" i="1" smtClean="0">
                            <a:latin typeface="Cambria Math"/>
                          </a:rPr>
                          <m:t>π</m:t>
                        </m:r>
                        <m:r>
                          <a:rPr lang="en-US" b="0" i="1" smtClean="0">
                            <a:latin typeface="Cambria Math"/>
                          </a:rPr>
                          <m:t>𝑛</m:t>
                        </m:r>
                        <m:sSup>
                          <m:sSupPr>
                            <m:ctrlPr>
                              <a:rPr lang="el-GR" b="0" i="1" smtClean="0">
                                <a:latin typeface="Cambria Math"/>
                              </a:rPr>
                            </m:ctrlPr>
                          </m:sSupPr>
                          <m:e>
                            <m:r>
                              <m:rPr>
                                <m:sty m:val="p"/>
                              </m:rPr>
                              <a:rPr lang="el-GR" i="1">
                                <a:latin typeface="Cambria Math"/>
                              </a:rPr>
                              <m:t>ξ</m:t>
                            </m:r>
                          </m:e>
                          <m:sup>
                            <m:r>
                              <a:rPr lang="en-US" b="0" i="1" smtClean="0">
                                <a:latin typeface="Cambria Math"/>
                              </a:rPr>
                              <m:t>2</m:t>
                            </m:r>
                          </m:sup>
                        </m:sSup>
                      </m:den>
                    </m:f>
                  </m:oMath>
                </a14:m>
                <a:r>
                  <a:rPr lang="fa-IR" dirty="0" smtClean="0">
                    <a:cs typeface="B Nazanin" panose="00000400000000000000" pitchFamily="2" charset="-78"/>
                  </a:rPr>
                  <a:t> </a:t>
                </a:r>
                <a:r>
                  <a:rPr lang="en-US" dirty="0" smtClean="0">
                    <a:cs typeface="B Nazanin" panose="00000400000000000000" pitchFamily="2" charset="-78"/>
                  </a:rPr>
                  <a:t>=</a:t>
                </a:r>
                <a14:m>
                  <m:oMath xmlns:m="http://schemas.openxmlformats.org/officeDocument/2006/math">
                    <m:f>
                      <m:fPr>
                        <m:ctrlPr>
                          <a:rPr lang="en-US" i="1" dirty="0" smtClean="0">
                            <a:latin typeface="Cambria Math"/>
                          </a:rPr>
                        </m:ctrlPr>
                      </m:fPr>
                      <m:num>
                        <m:r>
                          <a:rPr lang="en-US" b="0" i="1" dirty="0" smtClean="0">
                            <a:latin typeface="Cambria Math"/>
                          </a:rPr>
                          <m:t>𝐾𝑇</m:t>
                        </m:r>
                      </m:num>
                      <m:den>
                        <m:sSup>
                          <m:sSupPr>
                            <m:ctrlPr>
                              <a:rPr lang="fa-IR" i="1">
                                <a:latin typeface="Cambria Math"/>
                              </a:rPr>
                            </m:ctrlPr>
                          </m:sSupPr>
                          <m:e>
                            <m:r>
                              <a:rPr lang="fa-IR" i="1">
                                <a:latin typeface="Cambria Math"/>
                              </a:rPr>
                              <m:t>2</m:t>
                            </m:r>
                          </m:e>
                          <m:sup>
                            <m:r>
                              <a:rPr lang="fa-IR" i="1">
                                <a:latin typeface="Cambria Math"/>
                              </a:rPr>
                              <m:t>1</m:t>
                            </m:r>
                            <m:r>
                              <a:rPr lang="fa-IR" i="1">
                                <a:latin typeface="Cambria Math"/>
                              </a:rPr>
                              <m:t>/</m:t>
                            </m:r>
                            <m:r>
                              <a:rPr lang="fa-IR" i="1">
                                <a:latin typeface="Cambria Math"/>
                              </a:rPr>
                              <m:t>2</m:t>
                            </m:r>
                          </m:sup>
                        </m:sSup>
                        <m:r>
                          <m:rPr>
                            <m:sty m:val="p"/>
                          </m:rPr>
                          <a:rPr lang="el-GR" i="1">
                            <a:latin typeface="Cambria Math"/>
                          </a:rPr>
                          <m:t>π</m:t>
                        </m:r>
                        <m:sSup>
                          <m:sSupPr>
                            <m:ctrlPr>
                              <a:rPr lang="el-GR" i="1">
                                <a:latin typeface="Cambria Math"/>
                              </a:rPr>
                            </m:ctrlPr>
                          </m:sSupPr>
                          <m:e>
                            <m:r>
                              <m:rPr>
                                <m:sty m:val="p"/>
                              </m:rPr>
                              <a:rPr lang="el-GR" i="1">
                                <a:latin typeface="Cambria Math"/>
                              </a:rPr>
                              <m:t>ξ</m:t>
                            </m:r>
                          </m:e>
                          <m:sup>
                            <m:r>
                              <a:rPr lang="en-US" i="1">
                                <a:latin typeface="Cambria Math"/>
                              </a:rPr>
                              <m:t>2</m:t>
                            </m:r>
                          </m:sup>
                        </m:sSup>
                        <m:r>
                          <a:rPr lang="en-US" b="0" i="1" smtClean="0">
                            <a:latin typeface="Cambria Math"/>
                          </a:rPr>
                          <m:t>𝑃</m:t>
                        </m:r>
                      </m:den>
                    </m:f>
                  </m:oMath>
                </a14:m>
                <a:r>
                  <a:rPr lang="fa-IR" dirty="0" smtClean="0">
                    <a:cs typeface="B Nazanin" panose="00000400000000000000" pitchFamily="2" charset="-78"/>
                  </a:rPr>
                  <a:t> مسیر آزاد میانگین                            </a:t>
                </a:r>
              </a:p>
              <a:p>
                <a:pPr marL="0" indent="0" algn="r">
                  <a:buNone/>
                </a:pPr>
                <a:r>
                  <a:rPr lang="fa-IR" dirty="0" smtClean="0">
                    <a:cs typeface="B Nazanin" panose="00000400000000000000" pitchFamily="2" charset="-78"/>
                  </a:rPr>
                  <a:t>محتملترین، میانگین، و جذرمتوسط سرعت</a:t>
                </a:r>
              </a:p>
              <a:p>
                <a:pPr marL="0" indent="0">
                  <a:buNone/>
                </a:pPr>
                <a14:m>
                  <m:oMath xmlns:m="http://schemas.openxmlformats.org/officeDocument/2006/math">
                    <m:sSub>
                      <m:sSubPr>
                        <m:ctrlPr>
                          <a:rPr lang="en-US" i="1">
                            <a:latin typeface="Cambria Math"/>
                          </a:rPr>
                        </m:ctrlPr>
                      </m:sSubPr>
                      <m:e>
                        <m:r>
                          <a:rPr lang="en-US" i="1">
                            <a:latin typeface="Cambria Math"/>
                          </a:rPr>
                          <m:t>𝑣</m:t>
                        </m:r>
                      </m:e>
                      <m:sub>
                        <m:r>
                          <a:rPr lang="en-US" b="0" i="1" smtClean="0">
                            <a:latin typeface="Cambria Math"/>
                          </a:rPr>
                          <m:t>𝑝</m:t>
                        </m:r>
                      </m:sub>
                    </m:sSub>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a:rPr lang="en-US" b="0" i="1" dirty="0" smtClean="0">
                            <a:latin typeface="Cambria Math"/>
                          </a:rPr>
                          <m:t>2</m:t>
                        </m:r>
                        <m:r>
                          <a:rPr lang="en-US" b="0" i="1" dirty="0" smtClean="0">
                            <a:latin typeface="Cambria Math"/>
                          </a:rPr>
                          <m:t>𝐾𝑇</m:t>
                        </m:r>
                      </m:num>
                      <m:den>
                        <m:r>
                          <a:rPr lang="en-US" b="0" i="1" dirty="0" smtClean="0">
                            <a:latin typeface="Cambria Math"/>
                          </a:rPr>
                          <m:t>𝑚</m:t>
                        </m:r>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r>
                  <a:rPr lang="en-US" dirty="0" smtClean="0">
                    <a:cs typeface="B Nazanin" panose="00000400000000000000" pitchFamily="2" charset="-78"/>
                  </a:rPr>
                  <a:t>; </a:t>
                </a:r>
                <a14:m>
                  <m:oMath xmlns:m="http://schemas.openxmlformats.org/officeDocument/2006/math">
                    <m:sSub>
                      <m:sSubPr>
                        <m:ctrlPr>
                          <a:rPr lang="en-US" i="1">
                            <a:latin typeface="Cambria Math"/>
                          </a:rPr>
                        </m:ctrlPr>
                      </m:sSubPr>
                      <m:e>
                        <m:r>
                          <a:rPr lang="en-US" i="1">
                            <a:latin typeface="Cambria Math"/>
                          </a:rPr>
                          <m:t>𝑣</m:t>
                        </m:r>
                      </m:e>
                      <m:sub>
                        <m:r>
                          <a:rPr lang="en-US" b="0" i="1" smtClean="0">
                            <a:latin typeface="Cambria Math"/>
                          </a:rPr>
                          <m:t>𝑎𝑣</m:t>
                        </m:r>
                      </m:sub>
                    </m:sSub>
                  </m:oMath>
                </a14:m>
                <a:r>
                  <a:rPr lang="en-US" dirty="0">
                    <a:cs typeface="B Nazanin" panose="00000400000000000000" pitchFamily="2" charset="-78"/>
                  </a:rPr>
                  <a:t>=</a:t>
                </a:r>
                <a14:m>
                  <m:oMath xmlns:m="http://schemas.openxmlformats.org/officeDocument/2006/math">
                    <m:f>
                      <m:fPr>
                        <m:ctrlPr>
                          <a:rPr lang="en-US" i="1" dirty="0" smtClean="0">
                            <a:latin typeface="Cambria Math"/>
                          </a:rPr>
                        </m:ctrlPr>
                      </m:fPr>
                      <m:num>
                        <m:r>
                          <a:rPr lang="en-US" b="0" i="1" dirty="0" smtClean="0">
                            <a:latin typeface="Cambria Math"/>
                          </a:rPr>
                          <m:t>2</m:t>
                        </m:r>
                      </m:num>
                      <m:den>
                        <m:r>
                          <a:rPr lang="en-US" i="1" dirty="0" smtClean="0">
                            <a:latin typeface="Cambria Math"/>
                            <a:ea typeface="Cambria Math"/>
                          </a:rPr>
                          <m:t>√</m:t>
                        </m:r>
                        <m:r>
                          <m:rPr>
                            <m:sty m:val="p"/>
                          </m:rPr>
                          <a:rPr lang="el-GR" i="1" dirty="0" smtClean="0">
                            <a:latin typeface="Cambria Math"/>
                            <a:ea typeface="Cambria Math"/>
                          </a:rPr>
                          <m:t>π</m:t>
                        </m:r>
                      </m:den>
                    </m:f>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a:rPr lang="en-US" i="1" dirty="0">
                            <a:latin typeface="Cambria Math"/>
                          </a:rPr>
                          <m:t>2</m:t>
                        </m:r>
                        <m:r>
                          <a:rPr lang="en-US" i="1" dirty="0">
                            <a:latin typeface="Cambria Math"/>
                          </a:rPr>
                          <m:t>𝐾𝑇</m:t>
                        </m:r>
                      </m:num>
                      <m:den>
                        <m:r>
                          <a:rPr lang="en-US" i="1" dirty="0">
                            <a:latin typeface="Cambria Math"/>
                          </a:rPr>
                          <m:t>𝑚</m:t>
                        </m:r>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r>
                  <a:rPr lang="en-US" dirty="0">
                    <a:cs typeface="B Nazanin" panose="00000400000000000000" pitchFamily="2" charset="-78"/>
                  </a:rPr>
                  <a:t>;</a:t>
                </a:r>
                <a:r>
                  <a:rPr lang="en-US" dirty="0" smtClean="0">
                    <a:cs typeface="B Nazanin" panose="00000400000000000000" pitchFamily="2" charset="-78"/>
                  </a:rPr>
                  <a:t> </a:t>
                </a:r>
                <a14:m>
                  <m:oMath xmlns:m="http://schemas.openxmlformats.org/officeDocument/2006/math">
                    <m:sSub>
                      <m:sSubPr>
                        <m:ctrlPr>
                          <a:rPr lang="en-US" i="1">
                            <a:latin typeface="Cambria Math"/>
                          </a:rPr>
                        </m:ctrlPr>
                      </m:sSubPr>
                      <m:e>
                        <m:r>
                          <a:rPr lang="en-US" i="1">
                            <a:latin typeface="Cambria Math"/>
                          </a:rPr>
                          <m:t>𝑣</m:t>
                        </m:r>
                      </m:e>
                      <m:sub>
                        <m:r>
                          <a:rPr lang="en-US" b="0" i="1" smtClean="0">
                            <a:latin typeface="Cambria Math"/>
                          </a:rPr>
                          <m:t>𝑟</m:t>
                        </m:r>
                      </m:sub>
                    </m:sSub>
                  </m:oMath>
                </a14:m>
                <a:r>
                  <a:rPr lang="en-US" dirty="0">
                    <a:cs typeface="B Nazanin" panose="00000400000000000000" pitchFamily="2" charset="-78"/>
                  </a:rPr>
                  <a:t>=</a:t>
                </a:r>
                <a:r>
                  <a:rPr lang="en-US" dirty="0" smtClean="0">
                    <a:cs typeface="B Nazanin" panose="00000400000000000000" pitchFamily="2" charset="-78"/>
                  </a:rPr>
                  <a:t>(</a:t>
                </a:r>
                <a14:m>
                  <m:oMath xmlns:m="http://schemas.openxmlformats.org/officeDocument/2006/math">
                    <m:f>
                      <m:fPr>
                        <m:ctrlPr>
                          <a:rPr lang="en-US" i="1" dirty="0">
                            <a:latin typeface="Cambria Math"/>
                          </a:rPr>
                        </m:ctrlPr>
                      </m:fPr>
                      <m:num>
                        <m:r>
                          <a:rPr lang="en-US" b="0" i="1" dirty="0" smtClean="0">
                            <a:latin typeface="Cambria Math"/>
                          </a:rPr>
                          <m:t>3</m:t>
                        </m:r>
                      </m:num>
                      <m:den>
                        <m:r>
                          <a:rPr lang="en-US" b="0" i="1" dirty="0" smtClean="0">
                            <a:latin typeface="Cambria Math"/>
                          </a:rPr>
                          <m:t>2</m:t>
                        </m:r>
                      </m:den>
                    </m:f>
                    <m:sSup>
                      <m:sSupPr>
                        <m:ctrlPr>
                          <a:rPr lang="el-GR" i="1" dirty="0" smtClean="0">
                            <a:latin typeface="Cambria Math"/>
                            <a:ea typeface="Cambria Math"/>
                          </a:rPr>
                        </m:ctrlPr>
                      </m:sSupPr>
                      <m:e>
                        <m:r>
                          <a:rPr lang="en-US" b="0" i="1" dirty="0" smtClean="0">
                            <a:latin typeface="Cambria Math"/>
                            <a:ea typeface="Cambria Math"/>
                          </a:rPr>
                          <m:t>)</m:t>
                        </m:r>
                      </m:e>
                      <m:sup>
                        <m:r>
                          <a:rPr lang="en-US" b="0" i="1" dirty="0" smtClean="0">
                            <a:latin typeface="Cambria Math"/>
                            <a:ea typeface="Cambria Math"/>
                          </a:rPr>
                          <m:t>1</m:t>
                        </m:r>
                        <m:r>
                          <a:rPr lang="en-US" b="0" i="1" dirty="0" smtClean="0">
                            <a:latin typeface="Cambria Math"/>
                            <a:ea typeface="Cambria Math"/>
                          </a:rPr>
                          <m:t>/</m:t>
                        </m:r>
                        <m:r>
                          <a:rPr lang="en-US" b="0" i="1" dirty="0" smtClean="0">
                            <a:latin typeface="Cambria Math"/>
                            <a:ea typeface="Cambria Math"/>
                          </a:rPr>
                          <m:t>2</m:t>
                        </m:r>
                      </m:sup>
                    </m:sSup>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a:rPr lang="en-US" i="1" dirty="0">
                            <a:latin typeface="Cambria Math"/>
                          </a:rPr>
                          <m:t>2</m:t>
                        </m:r>
                        <m:r>
                          <a:rPr lang="en-US" i="1" dirty="0">
                            <a:latin typeface="Cambria Math"/>
                          </a:rPr>
                          <m:t>𝐾𝑇</m:t>
                        </m:r>
                      </m:num>
                      <m:den>
                        <m:r>
                          <a:rPr lang="en-US" i="1" dirty="0">
                            <a:latin typeface="Cambria Math"/>
                          </a:rPr>
                          <m:t>𝑚</m:t>
                        </m:r>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endParaRPr lang="fa-IR" dirty="0" smtClean="0">
                  <a:cs typeface="B Nazanin" panose="00000400000000000000" pitchFamily="2" charset="-78"/>
                </a:endParaRPr>
              </a:p>
              <a:p>
                <a:pPr marL="0" indent="0" algn="r">
                  <a:buNone/>
                </a:pPr>
                <a:r>
                  <a:rPr lang="fa-IR" dirty="0" smtClean="0">
                    <a:cs typeface="B Nazanin" panose="00000400000000000000" pitchFamily="2" charset="-78"/>
                  </a:rPr>
                  <a:t>سرعت صوت در گازهای تک، دو، و چند اتمی</a:t>
                </a:r>
                <a:endParaRPr lang="fa-IR" dirty="0">
                  <a:cs typeface="B Nazanin" panose="00000400000000000000" pitchFamily="2" charset="-78"/>
                </a:endParaRPr>
              </a:p>
              <a:p>
                <a:pPr marL="0" indent="0">
                  <a:buNone/>
                </a:pPr>
                <a14:m>
                  <m:oMath xmlns:m="http://schemas.openxmlformats.org/officeDocument/2006/math">
                    <m:sSub>
                      <m:sSubPr>
                        <m:ctrlPr>
                          <a:rPr lang="en-US" i="1" smtClean="0">
                            <a:latin typeface="Cambria Math"/>
                          </a:rPr>
                        </m:ctrlPr>
                      </m:sSubPr>
                      <m:e>
                        <m:r>
                          <a:rPr lang="en-US" b="0" i="1" smtClean="0">
                            <a:latin typeface="Cambria Math"/>
                          </a:rPr>
                          <m:t>𝑣</m:t>
                        </m:r>
                      </m:e>
                      <m:sub>
                        <m:r>
                          <a:rPr lang="en-US" b="0" i="1" smtClean="0">
                            <a:latin typeface="Cambria Math"/>
                          </a:rPr>
                          <m:t>𝑠</m:t>
                        </m:r>
                      </m:sub>
                    </m:sSub>
                  </m:oMath>
                </a14:m>
                <a:r>
                  <a:rPr lang="en-US" dirty="0" smtClean="0">
                    <a:cs typeface="B Nazanin" panose="00000400000000000000" pitchFamily="2" charset="-78"/>
                  </a:rPr>
                  <a:t>=(</a:t>
                </a:r>
                <a14:m>
                  <m:oMath xmlns:m="http://schemas.openxmlformats.org/officeDocument/2006/math">
                    <m:f>
                      <m:fPr>
                        <m:ctrlPr>
                          <a:rPr lang="en-US" sz="3800" i="1" dirty="0" smtClean="0">
                            <a:latin typeface="Cambria Math"/>
                          </a:rPr>
                        </m:ctrlPr>
                      </m:fPr>
                      <m:num>
                        <m:r>
                          <a:rPr lang="el-GR" sz="3800" i="1" dirty="0" smtClean="0">
                            <a:latin typeface="Cambria Math"/>
                          </a:rPr>
                          <m:t>ᵞ</m:t>
                        </m:r>
                        <m:r>
                          <a:rPr lang="en-US" sz="3800" b="0" i="1" dirty="0" smtClean="0">
                            <a:latin typeface="Cambria Math"/>
                          </a:rPr>
                          <m:t>𝑃</m:t>
                        </m:r>
                      </m:num>
                      <m:den>
                        <m:r>
                          <m:rPr>
                            <m:sty m:val="p"/>
                          </m:rPr>
                          <a:rPr lang="el-GR" sz="3800" i="1" dirty="0" smtClean="0">
                            <a:latin typeface="Cambria Math"/>
                          </a:rPr>
                          <m:t>ρ</m:t>
                        </m:r>
                      </m:den>
                    </m:f>
                    <m:sSup>
                      <m:sSupPr>
                        <m:ctrlPr>
                          <a:rPr lang="en-US" sz="3800" i="1" dirty="0" smtClean="0">
                            <a:latin typeface="Cambria Math"/>
                          </a:rPr>
                        </m:ctrlPr>
                      </m:sSupPr>
                      <m:e>
                        <m:r>
                          <a:rPr lang="en-US" sz="3800" b="0" i="1" dirty="0" smtClean="0">
                            <a:latin typeface="Cambria Math"/>
                          </a:rPr>
                          <m:t>)</m:t>
                        </m:r>
                      </m:e>
                      <m:sup>
                        <m:r>
                          <a:rPr lang="en-US" sz="3800" b="0" i="1" dirty="0" smtClean="0">
                            <a:latin typeface="Cambria Math"/>
                          </a:rPr>
                          <m:t>1</m:t>
                        </m:r>
                        <m:r>
                          <a:rPr lang="en-US" sz="3800" b="0" i="1" dirty="0" smtClean="0">
                            <a:latin typeface="Cambria Math"/>
                          </a:rPr>
                          <m:t>/</m:t>
                        </m:r>
                        <m:r>
                          <a:rPr lang="en-US" sz="3800" b="0" i="1" dirty="0" smtClean="0">
                            <a:latin typeface="Cambria Math"/>
                          </a:rPr>
                          <m:t>2</m:t>
                        </m:r>
                      </m:sup>
                    </m:sSup>
                  </m:oMath>
                </a14:m>
                <a:r>
                  <a:rPr lang="en-US" sz="3800" dirty="0" smtClean="0">
                    <a:cs typeface="B Nazanin" panose="00000400000000000000" pitchFamily="2" charset="-78"/>
                  </a:rPr>
                  <a:t>; </a:t>
                </a:r>
                <a14:m>
                  <m:oMath xmlns:m="http://schemas.openxmlformats.org/officeDocument/2006/math">
                    <m:r>
                      <a:rPr lang="el-GR" sz="3800" i="1" dirty="0">
                        <a:latin typeface="Cambria Math"/>
                      </a:rPr>
                      <m:t>ᵞ</m:t>
                    </m:r>
                  </m:oMath>
                </a14:m>
                <a:r>
                  <a:rPr lang="en-US" sz="3800" dirty="0" smtClean="0">
                    <a:cs typeface="B Nazanin" panose="00000400000000000000" pitchFamily="2" charset="-78"/>
                  </a:rPr>
                  <a:t> = </a:t>
                </a:r>
                <a14:m>
                  <m:oMath xmlns:m="http://schemas.openxmlformats.org/officeDocument/2006/math">
                    <m:f>
                      <m:fPr>
                        <m:ctrlPr>
                          <a:rPr lang="en-US" sz="3800" i="1" dirty="0" smtClean="0">
                            <a:latin typeface="Cambria Math"/>
                          </a:rPr>
                        </m:ctrlPr>
                      </m:fPr>
                      <m:num>
                        <m:sSub>
                          <m:sSubPr>
                            <m:ctrlPr>
                              <a:rPr lang="en-US" sz="3800" i="1" dirty="0" smtClean="0">
                                <a:latin typeface="Cambria Math"/>
                              </a:rPr>
                            </m:ctrlPr>
                          </m:sSubPr>
                          <m:e>
                            <m:r>
                              <a:rPr lang="en-US" sz="3800" b="0" i="1" dirty="0" smtClean="0">
                                <a:latin typeface="Cambria Math"/>
                              </a:rPr>
                              <m:t>𝐶</m:t>
                            </m:r>
                          </m:e>
                          <m:sub>
                            <m:r>
                              <a:rPr lang="en-US" sz="3800" b="0" i="1" dirty="0" smtClean="0">
                                <a:latin typeface="Cambria Math"/>
                              </a:rPr>
                              <m:t>𝑃</m:t>
                            </m:r>
                          </m:sub>
                        </m:sSub>
                      </m:num>
                      <m:den>
                        <m:sSub>
                          <m:sSubPr>
                            <m:ctrlPr>
                              <a:rPr lang="en-US" sz="3800" i="1" dirty="0" smtClean="0">
                                <a:latin typeface="Cambria Math"/>
                              </a:rPr>
                            </m:ctrlPr>
                          </m:sSubPr>
                          <m:e>
                            <m:r>
                              <a:rPr lang="en-US" sz="3800" b="0" i="1" dirty="0" smtClean="0">
                                <a:latin typeface="Cambria Math"/>
                              </a:rPr>
                              <m:t>𝐶</m:t>
                            </m:r>
                          </m:e>
                          <m:sub>
                            <m:r>
                              <a:rPr lang="en-US" sz="3800" b="0" i="1" dirty="0" smtClean="0">
                                <a:latin typeface="Cambria Math"/>
                              </a:rPr>
                              <m:t>𝑉</m:t>
                            </m:r>
                          </m:sub>
                        </m:sSub>
                      </m:den>
                    </m:f>
                  </m:oMath>
                </a14:m>
                <a:r>
                  <a:rPr lang="en-US" sz="3800" dirty="0" smtClean="0">
                    <a:cs typeface="B Nazanin" panose="00000400000000000000" pitchFamily="2" charset="-78"/>
                  </a:rPr>
                  <a:t> : </a:t>
                </a:r>
                <a14:m>
                  <m:oMath xmlns:m="http://schemas.openxmlformats.org/officeDocument/2006/math">
                    <m:f>
                      <m:fPr>
                        <m:ctrlPr>
                          <a:rPr lang="en-US" sz="3800" i="1" dirty="0">
                            <a:latin typeface="Cambria Math"/>
                          </a:rPr>
                        </m:ctrlPr>
                      </m:fPr>
                      <m:num>
                        <m:r>
                          <a:rPr lang="en-US" sz="3800" b="0" i="1" dirty="0" smtClean="0">
                            <a:latin typeface="Cambria Math"/>
                          </a:rPr>
                          <m:t>5</m:t>
                        </m:r>
                      </m:num>
                      <m:den>
                        <m:r>
                          <a:rPr lang="en-US" sz="3800" b="0" i="1" dirty="0" smtClean="0">
                            <a:latin typeface="Cambria Math"/>
                          </a:rPr>
                          <m:t>3</m:t>
                        </m:r>
                      </m:den>
                    </m:f>
                    <m:r>
                      <a:rPr lang="en-US" sz="3800" i="1" dirty="0">
                        <a:latin typeface="Cambria Math"/>
                      </a:rPr>
                      <m:t> </m:t>
                    </m:r>
                    <m:r>
                      <a:rPr lang="en-US" sz="3800" b="0" i="0" dirty="0" smtClean="0">
                        <a:latin typeface="Cambria Math"/>
                      </a:rPr>
                      <m:t>;</m:t>
                    </m:r>
                  </m:oMath>
                </a14:m>
                <a:r>
                  <a:rPr lang="en-US" sz="3800" dirty="0" smtClean="0">
                    <a:cs typeface="B Nazanin" panose="00000400000000000000" pitchFamily="2" charset="-78"/>
                  </a:rPr>
                  <a:t> </a:t>
                </a:r>
                <a14:m>
                  <m:oMath xmlns:m="http://schemas.openxmlformats.org/officeDocument/2006/math">
                    <m:f>
                      <m:fPr>
                        <m:ctrlPr>
                          <a:rPr lang="en-US" sz="3800" i="1" dirty="0">
                            <a:latin typeface="Cambria Math"/>
                          </a:rPr>
                        </m:ctrlPr>
                      </m:fPr>
                      <m:num>
                        <m:r>
                          <a:rPr lang="en-US" sz="3800" b="0" i="1" dirty="0" smtClean="0">
                            <a:latin typeface="Cambria Math"/>
                          </a:rPr>
                          <m:t>7</m:t>
                        </m:r>
                      </m:num>
                      <m:den>
                        <m:r>
                          <a:rPr lang="en-US" sz="3800" b="0" i="1" dirty="0" smtClean="0">
                            <a:latin typeface="Cambria Math"/>
                          </a:rPr>
                          <m:t>5</m:t>
                        </m:r>
                      </m:den>
                    </m:f>
                    <m:r>
                      <a:rPr lang="en-US" sz="3800" b="0" i="0" dirty="0" smtClean="0">
                        <a:latin typeface="Cambria Math"/>
                      </a:rPr>
                      <m:t>;</m:t>
                    </m:r>
                    <m:f>
                      <m:fPr>
                        <m:ctrlPr>
                          <a:rPr lang="en-US" sz="3800" i="1" dirty="0">
                            <a:latin typeface="Cambria Math"/>
                          </a:rPr>
                        </m:ctrlPr>
                      </m:fPr>
                      <m:num>
                        <m:r>
                          <a:rPr lang="en-US" sz="3800" b="0" i="1" dirty="0" smtClean="0">
                            <a:latin typeface="Cambria Math"/>
                          </a:rPr>
                          <m:t>8</m:t>
                        </m:r>
                      </m:num>
                      <m:den>
                        <m:r>
                          <a:rPr lang="en-US" sz="3800" b="0" i="1" dirty="0" smtClean="0">
                            <a:latin typeface="Cambria Math"/>
                          </a:rPr>
                          <m:t>6</m:t>
                        </m:r>
                      </m:den>
                    </m:f>
                  </m:oMath>
                </a14:m>
                <a:r>
                  <a:rPr lang="en-US" sz="3800" dirty="0" smtClean="0">
                    <a:cs typeface="B Nazanin" panose="00000400000000000000" pitchFamily="2" charset="-78"/>
                  </a:rPr>
                  <a:t>:1.66;1.40;1.33</a:t>
                </a:r>
              </a:p>
              <a:p>
                <a:pPr marL="0" indent="0">
                  <a:buNone/>
                </a:pPr>
                <a14:m>
                  <m:oMath xmlns:m="http://schemas.openxmlformats.org/officeDocument/2006/math">
                    <m:r>
                      <m:rPr>
                        <m:sty m:val="p"/>
                      </m:rPr>
                      <a:rPr lang="el-GR" sz="4000" i="1" smtClean="0">
                        <a:latin typeface="Cambria Math"/>
                      </a:rPr>
                      <m:t>η</m:t>
                    </m:r>
                    <m:r>
                      <a:rPr lang="fa-IR" sz="4000" b="0" i="1" smtClean="0">
                        <a:latin typeface="Cambria Math"/>
                      </a:rPr>
                      <m:t>=</m:t>
                    </m:r>
                    <m:f>
                      <m:fPr>
                        <m:ctrlPr>
                          <a:rPr lang="fa-IR" sz="4000" b="0" i="1" smtClean="0">
                            <a:latin typeface="Cambria Math"/>
                          </a:rPr>
                        </m:ctrlPr>
                      </m:fPr>
                      <m:num>
                        <m:r>
                          <a:rPr lang="fa-IR" sz="4000" b="0" i="1" smtClean="0">
                            <a:latin typeface="Cambria Math"/>
                          </a:rPr>
                          <m:t>1</m:t>
                        </m:r>
                      </m:num>
                      <m:den>
                        <m:r>
                          <a:rPr lang="fa-IR" sz="4000" b="0" i="1" smtClean="0">
                            <a:latin typeface="Cambria Math"/>
                          </a:rPr>
                          <m:t>3</m:t>
                        </m:r>
                      </m:den>
                    </m:f>
                    <m:r>
                      <a:rPr lang="en-US" sz="4000" b="0" i="1" smtClean="0">
                        <a:latin typeface="Cambria Math"/>
                      </a:rPr>
                      <m:t>𝑛𝑚</m:t>
                    </m:r>
                    <m:sSub>
                      <m:sSubPr>
                        <m:ctrlPr>
                          <a:rPr lang="en-US" sz="4000" i="1">
                            <a:latin typeface="Cambria Math"/>
                          </a:rPr>
                        </m:ctrlPr>
                      </m:sSubPr>
                      <m:e>
                        <m:r>
                          <a:rPr lang="en-US" sz="4000" i="1">
                            <a:latin typeface="Cambria Math"/>
                          </a:rPr>
                          <m:t>𝑣</m:t>
                        </m:r>
                      </m:e>
                      <m:sub>
                        <m:r>
                          <a:rPr lang="en-US" sz="4000" i="1">
                            <a:latin typeface="Cambria Math"/>
                          </a:rPr>
                          <m:t>𝑎𝑣</m:t>
                        </m:r>
                      </m:sub>
                    </m:sSub>
                  </m:oMath>
                </a14:m>
                <a:r>
                  <a:rPr lang="el-GR" sz="4000" dirty="0">
                    <a:cs typeface="B Nazanin" panose="00000400000000000000" pitchFamily="2" charset="-78"/>
                  </a:rPr>
                  <a:t> </a:t>
                </a:r>
                <a14:m>
                  <m:oMath xmlns:m="http://schemas.openxmlformats.org/officeDocument/2006/math">
                    <m:r>
                      <m:rPr>
                        <m:sty m:val="p"/>
                      </m:rPr>
                      <a:rPr lang="el-GR" sz="4000" i="1">
                        <a:latin typeface="Cambria Math"/>
                      </a:rPr>
                      <m:t>λ</m:t>
                    </m:r>
                  </m:oMath>
                </a14:m>
                <a:r>
                  <a:rPr lang="en-US" sz="4000" dirty="0" smtClean="0">
                    <a:cs typeface="B Nazanin" panose="00000400000000000000" pitchFamily="2" charset="-78"/>
                  </a:rPr>
                  <a:t>= </a:t>
                </a:r>
                <a14:m>
                  <m:oMath xmlns:m="http://schemas.openxmlformats.org/officeDocument/2006/math">
                    <m:f>
                      <m:fPr>
                        <m:ctrlPr>
                          <a:rPr lang="en-US" i="1" dirty="0">
                            <a:latin typeface="Cambria Math"/>
                          </a:rPr>
                        </m:ctrlPr>
                      </m:fPr>
                      <m:num>
                        <m:r>
                          <a:rPr lang="en-US" i="1" dirty="0">
                            <a:latin typeface="Cambria Math"/>
                          </a:rPr>
                          <m:t>2</m:t>
                        </m:r>
                      </m:num>
                      <m:den>
                        <m:r>
                          <a:rPr lang="en-US" b="0" i="1" dirty="0" smtClean="0">
                            <a:latin typeface="Cambria Math"/>
                          </a:rPr>
                          <m:t>3</m:t>
                        </m:r>
                        <m:r>
                          <m:rPr>
                            <m:sty m:val="p"/>
                          </m:rPr>
                          <a:rPr lang="el-GR" i="1" dirty="0">
                            <a:latin typeface="Cambria Math"/>
                            <a:ea typeface="Cambria Math"/>
                          </a:rPr>
                          <m:t>π</m:t>
                        </m:r>
                        <m:sSup>
                          <m:sSupPr>
                            <m:ctrlPr>
                              <a:rPr lang="el-GR" i="1">
                                <a:latin typeface="Cambria Math"/>
                              </a:rPr>
                            </m:ctrlPr>
                          </m:sSupPr>
                          <m:e>
                            <m:r>
                              <m:rPr>
                                <m:sty m:val="p"/>
                              </m:rPr>
                              <a:rPr lang="el-GR" i="1">
                                <a:latin typeface="Cambria Math"/>
                              </a:rPr>
                              <m:t>ξ</m:t>
                            </m:r>
                          </m:e>
                          <m:sup>
                            <m:r>
                              <a:rPr lang="en-US" i="1">
                                <a:latin typeface="Cambria Math"/>
                              </a:rPr>
                              <m:t>2</m:t>
                            </m:r>
                          </m:sup>
                        </m:sSup>
                      </m:den>
                    </m:f>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a:rPr lang="en-US" b="0" i="1" dirty="0" smtClean="0">
                            <a:latin typeface="Cambria Math"/>
                          </a:rPr>
                          <m:t>𝑚</m:t>
                        </m:r>
                        <m:r>
                          <a:rPr lang="en-US" i="1" dirty="0">
                            <a:latin typeface="Cambria Math"/>
                          </a:rPr>
                          <m:t>𝐾𝑇</m:t>
                        </m:r>
                      </m:num>
                      <m:den>
                        <m:r>
                          <m:rPr>
                            <m:sty m:val="p"/>
                          </m:rPr>
                          <a:rPr lang="el-GR" i="1" dirty="0">
                            <a:latin typeface="Cambria Math"/>
                            <a:ea typeface="Cambria Math"/>
                          </a:rPr>
                          <m:t>π</m:t>
                        </m:r>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r>
                  <a:rPr lang="en-US" sz="4000" dirty="0" smtClean="0">
                    <a:cs typeface="B Nazanin" panose="00000400000000000000" pitchFamily="2" charset="-78"/>
                  </a:rPr>
                  <a:t> </a:t>
                </a:r>
                <a:r>
                  <a:rPr lang="fa-IR" sz="4000" dirty="0" smtClean="0">
                    <a:cs typeface="B Nazanin" panose="00000400000000000000" pitchFamily="2" charset="-78"/>
                  </a:rPr>
                  <a:t>چسبندگی                                      </a:t>
                </a:r>
              </a:p>
              <a:p>
                <a:pPr marL="0" indent="0">
                  <a:buNone/>
                </a:pPr>
                <a:r>
                  <a:rPr lang="fa-IR" sz="4000" dirty="0" smtClean="0">
                    <a:cs typeface="B Nazanin" panose="00000400000000000000" pitchFamily="2" charset="-78"/>
                  </a:rPr>
                  <a:t>σ</a:t>
                </a:r>
                <a:r>
                  <a:rPr lang="en-US" sz="4000" dirty="0" smtClean="0">
                    <a:cs typeface="B Nazanin" panose="00000400000000000000" pitchFamily="2" charset="-78"/>
                  </a:rPr>
                  <a:t> = </a:t>
                </a:r>
                <a14:m>
                  <m:oMath xmlns:m="http://schemas.openxmlformats.org/officeDocument/2006/math">
                    <m:r>
                      <m:rPr>
                        <m:sty m:val="p"/>
                      </m:rPr>
                      <a:rPr lang="el-GR" sz="2800" i="1" dirty="0">
                        <a:latin typeface="Cambria Math"/>
                        <a:ea typeface="Cambria Math"/>
                      </a:rPr>
                      <m:t>π</m:t>
                    </m:r>
                  </m:oMath>
                </a14:m>
                <a:r>
                  <a:rPr lang="el-GR" sz="2800" dirty="0">
                    <a:cs typeface="B Nazanin" panose="00000400000000000000" pitchFamily="2" charset="-78"/>
                  </a:rPr>
                  <a:t> </a:t>
                </a:r>
                <a14:m>
                  <m:oMath xmlns:m="http://schemas.openxmlformats.org/officeDocument/2006/math">
                    <m:sSup>
                      <m:sSupPr>
                        <m:ctrlPr>
                          <a:rPr lang="el-GR" sz="2800" i="1">
                            <a:latin typeface="Cambria Math"/>
                          </a:rPr>
                        </m:ctrlPr>
                      </m:sSupPr>
                      <m:e>
                        <m:r>
                          <m:rPr>
                            <m:sty m:val="p"/>
                          </m:rPr>
                          <a:rPr lang="el-GR" sz="2800" i="1">
                            <a:latin typeface="Cambria Math"/>
                          </a:rPr>
                          <m:t>ξ</m:t>
                        </m:r>
                      </m:e>
                      <m:sup>
                        <m:r>
                          <a:rPr lang="en-US" sz="2800" i="1">
                            <a:latin typeface="Cambria Math"/>
                          </a:rPr>
                          <m:t>2</m:t>
                        </m:r>
                      </m:sup>
                    </m:sSup>
                  </m:oMath>
                </a14:m>
                <a:r>
                  <a:rPr lang="en-US" sz="4000" dirty="0" smtClean="0">
                    <a:cs typeface="B Nazanin" panose="00000400000000000000" pitchFamily="2" charset="-78"/>
                  </a:rPr>
                  <a:t>= </a:t>
                </a:r>
                <a14:m>
                  <m:oMath xmlns:m="http://schemas.openxmlformats.org/officeDocument/2006/math">
                    <m:f>
                      <m:fPr>
                        <m:ctrlPr>
                          <a:rPr lang="en-US" i="1" dirty="0">
                            <a:latin typeface="Cambria Math"/>
                          </a:rPr>
                        </m:ctrlPr>
                      </m:fPr>
                      <m:num>
                        <m:r>
                          <a:rPr lang="en-US" b="0" i="1" dirty="0" smtClean="0">
                            <a:latin typeface="Cambria Math"/>
                          </a:rPr>
                          <m:t>0</m:t>
                        </m:r>
                        <m:r>
                          <a:rPr lang="en-US" b="0" i="1" dirty="0" smtClean="0">
                            <a:latin typeface="Cambria Math"/>
                          </a:rPr>
                          <m:t>.</m:t>
                        </m:r>
                        <m:r>
                          <a:rPr lang="en-US" b="0" i="1" dirty="0" smtClean="0">
                            <a:latin typeface="Cambria Math"/>
                          </a:rPr>
                          <m:t>998</m:t>
                        </m:r>
                      </m:num>
                      <m:den>
                        <m:r>
                          <m:rPr>
                            <m:sty m:val="p"/>
                          </m:rPr>
                          <a:rPr lang="el-GR" i="1">
                            <a:latin typeface="Cambria Math"/>
                          </a:rPr>
                          <m:t>η</m:t>
                        </m:r>
                      </m:den>
                    </m:f>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a:rPr lang="en-US" i="1" dirty="0">
                            <a:latin typeface="Cambria Math"/>
                          </a:rPr>
                          <m:t>𝑚𝐾𝑇</m:t>
                        </m:r>
                      </m:num>
                      <m:den>
                        <m:r>
                          <m:rPr>
                            <m:sty m:val="p"/>
                          </m:rPr>
                          <a:rPr lang="el-GR" i="1" dirty="0">
                            <a:latin typeface="Cambria Math"/>
                            <a:ea typeface="Cambria Math"/>
                          </a:rPr>
                          <m:t>π</m:t>
                        </m:r>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r>
                  <a:rPr lang="en-US" dirty="0" smtClean="0">
                    <a:cs typeface="B Nazanin" panose="00000400000000000000" pitchFamily="2" charset="-78"/>
                  </a:rPr>
                  <a:t>                                              </a:t>
                </a:r>
                <a:r>
                  <a:rPr lang="en-US" b="1" dirty="0" smtClean="0">
                    <a:cs typeface="B Nazanin" panose="00000400000000000000" pitchFamily="2" charset="-78"/>
                  </a:rPr>
                  <a:t> </a:t>
                </a:r>
                <a:r>
                  <a:rPr lang="fa-IR" b="1" dirty="0" smtClean="0">
                    <a:cs typeface="B Nazanin" panose="00000400000000000000" pitchFamily="2" charset="-78"/>
                  </a:rPr>
                  <a:t>سطح مقطع برخورد بین مولکولی</a:t>
                </a:r>
                <a:endParaRPr lang="en-US" b="1"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185" t="-674" r="-741"/>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cs typeface="B Nazanin" panose="00000400000000000000" pitchFamily="2" charset="-78"/>
              </a:rPr>
              <a:t>12</a:t>
            </a:fld>
            <a:endParaRPr lang="en-US">
              <a:cs typeface="B Nazanin" panose="00000400000000000000" pitchFamily="2" charset="-78"/>
            </a:endParaRPr>
          </a:p>
        </p:txBody>
      </p:sp>
      <p:pic>
        <p:nvPicPr>
          <p:cNvPr id="5" name="فرمولبندی های خل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332656"/>
            <a:ext cx="609600" cy="609600"/>
          </a:xfrm>
          <a:prstGeom prst="rect">
            <a:avLst/>
          </a:prstGeom>
        </p:spPr>
      </p:pic>
    </p:spTree>
    <p:extLst>
      <p:ext uri="{BB962C8B-B14F-4D97-AF65-F5344CB8AC3E}">
        <p14:creationId xmlns:p14="http://schemas.microsoft.com/office/powerpoint/2010/main" val="2897938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cs typeface="B Nazanin" panose="00000400000000000000" pitchFamily="2" charset="-78"/>
              </a:rPr>
              <a:t/>
            </a:r>
            <a:br>
              <a:rPr lang="en-US" sz="3000" dirty="0" smtClean="0">
                <a:cs typeface="B Nazanin" panose="00000400000000000000" pitchFamily="2" charset="-78"/>
              </a:rPr>
            </a:br>
            <a:r>
              <a:rPr lang="fa-IR" sz="3000" dirty="0">
                <a:cs typeface="B Nazanin" panose="00000400000000000000" pitchFamily="2" charset="-78"/>
              </a:rPr>
              <a:t>زمان رسیدن به خلأ</a:t>
            </a:r>
            <a:r>
              <a:rPr lang="en-US" sz="3000" dirty="0">
                <a:cs typeface="B Nazanin" panose="00000400000000000000" pitchFamily="2" charset="-78"/>
              </a:rPr>
              <a:t/>
            </a:r>
            <a:br>
              <a:rPr lang="en-US" sz="3000" dirty="0">
                <a:cs typeface="B Nazanin" panose="00000400000000000000" pitchFamily="2" charset="-78"/>
              </a:rPr>
            </a:br>
            <a:r>
              <a:rPr lang="en-US" sz="3000" dirty="0" smtClean="0">
                <a:cs typeface="B Nazanin" panose="00000400000000000000" pitchFamily="2" charset="-78"/>
              </a:rPr>
              <a:t>(Pump down Time)</a:t>
            </a:r>
            <a:r>
              <a:rPr lang="fa-IR" sz="3000" dirty="0">
                <a:cs typeface="B Nazanin" panose="00000400000000000000" pitchFamily="2" charset="-78"/>
              </a:rPr>
              <a:t> </a:t>
            </a:r>
            <a:r>
              <a:rPr lang="en-US" sz="3000" dirty="0" smtClean="0">
                <a:cs typeface="B Nazanin" panose="00000400000000000000" pitchFamily="2" charset="-78"/>
              </a:rPr>
              <a:t/>
            </a:r>
            <a:br>
              <a:rPr lang="en-US" sz="3000" dirty="0" smtClean="0">
                <a:cs typeface="B Nazanin" panose="00000400000000000000" pitchFamily="2" charset="-78"/>
              </a:rPr>
            </a:br>
            <a:endParaRPr lang="en-US" sz="3000"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r">
                  <a:buNone/>
                </a:pPr>
                <a:r>
                  <a:rPr lang="fa-IR" dirty="0" smtClean="0">
                    <a:cs typeface="B Nazanin" panose="00000400000000000000" pitchFamily="2" charset="-78"/>
                  </a:rPr>
                  <a:t>زمان مورد نیاز جهت پمپاژ از فشار اتمسفر به فشار مورد استفاده سیستم با حجم ثابت و ظرفیت کلی پمپاژ متناسب با حجم گاز آزاد داخل سیستم و دفع گاز از جداره های سیستم می باشد. </a:t>
                </a:r>
              </a:p>
              <a:p>
                <a:pPr marL="0" indent="0" algn="ctr">
                  <a:buNone/>
                </a:pPr>
                <a14:m>
                  <m:oMath xmlns:m="http://schemas.openxmlformats.org/officeDocument/2006/math">
                    <m:r>
                      <a:rPr lang="en-US" b="0" i="1" smtClean="0">
                        <a:latin typeface="Cambria Math"/>
                      </a:rPr>
                      <m:t>𝑡</m:t>
                    </m:r>
                    <m:r>
                      <a:rPr lang="en-US" b="0" i="1" smtClean="0">
                        <a:latin typeface="Cambria Math"/>
                      </a:rPr>
                      <m:t>=−</m:t>
                    </m:r>
                  </m:oMath>
                </a14:m>
                <a:r>
                  <a:rPr lang="en-US" dirty="0" smtClean="0">
                    <a:cs typeface="B Nazanin" panose="00000400000000000000" pitchFamily="2" charset="-78"/>
                  </a:rPr>
                  <a:t>V</a:t>
                </a:r>
                <a14:m>
                  <m:oMath xmlns:m="http://schemas.openxmlformats.org/officeDocument/2006/math">
                    <m:nary>
                      <m:naryPr>
                        <m:ctrlPr>
                          <a:rPr lang="en-US" i="1" dirty="0" smtClean="0">
                            <a:latin typeface="Cambria Math"/>
                          </a:rPr>
                        </m:ctrlPr>
                      </m:naryPr>
                      <m:sub>
                        <m:sSub>
                          <m:sSubPr>
                            <m:ctrlPr>
                              <a:rPr lang="en-US" i="1" dirty="0" smtClean="0">
                                <a:latin typeface="Cambria Math"/>
                              </a:rPr>
                            </m:ctrlPr>
                          </m:sSubPr>
                          <m:e>
                            <m:r>
                              <a:rPr lang="en-US" b="0" i="1" dirty="0" smtClean="0">
                                <a:latin typeface="Cambria Math"/>
                              </a:rPr>
                              <m:t>𝑃</m:t>
                            </m:r>
                          </m:e>
                          <m:sub>
                            <m:r>
                              <a:rPr lang="en-US" b="0" i="1" dirty="0" smtClean="0">
                                <a:latin typeface="Cambria Math"/>
                              </a:rPr>
                              <m:t>1</m:t>
                            </m:r>
                          </m:sub>
                        </m:sSub>
                      </m:sub>
                      <m:sup>
                        <m:sSub>
                          <m:sSubPr>
                            <m:ctrlPr>
                              <a:rPr lang="en-US" i="1" dirty="0" smtClean="0">
                                <a:latin typeface="Cambria Math"/>
                              </a:rPr>
                            </m:ctrlPr>
                          </m:sSubPr>
                          <m:e>
                            <m:r>
                              <a:rPr lang="en-US" b="0" i="1" dirty="0" smtClean="0">
                                <a:latin typeface="Cambria Math"/>
                              </a:rPr>
                              <m:t>𝑃</m:t>
                            </m:r>
                          </m:e>
                          <m:sub>
                            <m:r>
                              <a:rPr lang="en-US" b="0" i="1" dirty="0" smtClean="0">
                                <a:latin typeface="Cambria Math"/>
                              </a:rPr>
                              <m:t>2</m:t>
                            </m:r>
                          </m:sub>
                        </m:sSub>
                      </m:sup>
                      <m:e>
                        <m:f>
                          <m:fPr>
                            <m:ctrlPr>
                              <a:rPr lang="en-US" i="1" dirty="0" smtClean="0">
                                <a:latin typeface="Cambria Math"/>
                              </a:rPr>
                            </m:ctrlPr>
                          </m:fPr>
                          <m:num>
                            <m:r>
                              <a:rPr lang="en-US" b="0" i="1" dirty="0" smtClean="0">
                                <a:latin typeface="Cambria Math"/>
                              </a:rPr>
                              <m:t>1</m:t>
                            </m:r>
                          </m:num>
                          <m:den>
                            <m:sSub>
                              <m:sSubPr>
                                <m:ctrlPr>
                                  <a:rPr lang="en-US" i="1" dirty="0" smtClean="0">
                                    <a:latin typeface="Cambria Math"/>
                                  </a:rPr>
                                </m:ctrlPr>
                              </m:sSubPr>
                              <m:e>
                                <m:r>
                                  <a:rPr lang="en-US" b="0" i="1" dirty="0" smtClean="0">
                                    <a:latin typeface="Cambria Math"/>
                                  </a:rPr>
                                  <m:t>𝑆</m:t>
                                </m:r>
                              </m:e>
                              <m:sub>
                                <m:r>
                                  <a:rPr lang="en-US" b="0" i="1" dirty="0" smtClean="0">
                                    <a:latin typeface="Cambria Math"/>
                                  </a:rPr>
                                  <m:t>𝑒</m:t>
                                </m:r>
                              </m:sub>
                            </m:sSub>
                            <m:r>
                              <a:rPr lang="en-US" b="0" i="1" dirty="0" smtClean="0">
                                <a:latin typeface="Cambria Math"/>
                              </a:rPr>
                              <m:t>𝑃</m:t>
                            </m:r>
                          </m:den>
                        </m:f>
                        <m:r>
                          <a:rPr lang="en-US" b="0" i="1" dirty="0" smtClean="0">
                            <a:latin typeface="Cambria Math"/>
                          </a:rPr>
                          <m:t>𝑑𝑝</m:t>
                        </m:r>
                        <m:r>
                          <a:rPr lang="en-US" b="0" i="1" dirty="0" smtClean="0">
                            <a:latin typeface="Cambria Math"/>
                          </a:rPr>
                          <m:t>+</m:t>
                        </m:r>
                        <m:nary>
                          <m:naryPr>
                            <m:limLoc m:val="undOvr"/>
                            <m:subHide m:val="on"/>
                            <m:supHide m:val="on"/>
                            <m:ctrlPr>
                              <a:rPr lang="en-US" b="0" i="1" dirty="0" smtClean="0">
                                <a:latin typeface="Cambria Math"/>
                              </a:rPr>
                            </m:ctrlPr>
                          </m:naryPr>
                          <m:sub/>
                          <m:sup/>
                          <m:e>
                            <m:f>
                              <m:fPr>
                                <m:ctrlPr>
                                  <a:rPr lang="en-US" b="0" i="1" dirty="0" smtClean="0">
                                    <a:latin typeface="Cambria Math"/>
                                  </a:rPr>
                                </m:ctrlPr>
                              </m:fPr>
                              <m:num>
                                <m:sSub>
                                  <m:sSubPr>
                                    <m:ctrlPr>
                                      <a:rPr lang="en-US" b="0" i="1" dirty="0" smtClean="0">
                                        <a:latin typeface="Cambria Math"/>
                                      </a:rPr>
                                    </m:ctrlPr>
                                  </m:sSubPr>
                                  <m:e>
                                    <m:r>
                                      <a:rPr lang="en-US" b="0" i="1" dirty="0" smtClean="0">
                                        <a:latin typeface="Cambria Math"/>
                                      </a:rPr>
                                      <m:t>𝑄</m:t>
                                    </m:r>
                                  </m:e>
                                  <m:sub>
                                    <m:r>
                                      <a:rPr lang="en-US" b="0" i="1" dirty="0" smtClean="0">
                                        <a:latin typeface="Cambria Math"/>
                                      </a:rPr>
                                      <m:t>𝑔</m:t>
                                    </m:r>
                                  </m:sub>
                                </m:sSub>
                              </m:num>
                              <m:den>
                                <m:sSub>
                                  <m:sSubPr>
                                    <m:ctrlPr>
                                      <a:rPr lang="en-US" b="0" i="1" dirty="0" smtClean="0">
                                        <a:latin typeface="Cambria Math"/>
                                      </a:rPr>
                                    </m:ctrlPr>
                                  </m:sSubPr>
                                  <m:e>
                                    <m:r>
                                      <a:rPr lang="en-US" b="0" i="1" dirty="0" smtClean="0">
                                        <a:latin typeface="Cambria Math"/>
                                      </a:rPr>
                                      <m:t>𝑆</m:t>
                                    </m:r>
                                  </m:e>
                                  <m:sub>
                                    <m:r>
                                      <a:rPr lang="en-US" b="0" i="1" dirty="0" smtClean="0">
                                        <a:latin typeface="Cambria Math"/>
                                      </a:rPr>
                                      <m:t>𝑒</m:t>
                                    </m:r>
                                  </m:sub>
                                </m:sSub>
                              </m:den>
                            </m:f>
                            <m:r>
                              <a:rPr lang="en-US" b="0" i="1" dirty="0" smtClean="0">
                                <a:latin typeface="Cambria Math"/>
                              </a:rPr>
                              <m:t>𝑑𝑡</m:t>
                            </m:r>
                          </m:e>
                        </m:nary>
                      </m:e>
                    </m:nary>
                  </m:oMath>
                </a14:m>
                <a:endParaRPr lang="en-US" dirty="0" smtClean="0">
                  <a:cs typeface="B Nazanin" panose="00000400000000000000" pitchFamily="2" charset="-78"/>
                </a:endParaRPr>
              </a:p>
              <a:p>
                <a:pPr marL="0" indent="0" algn="r">
                  <a:buNone/>
                </a:pPr>
                <a14:m>
                  <m:oMath xmlns:m="http://schemas.openxmlformats.org/officeDocument/2006/math">
                    <m:sSub>
                      <m:sSubPr>
                        <m:ctrlPr>
                          <a:rPr lang="en-US" i="1" dirty="0">
                            <a:latin typeface="Cambria Math"/>
                          </a:rPr>
                        </m:ctrlPr>
                      </m:sSubPr>
                      <m:e>
                        <m:r>
                          <m:rPr>
                            <m:nor/>
                          </m:rPr>
                          <a:rPr lang="fa-IR" dirty="0">
                            <a:cs typeface="B Nazanin" panose="00000400000000000000" pitchFamily="2" charset="-78"/>
                          </a:rPr>
                          <m:t>دفع گاز از جداره های سیستم</m:t>
                        </m:r>
                        <m:r>
                          <a:rPr lang="en-US" i="1" dirty="0">
                            <a:latin typeface="Cambria Math"/>
                          </a:rPr>
                          <m:t>𝑄</m:t>
                        </m:r>
                      </m:e>
                      <m:sub>
                        <m:r>
                          <a:rPr lang="en-US" i="1" dirty="0">
                            <a:latin typeface="Cambria Math"/>
                          </a:rPr>
                          <m:t>𝑔</m:t>
                        </m:r>
                      </m:sub>
                    </m:sSub>
                  </m:oMath>
                </a14:m>
                <a:r>
                  <a:rPr lang="fa-IR" dirty="0" smtClean="0">
                    <a:cs typeface="B Nazanin" panose="00000400000000000000" pitchFamily="2" charset="-78"/>
                  </a:rPr>
                  <a:t> </a:t>
                </a:r>
                <a:endParaRPr lang="en-US"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519" t="-1887" r="-1778"/>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cs typeface="B Nazanin" panose="00000400000000000000" pitchFamily="2" charset="-78"/>
              </a:rPr>
              <a:t>13</a:t>
            </a:fld>
            <a:endParaRPr lang="en-US">
              <a:cs typeface="B Nazanin" panose="00000400000000000000" pitchFamily="2" charset="-78"/>
            </a:endParaRPr>
          </a:p>
        </p:txBody>
      </p:sp>
      <p:pic>
        <p:nvPicPr>
          <p:cNvPr id="5" name="زمان رسیدن به خل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620688"/>
            <a:ext cx="609600" cy="609600"/>
          </a:xfrm>
          <a:prstGeom prst="rect">
            <a:avLst/>
          </a:prstGeom>
        </p:spPr>
      </p:pic>
    </p:spTree>
    <p:extLst>
      <p:ext uri="{BB962C8B-B14F-4D97-AF65-F5344CB8AC3E}">
        <p14:creationId xmlns:p14="http://schemas.microsoft.com/office/powerpoint/2010/main" val="3846594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محاسبه زمان تخلیه</a:t>
            </a:r>
            <a:endParaRPr lang="en-US"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lgn="r">
                  <a:buNone/>
                </a:pPr>
                <a:r>
                  <a:rPr lang="en-US" sz="2200" dirty="0" smtClean="0">
                    <a:cs typeface="B Nazanin" panose="00000400000000000000" pitchFamily="2" charset="-78"/>
                  </a:rPr>
                  <a:t>(760-</a:t>
                </a:r>
                <a14:m>
                  <m:oMath xmlns:m="http://schemas.openxmlformats.org/officeDocument/2006/math">
                    <m:sSup>
                      <m:sSupPr>
                        <m:ctrlPr>
                          <a:rPr lang="en-US" sz="2200" i="1" smtClean="0">
                            <a:latin typeface="Cambria Math"/>
                          </a:rPr>
                        </m:ctrlPr>
                      </m:sSupPr>
                      <m:e>
                        <m:r>
                          <a:rPr lang="en-US" sz="2200" b="0" i="1" smtClean="0">
                            <a:latin typeface="Cambria Math"/>
                          </a:rPr>
                          <m:t>10</m:t>
                        </m:r>
                      </m:e>
                      <m:sup>
                        <m:r>
                          <a:rPr lang="en-US" sz="2200" b="0" i="1" smtClean="0">
                            <a:latin typeface="Cambria Math"/>
                          </a:rPr>
                          <m:t>−</m:t>
                        </m:r>
                        <m:r>
                          <a:rPr lang="en-US" sz="2200" b="0" i="1" smtClean="0">
                            <a:latin typeface="Cambria Math"/>
                          </a:rPr>
                          <m:t>3</m:t>
                        </m:r>
                      </m:sup>
                    </m:sSup>
                  </m:oMath>
                </a14:m>
                <a:r>
                  <a:rPr lang="en-US" sz="2200" dirty="0" smtClean="0">
                    <a:cs typeface="B Nazanin" panose="00000400000000000000" pitchFamily="2" charset="-78"/>
                  </a:rPr>
                  <a:t> </a:t>
                </a:r>
                <a:r>
                  <a:rPr lang="en-US" sz="2200" dirty="0" err="1" smtClean="0">
                    <a:cs typeface="B Nazanin" panose="00000400000000000000" pitchFamily="2" charset="-78"/>
                  </a:rPr>
                  <a:t>torr</a:t>
                </a:r>
                <a:r>
                  <a:rPr lang="en-US" sz="2200" dirty="0" smtClean="0">
                    <a:cs typeface="B Nazanin" panose="00000400000000000000" pitchFamily="2" charset="-78"/>
                  </a:rPr>
                  <a:t>)</a:t>
                </a:r>
                <a:r>
                  <a:rPr lang="fa-IR" sz="2200" dirty="0">
                    <a:cs typeface="B Nazanin" panose="00000400000000000000" pitchFamily="2" charset="-78"/>
                  </a:rPr>
                  <a:t> پمپ مکانیکی محدوده فشاری از </a:t>
                </a:r>
                <a:endParaRPr lang="fa-IR" sz="2200" dirty="0" smtClean="0">
                  <a:cs typeface="B Nazanin" panose="00000400000000000000" pitchFamily="2" charset="-78"/>
                </a:endParaRPr>
              </a:p>
              <a:p>
                <a:pPr marL="0" indent="0" algn="ctr">
                  <a:buNone/>
                </a:pPr>
                <a14:m>
                  <m:oMathPara xmlns:m="http://schemas.openxmlformats.org/officeDocument/2006/math">
                    <m:oMathParaPr>
                      <m:jc m:val="centerGroup"/>
                    </m:oMathParaPr>
                    <m:oMath xmlns:m="http://schemas.openxmlformats.org/officeDocument/2006/math">
                      <m:r>
                        <a:rPr lang="en-US" sz="2200" i="1">
                          <a:latin typeface="Cambria Math"/>
                        </a:rPr>
                        <m:t>𝑡</m:t>
                      </m:r>
                      <m:r>
                        <a:rPr lang="en-US" sz="2200" i="1">
                          <a:latin typeface="Cambria Math"/>
                        </a:rPr>
                        <m:t>=−</m:t>
                      </m:r>
                      <m:f>
                        <m:fPr>
                          <m:ctrlPr>
                            <a:rPr lang="en-US" sz="2200" i="1" dirty="0" smtClean="0">
                              <a:latin typeface="Cambria Math"/>
                            </a:rPr>
                          </m:ctrlPr>
                        </m:fPr>
                        <m:num>
                          <m:r>
                            <a:rPr lang="en-US" sz="2200" b="0" i="1" dirty="0" smtClean="0">
                              <a:latin typeface="Cambria Math"/>
                            </a:rPr>
                            <m:t>𝑉</m:t>
                          </m:r>
                        </m:num>
                        <m:den>
                          <m:sSub>
                            <m:sSubPr>
                              <m:ctrlPr>
                                <a:rPr lang="en-US" sz="2200" i="1" dirty="0">
                                  <a:latin typeface="Cambria Math"/>
                                </a:rPr>
                              </m:ctrlPr>
                            </m:sSubPr>
                            <m:e>
                              <m:r>
                                <a:rPr lang="en-US" sz="2200" i="1" dirty="0">
                                  <a:latin typeface="Cambria Math"/>
                                </a:rPr>
                                <m:t>𝑆</m:t>
                              </m:r>
                            </m:e>
                            <m:sub>
                              <m:r>
                                <a:rPr lang="en-US" sz="2200" i="1" dirty="0">
                                  <a:latin typeface="Cambria Math"/>
                                </a:rPr>
                                <m:t>𝑒</m:t>
                              </m:r>
                            </m:sub>
                          </m:sSub>
                        </m:den>
                      </m:f>
                      <m:nary>
                        <m:naryPr>
                          <m:ctrlPr>
                            <a:rPr lang="en-US" sz="2200" i="1" dirty="0" smtClean="0">
                              <a:latin typeface="Cambria Math"/>
                            </a:rPr>
                          </m:ctrlPr>
                        </m:naryPr>
                        <m:sub>
                          <m:sSub>
                            <m:sSubPr>
                              <m:ctrlPr>
                                <a:rPr lang="en-US" sz="2200" i="1" dirty="0">
                                  <a:latin typeface="Cambria Math"/>
                                </a:rPr>
                              </m:ctrlPr>
                            </m:sSubPr>
                            <m:e>
                              <m:r>
                                <a:rPr lang="en-US" sz="2200" i="1" dirty="0">
                                  <a:latin typeface="Cambria Math"/>
                                </a:rPr>
                                <m:t>𝑃</m:t>
                              </m:r>
                            </m:e>
                            <m:sub>
                              <m:r>
                                <a:rPr lang="en-US" sz="2200" i="1" dirty="0">
                                  <a:latin typeface="Cambria Math"/>
                                </a:rPr>
                                <m:t>1</m:t>
                              </m:r>
                            </m:sub>
                          </m:sSub>
                        </m:sub>
                        <m:sup>
                          <m:sSub>
                            <m:sSubPr>
                              <m:ctrlPr>
                                <a:rPr lang="en-US" sz="2200" i="1" dirty="0">
                                  <a:latin typeface="Cambria Math"/>
                                </a:rPr>
                              </m:ctrlPr>
                            </m:sSubPr>
                            <m:e>
                              <m:r>
                                <a:rPr lang="en-US" sz="2200" i="1" dirty="0">
                                  <a:latin typeface="Cambria Math"/>
                                </a:rPr>
                                <m:t>𝑃</m:t>
                              </m:r>
                            </m:e>
                            <m:sub>
                              <m:r>
                                <a:rPr lang="en-US" sz="2200" i="1" dirty="0">
                                  <a:latin typeface="Cambria Math"/>
                                </a:rPr>
                                <m:t>2</m:t>
                              </m:r>
                            </m:sub>
                          </m:sSub>
                        </m:sup>
                        <m:e>
                          <m:f>
                            <m:fPr>
                              <m:ctrlPr>
                                <a:rPr lang="en-US" sz="2200" i="1" dirty="0">
                                  <a:latin typeface="Cambria Math"/>
                                </a:rPr>
                              </m:ctrlPr>
                            </m:fPr>
                            <m:num>
                              <m:r>
                                <a:rPr lang="en-US" sz="2200" i="1" dirty="0">
                                  <a:latin typeface="Cambria Math"/>
                                </a:rPr>
                                <m:t>1</m:t>
                              </m:r>
                            </m:num>
                            <m:den>
                              <m:r>
                                <a:rPr lang="en-US" sz="2200" i="1" dirty="0">
                                  <a:latin typeface="Cambria Math"/>
                                </a:rPr>
                                <m:t>𝑃</m:t>
                              </m:r>
                              <m:r>
                                <a:rPr lang="fa-IR" sz="2200" b="0" i="1" dirty="0" smtClean="0">
                                  <a:latin typeface="Cambria Math"/>
                                </a:rPr>
                                <m:t>−</m:t>
                              </m:r>
                              <m:sSub>
                                <m:sSubPr>
                                  <m:ctrlPr>
                                    <a:rPr lang="en-US" sz="2200" i="1" dirty="0">
                                      <a:latin typeface="Cambria Math"/>
                                    </a:rPr>
                                  </m:ctrlPr>
                                </m:sSubPr>
                                <m:e>
                                  <m:r>
                                    <a:rPr lang="en-US" sz="2200" b="0" i="1" dirty="0" smtClean="0">
                                      <a:latin typeface="Cambria Math"/>
                                    </a:rPr>
                                    <m:t>𝑃</m:t>
                                  </m:r>
                                </m:e>
                                <m:sub>
                                  <m:r>
                                    <a:rPr lang="en-US" sz="2200" b="0" i="1" dirty="0" smtClean="0">
                                      <a:latin typeface="Cambria Math"/>
                                    </a:rPr>
                                    <m:t>𝑢</m:t>
                                  </m:r>
                                </m:sub>
                              </m:sSub>
                            </m:den>
                          </m:f>
                          <m:r>
                            <a:rPr lang="en-US" sz="2200" i="1" dirty="0">
                              <a:latin typeface="Cambria Math"/>
                            </a:rPr>
                            <m:t>𝑑𝑝</m:t>
                          </m:r>
                        </m:e>
                      </m:nary>
                    </m:oMath>
                  </m:oMathPara>
                </a14:m>
                <a:endParaRPr lang="fa-IR" sz="2200" dirty="0" smtClean="0">
                  <a:cs typeface="B Nazanin" panose="00000400000000000000" pitchFamily="2" charset="-78"/>
                </a:endParaRPr>
              </a:p>
              <a:p>
                <a:pPr marL="0" indent="0" algn="r">
                  <a:buNone/>
                </a:pPr>
                <a:r>
                  <a:rPr lang="fa-IR" sz="2200" dirty="0" smtClean="0">
                    <a:cs typeface="B Nazanin" panose="00000400000000000000" pitchFamily="2" charset="-78"/>
                  </a:rPr>
                  <a:t>فشار نهایی پمپ </a:t>
                </a:r>
                <a14:m>
                  <m:oMath xmlns:m="http://schemas.openxmlformats.org/officeDocument/2006/math">
                    <m:sSub>
                      <m:sSubPr>
                        <m:ctrlPr>
                          <a:rPr lang="en-US" sz="2200" i="1" dirty="0">
                            <a:latin typeface="Cambria Math"/>
                          </a:rPr>
                        </m:ctrlPr>
                      </m:sSubPr>
                      <m:e>
                        <m:r>
                          <a:rPr lang="en-US" sz="2200" i="1" dirty="0">
                            <a:latin typeface="Cambria Math"/>
                          </a:rPr>
                          <m:t>𝑃</m:t>
                        </m:r>
                      </m:e>
                      <m:sub>
                        <m:r>
                          <a:rPr lang="en-US" sz="2200" i="1" dirty="0">
                            <a:latin typeface="Cambria Math"/>
                          </a:rPr>
                          <m:t>𝑢</m:t>
                        </m:r>
                      </m:sub>
                    </m:sSub>
                  </m:oMath>
                </a14:m>
                <a:endParaRPr lang="fa-IR" sz="2200" dirty="0" smtClean="0">
                  <a:cs typeface="B Nazanin" panose="00000400000000000000" pitchFamily="2" charset="-78"/>
                </a:endParaRPr>
              </a:p>
              <a:p>
                <a:pPr marL="0" indent="0" algn="r">
                  <a:buNone/>
                </a:pPr>
                <a:endParaRPr lang="en-US" sz="2200" dirty="0" smtClean="0">
                  <a:cs typeface="B Nazanin" panose="00000400000000000000" pitchFamily="2" charset="-78"/>
                </a:endParaRPr>
              </a:p>
              <a:p>
                <a:pPr marL="0" indent="0" algn="r">
                  <a:buNone/>
                </a:pPr>
                <a:r>
                  <a:rPr lang="fa-IR" sz="2200" dirty="0" smtClean="0">
                    <a:cs typeface="B Nazanin" panose="00000400000000000000" pitchFamily="2" charset="-78"/>
                  </a:rPr>
                  <a:t>فشارهای پایین: در این محدوده دفع گاز از جداره های سیستم.  اهمیت می یابد. بنابراین لازم است تا تغییرات زمانی دفع گاز از جداره ها در نظر گرفته شود. در اینصورت میتوان میزان تخلیه گاز از سیستم را برابر با میزان دفع گاز از جداره ها در نظر گرفت:</a:t>
                </a:r>
              </a:p>
              <a:p>
                <a:pPr marL="0" indent="0" algn="ctr">
                  <a:buNone/>
                </a:pPr>
                <a14:m>
                  <m:oMath xmlns:m="http://schemas.openxmlformats.org/officeDocument/2006/math">
                    <m:r>
                      <a:rPr lang="en-US" sz="2200" b="0" i="1" smtClean="0">
                        <a:latin typeface="Cambria Math"/>
                      </a:rPr>
                      <m:t>𝑄</m:t>
                    </m:r>
                    <m:r>
                      <a:rPr lang="en-US" sz="2200" b="0" i="1" smtClean="0">
                        <a:latin typeface="Cambria Math"/>
                      </a:rPr>
                      <m:t>=</m:t>
                    </m:r>
                    <m:sSub>
                      <m:sSubPr>
                        <m:ctrlPr>
                          <a:rPr lang="en-US" sz="2200" b="0" i="1" smtClean="0">
                            <a:latin typeface="Cambria Math"/>
                          </a:rPr>
                        </m:ctrlPr>
                      </m:sSubPr>
                      <m:e>
                        <m:r>
                          <a:rPr lang="en-US" sz="2200" b="0" i="1" smtClean="0">
                            <a:latin typeface="Cambria Math"/>
                          </a:rPr>
                          <m:t>𝑆</m:t>
                        </m:r>
                      </m:e>
                      <m:sub>
                        <m:r>
                          <a:rPr lang="en-US" sz="2200" b="0" i="1" smtClean="0">
                            <a:latin typeface="Cambria Math"/>
                          </a:rPr>
                          <m:t>𝑒</m:t>
                        </m:r>
                      </m:sub>
                    </m:sSub>
                  </m:oMath>
                </a14:m>
                <a:r>
                  <a:rPr lang="en-US" sz="2200" dirty="0" smtClean="0">
                    <a:cs typeface="B Nazanin" panose="00000400000000000000" pitchFamily="2" charset="-78"/>
                  </a:rPr>
                  <a:t>P=</a:t>
                </a:r>
                <a14:m>
                  <m:oMath xmlns:m="http://schemas.openxmlformats.org/officeDocument/2006/math">
                    <m:nary>
                      <m:naryPr>
                        <m:chr m:val="∑"/>
                        <m:subHide m:val="on"/>
                        <m:supHide m:val="on"/>
                        <m:ctrlPr>
                          <a:rPr lang="en-US" sz="2200" i="1" dirty="0" smtClean="0">
                            <a:latin typeface="Cambria Math"/>
                          </a:rPr>
                        </m:ctrlPr>
                      </m:naryPr>
                      <m:sub/>
                      <m:sup/>
                      <m:e>
                        <m:r>
                          <a:rPr lang="en-US" sz="2200" b="0" i="1" dirty="0" smtClean="0">
                            <a:latin typeface="Cambria Math"/>
                          </a:rPr>
                          <m:t> </m:t>
                        </m:r>
                      </m:e>
                    </m:nary>
                    <m:sSub>
                      <m:sSubPr>
                        <m:ctrlPr>
                          <a:rPr lang="en-US" sz="2200" i="1" dirty="0">
                            <a:latin typeface="Cambria Math"/>
                          </a:rPr>
                        </m:ctrlPr>
                      </m:sSubPr>
                      <m:e>
                        <m:r>
                          <a:rPr lang="en-US" sz="2200" i="1" dirty="0">
                            <a:latin typeface="Cambria Math"/>
                          </a:rPr>
                          <m:t>𝐾</m:t>
                        </m:r>
                      </m:e>
                      <m:sub>
                        <m:r>
                          <a:rPr lang="en-US" sz="2200" i="1" dirty="0">
                            <a:latin typeface="Cambria Math"/>
                          </a:rPr>
                          <m:t>𝑖</m:t>
                        </m:r>
                      </m:sub>
                    </m:sSub>
                    <m:sSub>
                      <m:sSubPr>
                        <m:ctrlPr>
                          <a:rPr lang="en-US" sz="2200" i="1" dirty="0">
                            <a:latin typeface="Cambria Math"/>
                          </a:rPr>
                        </m:ctrlPr>
                      </m:sSubPr>
                      <m:e>
                        <m:r>
                          <a:rPr lang="en-US" sz="2200" b="0" i="1" dirty="0" smtClean="0">
                            <a:latin typeface="Cambria Math"/>
                          </a:rPr>
                          <m:t>𝐴</m:t>
                        </m:r>
                      </m:e>
                      <m:sub>
                        <m:r>
                          <a:rPr lang="en-US" sz="2200" i="1" dirty="0">
                            <a:latin typeface="Cambria Math"/>
                          </a:rPr>
                          <m:t>𝑖</m:t>
                        </m:r>
                      </m:sub>
                    </m:sSub>
                  </m:oMath>
                </a14:m>
                <a:endParaRPr lang="en-US" sz="2200" dirty="0" smtClean="0">
                  <a:cs typeface="B Nazanin" panose="00000400000000000000" pitchFamily="2" charset="-78"/>
                </a:endParaRPr>
              </a:p>
              <a:p>
                <a:pPr marL="0" indent="0" algn="ctr">
                  <a:buNone/>
                </a:pPr>
                <a14:m>
                  <m:oMath xmlns:m="http://schemas.openxmlformats.org/officeDocument/2006/math">
                    <m:sSub>
                      <m:sSubPr>
                        <m:ctrlPr>
                          <a:rPr lang="en-US" sz="2200" i="1">
                            <a:latin typeface="Cambria Math"/>
                          </a:rPr>
                        </m:ctrlPr>
                      </m:sSubPr>
                      <m:e>
                        <m:r>
                          <a:rPr lang="en-US" sz="2200" b="0" i="1" smtClean="0">
                            <a:latin typeface="Cambria Math"/>
                          </a:rPr>
                          <m:t>𝐾</m:t>
                        </m:r>
                      </m:e>
                      <m:sub>
                        <m:r>
                          <a:rPr lang="en-US" sz="2200" b="0" i="1" smtClean="0">
                            <a:latin typeface="Cambria Math"/>
                          </a:rPr>
                          <m:t>h</m:t>
                        </m:r>
                      </m:sub>
                    </m:sSub>
                    <m:r>
                      <a:rPr lang="en-US" sz="2200" i="1">
                        <a:latin typeface="Cambria Math"/>
                      </a:rPr>
                      <m:t>=</m:t>
                    </m:r>
                    <m:sSub>
                      <m:sSubPr>
                        <m:ctrlPr>
                          <a:rPr lang="en-US" sz="2200" i="1">
                            <a:latin typeface="Cambria Math"/>
                          </a:rPr>
                        </m:ctrlPr>
                      </m:sSubPr>
                      <m:e>
                        <m:r>
                          <a:rPr lang="en-US" sz="2200" i="1">
                            <a:latin typeface="Cambria Math"/>
                          </a:rPr>
                          <m:t>𝐾</m:t>
                        </m:r>
                      </m:e>
                      <m:sub>
                        <m:r>
                          <a:rPr lang="en-US" sz="2200" i="1">
                            <a:latin typeface="Cambria Math"/>
                          </a:rPr>
                          <m:t>𝑢</m:t>
                        </m:r>
                      </m:sub>
                    </m:sSub>
                  </m:oMath>
                </a14:m>
                <a:r>
                  <a:rPr lang="en-US" sz="2200" dirty="0" smtClean="0">
                    <a:cs typeface="B Nazanin" panose="00000400000000000000" pitchFamily="2" charset="-78"/>
                  </a:rPr>
                  <a:t>+</a:t>
                </a:r>
                <a14:m>
                  <m:oMath xmlns:m="http://schemas.openxmlformats.org/officeDocument/2006/math">
                    <m:sSub>
                      <m:sSubPr>
                        <m:ctrlPr>
                          <a:rPr lang="en-US" sz="2200" i="1">
                            <a:latin typeface="Cambria Math"/>
                          </a:rPr>
                        </m:ctrlPr>
                      </m:sSubPr>
                      <m:e>
                        <m:r>
                          <a:rPr lang="en-US" sz="2200" i="1">
                            <a:latin typeface="Cambria Math"/>
                          </a:rPr>
                          <m:t>𝐾</m:t>
                        </m:r>
                      </m:e>
                      <m:sub>
                        <m:r>
                          <a:rPr lang="en-US" sz="2200" b="0" i="1" smtClean="0">
                            <a:latin typeface="Cambria Math"/>
                          </a:rPr>
                          <m:t>1</m:t>
                        </m:r>
                      </m:sub>
                    </m:sSub>
                    <m:sSup>
                      <m:sSupPr>
                        <m:ctrlPr>
                          <a:rPr lang="en-US" sz="2200" i="1" smtClean="0">
                            <a:latin typeface="Cambria Math"/>
                          </a:rPr>
                        </m:ctrlPr>
                      </m:sSupPr>
                      <m:e>
                        <m:r>
                          <a:rPr lang="en-US" sz="2200" b="0" i="1" smtClean="0">
                            <a:latin typeface="Cambria Math"/>
                          </a:rPr>
                          <m:t>𝑡</m:t>
                        </m:r>
                      </m:e>
                      <m:sup>
                        <m:r>
                          <a:rPr lang="en-US" sz="2200" b="0" i="1" smtClean="0">
                            <a:latin typeface="Cambria Math"/>
                          </a:rPr>
                          <m:t>−</m:t>
                        </m:r>
                        <m:r>
                          <a:rPr lang="el-GR" sz="2200" b="0" i="1" smtClean="0">
                            <a:latin typeface="Cambria Math"/>
                          </a:rPr>
                          <m:t>ᵞ</m:t>
                        </m:r>
                      </m:sup>
                    </m:sSup>
                  </m:oMath>
                </a14:m>
                <a:r>
                  <a:rPr lang="en-US" sz="2200" dirty="0" smtClean="0">
                    <a:cs typeface="B Nazanin" panose="00000400000000000000" pitchFamily="2" charset="-78"/>
                  </a:rPr>
                  <a:t>;  </a:t>
                </a:r>
                <a14:m>
                  <m:oMath xmlns:m="http://schemas.openxmlformats.org/officeDocument/2006/math">
                    <m:sSub>
                      <m:sSubPr>
                        <m:ctrlPr>
                          <a:rPr lang="en-US" sz="2200" i="1" smtClean="0">
                            <a:latin typeface="Cambria Math"/>
                          </a:rPr>
                        </m:ctrlPr>
                      </m:sSubPr>
                      <m:e>
                        <m:r>
                          <a:rPr lang="en-US" sz="2200" b="0" i="1" smtClean="0">
                            <a:latin typeface="Cambria Math"/>
                          </a:rPr>
                          <m:t>𝑃</m:t>
                        </m:r>
                      </m:e>
                      <m:sub>
                        <m:r>
                          <a:rPr lang="en-US" sz="2200" b="0" i="1" smtClean="0">
                            <a:latin typeface="Cambria Math"/>
                          </a:rPr>
                          <m:t>𝑢</m:t>
                        </m:r>
                      </m:sub>
                    </m:sSub>
                    <m:r>
                      <a:rPr lang="en-US" sz="2200" b="0" i="1" smtClean="0">
                        <a:latin typeface="Cambria Math"/>
                      </a:rPr>
                      <m:t>=</m:t>
                    </m:r>
                    <m:f>
                      <m:fPr>
                        <m:ctrlPr>
                          <a:rPr lang="en-US" sz="2200" b="0" i="1" smtClean="0">
                            <a:latin typeface="Cambria Math"/>
                          </a:rPr>
                        </m:ctrlPr>
                      </m:fPr>
                      <m:num>
                        <m:sSub>
                          <m:sSubPr>
                            <m:ctrlPr>
                              <a:rPr lang="en-US" sz="2200" b="0" i="1" smtClean="0">
                                <a:latin typeface="Cambria Math"/>
                              </a:rPr>
                            </m:ctrlPr>
                          </m:sSubPr>
                          <m:e>
                            <m:r>
                              <a:rPr lang="en-US" sz="2200" b="0" i="1" smtClean="0">
                                <a:latin typeface="Cambria Math"/>
                              </a:rPr>
                              <m:t>𝐾</m:t>
                            </m:r>
                          </m:e>
                          <m:sub>
                            <m:r>
                              <a:rPr lang="en-US" sz="2200" b="0" i="1" smtClean="0">
                                <a:latin typeface="Cambria Math"/>
                              </a:rPr>
                              <m:t>𝑢</m:t>
                            </m:r>
                          </m:sub>
                        </m:sSub>
                      </m:num>
                      <m:den>
                        <m:sSub>
                          <m:sSubPr>
                            <m:ctrlPr>
                              <a:rPr lang="en-US" sz="2200" b="0" i="1" smtClean="0">
                                <a:latin typeface="Cambria Math"/>
                              </a:rPr>
                            </m:ctrlPr>
                          </m:sSubPr>
                          <m:e>
                            <m:r>
                              <a:rPr lang="en-US" sz="2200" b="0" i="1" smtClean="0">
                                <a:latin typeface="Cambria Math"/>
                              </a:rPr>
                              <m:t>𝑆</m:t>
                            </m:r>
                          </m:e>
                          <m:sub>
                            <m:r>
                              <a:rPr lang="en-US" sz="2200" b="0" i="1" smtClean="0">
                                <a:latin typeface="Cambria Math"/>
                              </a:rPr>
                              <m:t>𝑒</m:t>
                            </m:r>
                          </m:sub>
                        </m:sSub>
                      </m:den>
                    </m:f>
                    <m:r>
                      <a:rPr lang="en-US" sz="2200" b="0" i="0" smtClean="0">
                        <a:latin typeface="Cambria Math"/>
                      </a:rPr>
                      <m:t>; </m:t>
                    </m:r>
                    <m:sSub>
                      <m:sSubPr>
                        <m:ctrlPr>
                          <a:rPr lang="en-US" sz="2200" i="1">
                            <a:latin typeface="Cambria Math"/>
                          </a:rPr>
                        </m:ctrlPr>
                      </m:sSubPr>
                      <m:e>
                        <m:r>
                          <a:rPr lang="en-US" sz="2200" i="1">
                            <a:latin typeface="Cambria Math"/>
                          </a:rPr>
                          <m:t>𝑃</m:t>
                        </m:r>
                      </m:e>
                      <m:sub>
                        <m:r>
                          <a:rPr lang="en-US" sz="2200" b="0" i="1" smtClean="0">
                            <a:latin typeface="Cambria Math"/>
                          </a:rPr>
                          <m:t>1</m:t>
                        </m:r>
                      </m:sub>
                    </m:sSub>
                    <m:r>
                      <a:rPr lang="en-US" sz="2200" i="1">
                        <a:latin typeface="Cambria Math"/>
                      </a:rPr>
                      <m:t>=</m:t>
                    </m:r>
                    <m:f>
                      <m:fPr>
                        <m:ctrlPr>
                          <a:rPr lang="en-US" sz="2200" i="1">
                            <a:latin typeface="Cambria Math"/>
                          </a:rPr>
                        </m:ctrlPr>
                      </m:fPr>
                      <m:num>
                        <m:sSub>
                          <m:sSubPr>
                            <m:ctrlPr>
                              <a:rPr lang="en-US" sz="2200" i="1">
                                <a:latin typeface="Cambria Math"/>
                              </a:rPr>
                            </m:ctrlPr>
                          </m:sSubPr>
                          <m:e>
                            <m:r>
                              <a:rPr lang="en-US" sz="2200" i="1">
                                <a:latin typeface="Cambria Math"/>
                              </a:rPr>
                              <m:t>𝐾</m:t>
                            </m:r>
                          </m:e>
                          <m:sub>
                            <m:r>
                              <a:rPr lang="en-US" sz="2200" b="0" i="1" smtClean="0">
                                <a:latin typeface="Cambria Math"/>
                              </a:rPr>
                              <m:t>1</m:t>
                            </m:r>
                          </m:sub>
                        </m:sSub>
                      </m:num>
                      <m:den>
                        <m:sSub>
                          <m:sSubPr>
                            <m:ctrlPr>
                              <a:rPr lang="en-US" sz="2200" i="1">
                                <a:latin typeface="Cambria Math"/>
                              </a:rPr>
                            </m:ctrlPr>
                          </m:sSubPr>
                          <m:e>
                            <m:r>
                              <a:rPr lang="en-US" sz="2200" i="1">
                                <a:latin typeface="Cambria Math"/>
                              </a:rPr>
                              <m:t>𝑆</m:t>
                            </m:r>
                          </m:e>
                          <m:sub>
                            <m:r>
                              <a:rPr lang="en-US" sz="2200" i="1">
                                <a:latin typeface="Cambria Math"/>
                              </a:rPr>
                              <m:t>𝑒</m:t>
                            </m:r>
                          </m:sub>
                        </m:sSub>
                      </m:den>
                    </m:f>
                  </m:oMath>
                </a14:m>
                <a:endParaRPr lang="en-US" sz="2200"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185" t="-1348" r="-889"/>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cs typeface="B Nazanin" panose="00000400000000000000" pitchFamily="2" charset="-78"/>
              </a:rPr>
              <a:t>14</a:t>
            </a:fld>
            <a:endParaRPr lang="en-US">
              <a:cs typeface="B Nazanin" panose="00000400000000000000" pitchFamily="2" charset="-78"/>
            </a:endParaRPr>
          </a:p>
        </p:txBody>
      </p:sp>
      <p:pic>
        <p:nvPicPr>
          <p:cNvPr id="5" name="زمان رسیدن به خل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548680"/>
            <a:ext cx="609600" cy="609600"/>
          </a:xfrm>
          <a:prstGeom prst="rect">
            <a:avLst/>
          </a:prstGeom>
        </p:spPr>
      </p:pic>
    </p:spTree>
    <p:extLst>
      <p:ext uri="{BB962C8B-B14F-4D97-AF65-F5344CB8AC3E}">
        <p14:creationId xmlns:p14="http://schemas.microsoft.com/office/powerpoint/2010/main" val="1796698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a:off x="3991291" y="1144859"/>
            <a:ext cx="5049848" cy="2271713"/>
            <a:chOff x="1786770" y="1098925"/>
            <a:chExt cx="5049848" cy="2271713"/>
          </a:xfrm>
        </p:grpSpPr>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382" r="5564"/>
            <a:stretch/>
          </p:blipFill>
          <p:spPr bwMode="auto">
            <a:xfrm>
              <a:off x="1786770" y="1098925"/>
              <a:ext cx="5049848" cy="2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uppo 14"/>
            <p:cNvGrpSpPr/>
            <p:nvPr/>
          </p:nvGrpSpPr>
          <p:grpSpPr>
            <a:xfrm>
              <a:off x="4604662" y="1300119"/>
              <a:ext cx="2055569" cy="369332"/>
              <a:chOff x="4604662" y="1300119"/>
              <a:chExt cx="2055569" cy="369332"/>
            </a:xfrm>
          </p:grpSpPr>
          <p:sp>
            <p:nvSpPr>
              <p:cNvPr id="10" name="Rettangolo 9"/>
              <p:cNvSpPr/>
              <p:nvPr/>
            </p:nvSpPr>
            <p:spPr>
              <a:xfrm>
                <a:off x="4604662" y="1340768"/>
                <a:ext cx="1191474"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4644007" y="1300119"/>
                <a:ext cx="2016224" cy="369332"/>
              </a:xfrm>
              <a:prstGeom prst="rect">
                <a:avLst/>
              </a:prstGeom>
              <a:noFill/>
            </p:spPr>
            <p:txBody>
              <a:bodyPr wrap="square" rtlCol="0">
                <a:spAutoFit/>
              </a:bodyPr>
              <a:lstStyle/>
              <a:p>
                <a:r>
                  <a:rPr lang="it-IT" dirty="0" err="1" smtClean="0"/>
                  <a:t>Section</a:t>
                </a:r>
                <a:r>
                  <a:rPr lang="it-IT" dirty="0" smtClean="0"/>
                  <a:t> A</a:t>
                </a:r>
                <a:endParaRPr lang="it-IT" dirty="0"/>
              </a:p>
            </p:txBody>
          </p:sp>
        </p:grpSp>
        <p:grpSp>
          <p:nvGrpSpPr>
            <p:cNvPr id="12" name="Gruppo 11"/>
            <p:cNvGrpSpPr/>
            <p:nvPr/>
          </p:nvGrpSpPr>
          <p:grpSpPr>
            <a:xfrm>
              <a:off x="4370203" y="2705059"/>
              <a:ext cx="2219731" cy="369332"/>
              <a:chOff x="4370203" y="2705059"/>
              <a:chExt cx="2219731" cy="369332"/>
            </a:xfrm>
          </p:grpSpPr>
          <p:sp>
            <p:nvSpPr>
              <p:cNvPr id="14" name="Rettangolo 13"/>
              <p:cNvSpPr/>
              <p:nvPr/>
            </p:nvSpPr>
            <p:spPr>
              <a:xfrm>
                <a:off x="4370203" y="2745709"/>
                <a:ext cx="1191474"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4573710" y="2705059"/>
                <a:ext cx="2016224" cy="369332"/>
              </a:xfrm>
              <a:prstGeom prst="rect">
                <a:avLst/>
              </a:prstGeom>
              <a:noFill/>
            </p:spPr>
            <p:txBody>
              <a:bodyPr wrap="square" rtlCol="0">
                <a:spAutoFit/>
              </a:bodyPr>
              <a:lstStyle/>
              <a:p>
                <a:r>
                  <a:rPr lang="it-IT" dirty="0" smtClean="0"/>
                  <a:t>Pipe</a:t>
                </a:r>
                <a:endParaRPr lang="it-IT" dirty="0"/>
              </a:p>
            </p:txBody>
          </p:sp>
        </p:grpSp>
        <p:grpSp>
          <p:nvGrpSpPr>
            <p:cNvPr id="18" name="Gruppo 17"/>
            <p:cNvGrpSpPr/>
            <p:nvPr/>
          </p:nvGrpSpPr>
          <p:grpSpPr>
            <a:xfrm>
              <a:off x="5508104" y="2040429"/>
              <a:ext cx="1103202" cy="369332"/>
              <a:chOff x="5508104" y="2040429"/>
              <a:chExt cx="1103202" cy="369332"/>
            </a:xfrm>
          </p:grpSpPr>
          <p:sp>
            <p:nvSpPr>
              <p:cNvPr id="17" name="Rettangolo 16"/>
              <p:cNvSpPr/>
              <p:nvPr/>
            </p:nvSpPr>
            <p:spPr>
              <a:xfrm>
                <a:off x="5508104" y="2059804"/>
                <a:ext cx="936104" cy="3499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5656767" y="2040429"/>
                <a:ext cx="954539" cy="369332"/>
              </a:xfrm>
              <a:prstGeom prst="rect">
                <a:avLst/>
              </a:prstGeom>
              <a:noFill/>
            </p:spPr>
            <p:txBody>
              <a:bodyPr wrap="square" rtlCol="0">
                <a:spAutoFit/>
              </a:bodyPr>
              <a:lstStyle/>
              <a:p>
                <a:r>
                  <a:rPr lang="it-IT" dirty="0" err="1" smtClean="0"/>
                  <a:t>Pump</a:t>
                </a:r>
                <a:endParaRPr lang="it-IT" dirty="0"/>
              </a:p>
            </p:txBody>
          </p:sp>
        </p:grpSp>
      </p:grpSp>
      <p:sp>
        <p:nvSpPr>
          <p:cNvPr id="6" name="Rettangolo 5"/>
          <p:cNvSpPr/>
          <p:nvPr/>
        </p:nvSpPr>
        <p:spPr>
          <a:xfrm>
            <a:off x="4351331" y="2420888"/>
            <a:ext cx="3642439" cy="183244"/>
          </a:xfrm>
          <a:prstGeom prst="rect">
            <a:avLst/>
          </a:prstGeom>
        </p:spPr>
        <p:txBody>
          <a:bodyPr wrap="square">
            <a:spAutoFit/>
          </a:bodyPr>
          <a:lstStyle/>
          <a:p>
            <a:pPr algn="ctr"/>
            <a:endParaRPr lang="it-IT" dirty="0"/>
          </a:p>
        </p:txBody>
      </p:sp>
      <p:sp>
        <p:nvSpPr>
          <p:cNvPr id="29" name="Rettangolo 28"/>
          <p:cNvSpPr/>
          <p:nvPr/>
        </p:nvSpPr>
        <p:spPr>
          <a:xfrm>
            <a:off x="6334114" y="1627568"/>
            <a:ext cx="364202" cy="369332"/>
          </a:xfrm>
          <a:prstGeom prst="rect">
            <a:avLst/>
          </a:prstGeom>
        </p:spPr>
        <p:txBody>
          <a:bodyPr wrap="none">
            <a:spAutoFit/>
          </a:bodyPr>
          <a:lstStyle/>
          <a:p>
            <a:r>
              <a:rPr lang="it-IT" b="1" dirty="0">
                <a:latin typeface="Candara" panose="020E0502030303020204" pitchFamily="34" charset="0"/>
              </a:rPr>
              <a:t>P</a:t>
            </a:r>
            <a:r>
              <a:rPr lang="it-IT" b="1" baseline="-25000" dirty="0">
                <a:latin typeface="Candara" panose="020E0502030303020204" pitchFamily="34" charset="0"/>
              </a:rPr>
              <a:t>1</a:t>
            </a:r>
            <a:endParaRPr lang="it-IT" dirty="0"/>
          </a:p>
        </p:txBody>
      </p:sp>
      <p:sp>
        <p:nvSpPr>
          <p:cNvPr id="30" name="Rettangolo 29"/>
          <p:cNvSpPr/>
          <p:nvPr/>
        </p:nvSpPr>
        <p:spPr>
          <a:xfrm>
            <a:off x="7404920" y="1617877"/>
            <a:ext cx="386644" cy="369332"/>
          </a:xfrm>
          <a:prstGeom prst="rect">
            <a:avLst/>
          </a:prstGeom>
        </p:spPr>
        <p:txBody>
          <a:bodyPr wrap="none">
            <a:spAutoFit/>
          </a:bodyPr>
          <a:lstStyle/>
          <a:p>
            <a:r>
              <a:rPr lang="it-IT" b="1" dirty="0">
                <a:latin typeface="Candara" panose="020E0502030303020204" pitchFamily="34" charset="0"/>
              </a:rPr>
              <a:t>P</a:t>
            </a:r>
            <a:r>
              <a:rPr lang="it-IT" b="1" baseline="-25000" dirty="0">
                <a:latin typeface="Candara" panose="020E0502030303020204" pitchFamily="34" charset="0"/>
              </a:rPr>
              <a:t>2</a:t>
            </a:r>
          </a:p>
        </p:txBody>
      </p:sp>
      <p:sp>
        <p:nvSpPr>
          <p:cNvPr id="7" name="Rettangolo 6"/>
          <p:cNvSpPr/>
          <p:nvPr/>
        </p:nvSpPr>
        <p:spPr>
          <a:xfrm>
            <a:off x="4443237" y="4720495"/>
            <a:ext cx="4692950" cy="2092881"/>
          </a:xfrm>
          <a:prstGeom prst="rect">
            <a:avLst/>
          </a:prstGeom>
        </p:spPr>
        <p:txBody>
          <a:bodyPr wrap="square">
            <a:spAutoFit/>
          </a:bodyPr>
          <a:lstStyle/>
          <a:p>
            <a:pPr algn="just"/>
            <a:r>
              <a:rPr lang="en-US" sz="1400" b="1" dirty="0">
                <a:latin typeface="Candara" panose="020E0502030303020204" pitchFamily="34" charset="0"/>
              </a:rPr>
              <a:t>Conductance is an abstract concept </a:t>
            </a:r>
            <a:r>
              <a:rPr lang="en-US" sz="1400" dirty="0">
                <a:latin typeface="Candara" panose="020E0502030303020204" pitchFamily="34" charset="0"/>
              </a:rPr>
              <a:t>used to describe </a:t>
            </a:r>
            <a:r>
              <a:rPr lang="en-US" sz="1400" dirty="0" smtClean="0">
                <a:latin typeface="Candara" panose="020E0502030303020204" pitchFamily="34" charset="0"/>
              </a:rPr>
              <a:t>the behavior </a:t>
            </a:r>
            <a:r>
              <a:rPr lang="en-US" sz="1400" dirty="0">
                <a:latin typeface="Candara" panose="020E0502030303020204" pitchFamily="34" charset="0"/>
              </a:rPr>
              <a:t>of gas in a vacuum system</a:t>
            </a:r>
            <a:r>
              <a:rPr lang="en-US" sz="1400" dirty="0" smtClean="0">
                <a:latin typeface="Candara" panose="020E0502030303020204" pitchFamily="34" charset="0"/>
              </a:rPr>
              <a:t>.</a:t>
            </a:r>
          </a:p>
          <a:p>
            <a:pPr algn="just"/>
            <a:endParaRPr lang="en-US" sz="1400" dirty="0" smtClean="0">
              <a:latin typeface="Candara" panose="020E0502030303020204" pitchFamily="34" charset="0"/>
            </a:endParaRPr>
          </a:p>
          <a:p>
            <a:pPr algn="just"/>
            <a:r>
              <a:rPr lang="en-US" sz="1400" dirty="0" smtClean="0">
                <a:latin typeface="Candara" panose="020E0502030303020204" pitchFamily="34" charset="0"/>
              </a:rPr>
              <a:t>• </a:t>
            </a:r>
            <a:r>
              <a:rPr lang="en-US" sz="1400" dirty="0">
                <a:latin typeface="Candara" panose="020E0502030303020204" pitchFamily="34" charset="0"/>
              </a:rPr>
              <a:t>Conductance is specific to a particular </a:t>
            </a:r>
            <a:r>
              <a:rPr lang="en-US" sz="1400" b="1" dirty="0" smtClean="0">
                <a:latin typeface="Candara" panose="020E0502030303020204" pitchFamily="34" charset="0"/>
              </a:rPr>
              <a:t>geometrical</a:t>
            </a:r>
            <a:r>
              <a:rPr lang="en-US" sz="1400" dirty="0" smtClean="0">
                <a:latin typeface="Candara" panose="020E0502030303020204" pitchFamily="34" charset="0"/>
              </a:rPr>
              <a:t> </a:t>
            </a:r>
            <a:r>
              <a:rPr lang="it-IT" sz="1400" dirty="0" err="1" smtClean="0">
                <a:latin typeface="Candara" panose="020E0502030303020204" pitchFamily="34" charset="0"/>
              </a:rPr>
              <a:t>configuration</a:t>
            </a:r>
            <a:r>
              <a:rPr lang="it-IT" sz="1400" dirty="0" smtClean="0">
                <a:latin typeface="Candara" panose="020E0502030303020204" pitchFamily="34" charset="0"/>
              </a:rPr>
              <a:t>.</a:t>
            </a:r>
          </a:p>
          <a:p>
            <a:pPr algn="just"/>
            <a:endParaRPr lang="it-IT" sz="1400" dirty="0">
              <a:latin typeface="Candara" panose="020E0502030303020204" pitchFamily="34" charset="0"/>
            </a:endParaRPr>
          </a:p>
          <a:p>
            <a:pPr algn="just"/>
            <a:r>
              <a:rPr lang="en-US" sz="1400" dirty="0">
                <a:latin typeface="Candara" panose="020E0502030303020204" pitchFamily="34" charset="0"/>
              </a:rPr>
              <a:t>• </a:t>
            </a:r>
            <a:r>
              <a:rPr lang="en-US" sz="1400" b="1" dirty="0">
                <a:latin typeface="Candara" panose="020E0502030303020204" pitchFamily="34" charset="0"/>
              </a:rPr>
              <a:t>Conductance is specific to the actual gas species</a:t>
            </a:r>
            <a:r>
              <a:rPr lang="en-US" sz="1400" dirty="0">
                <a:latin typeface="Candara" panose="020E0502030303020204" pitchFamily="34" charset="0"/>
              </a:rPr>
              <a:t> </a:t>
            </a:r>
            <a:r>
              <a:rPr lang="en-US" sz="1400" dirty="0" smtClean="0">
                <a:latin typeface="Candara" panose="020E0502030303020204" pitchFamily="34" charset="0"/>
              </a:rPr>
              <a:t>and </a:t>
            </a:r>
            <a:r>
              <a:rPr lang="it-IT" sz="1400" dirty="0" smtClean="0">
                <a:latin typeface="Candara" panose="020E0502030303020204" pitchFamily="34" charset="0"/>
              </a:rPr>
              <a:t>temperature.</a:t>
            </a:r>
          </a:p>
          <a:p>
            <a:pPr algn="just"/>
            <a:endParaRPr lang="it-IT" dirty="0"/>
          </a:p>
        </p:txBody>
      </p:sp>
      <p:grpSp>
        <p:nvGrpSpPr>
          <p:cNvPr id="23" name="Gruppo 22"/>
          <p:cNvGrpSpPr/>
          <p:nvPr/>
        </p:nvGrpSpPr>
        <p:grpSpPr>
          <a:xfrm>
            <a:off x="4283968" y="3676669"/>
            <a:ext cx="2232248" cy="648072"/>
            <a:chOff x="6746177" y="1844824"/>
            <a:chExt cx="2016224" cy="648072"/>
          </a:xfrm>
        </p:grpSpPr>
        <p:sp>
          <p:nvSpPr>
            <p:cNvPr id="21" name="CasellaDiTesto 20"/>
            <p:cNvSpPr txBox="1"/>
            <p:nvPr/>
          </p:nvSpPr>
          <p:spPr>
            <a:xfrm>
              <a:off x="6746178" y="1968768"/>
              <a:ext cx="1944216" cy="461665"/>
            </a:xfrm>
            <a:prstGeom prst="rect">
              <a:avLst/>
            </a:prstGeom>
            <a:noFill/>
          </p:spPr>
          <p:txBody>
            <a:bodyPr wrap="square" rtlCol="0">
              <a:spAutoFit/>
            </a:bodyPr>
            <a:lstStyle/>
            <a:p>
              <a:r>
                <a:rPr lang="it-IT" sz="2400" b="1" dirty="0" smtClean="0">
                  <a:latin typeface="Candara" panose="020E0502030303020204" pitchFamily="34" charset="0"/>
                </a:rPr>
                <a:t>C= 1/Z=Q/P</a:t>
              </a:r>
              <a:r>
                <a:rPr lang="it-IT" sz="2400" b="1" baseline="-25000" dirty="0" smtClean="0">
                  <a:latin typeface="Candara" panose="020E0502030303020204" pitchFamily="34" charset="0"/>
                </a:rPr>
                <a:t>1</a:t>
              </a:r>
              <a:r>
                <a:rPr lang="it-IT" sz="2400" b="1" dirty="0" smtClean="0">
                  <a:latin typeface="Candara" panose="020E0502030303020204" pitchFamily="34" charset="0"/>
                </a:rPr>
                <a:t>-P</a:t>
              </a:r>
              <a:r>
                <a:rPr lang="it-IT" sz="2400" b="1" baseline="-25000" dirty="0" smtClean="0">
                  <a:latin typeface="Candara" panose="020E0502030303020204" pitchFamily="34" charset="0"/>
                </a:rPr>
                <a:t>2</a:t>
              </a:r>
              <a:endParaRPr lang="it-IT" sz="2400" b="1" baseline="-25000" dirty="0">
                <a:latin typeface="Candara" panose="020E0502030303020204" pitchFamily="34" charset="0"/>
              </a:endParaRPr>
            </a:p>
          </p:txBody>
        </p:sp>
        <p:sp>
          <p:nvSpPr>
            <p:cNvPr id="22" name="Ovale 21"/>
            <p:cNvSpPr/>
            <p:nvPr/>
          </p:nvSpPr>
          <p:spPr>
            <a:xfrm>
              <a:off x="6746177" y="1844824"/>
              <a:ext cx="2016224" cy="648072"/>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 name="Gruppo 19"/>
          <p:cNvGrpSpPr/>
          <p:nvPr/>
        </p:nvGrpSpPr>
        <p:grpSpPr>
          <a:xfrm>
            <a:off x="5810539" y="3899920"/>
            <a:ext cx="3802022" cy="778633"/>
            <a:chOff x="994046" y="3912831"/>
            <a:chExt cx="3802022" cy="778633"/>
          </a:xfrm>
        </p:grpSpPr>
        <p:sp>
          <p:nvSpPr>
            <p:cNvPr id="8" name="Rettangolo arrotondato 7"/>
            <p:cNvSpPr/>
            <p:nvPr/>
          </p:nvSpPr>
          <p:spPr>
            <a:xfrm>
              <a:off x="1813250" y="3912831"/>
              <a:ext cx="2118722" cy="7786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994046" y="3979353"/>
              <a:ext cx="3802022" cy="646331"/>
            </a:xfrm>
            <a:prstGeom prst="rect">
              <a:avLst/>
            </a:prstGeom>
          </p:spPr>
          <p:txBody>
            <a:bodyPr wrap="square">
              <a:spAutoFit/>
            </a:bodyPr>
            <a:lstStyle/>
            <a:p>
              <a:pPr algn="ctr"/>
              <a:r>
                <a:rPr lang="en-US" dirty="0" smtClean="0"/>
                <a:t>Defines </a:t>
              </a:r>
              <a:r>
                <a:rPr lang="en-US" dirty="0"/>
                <a:t>the pressure </a:t>
              </a:r>
              <a:endParaRPr lang="en-US" dirty="0" smtClean="0"/>
            </a:p>
            <a:p>
              <a:pPr algn="ctr"/>
              <a:r>
                <a:rPr lang="en-US" dirty="0" smtClean="0"/>
                <a:t>drop </a:t>
              </a:r>
              <a:r>
                <a:rPr lang="en-US" dirty="0"/>
                <a:t>in a pipe</a:t>
              </a:r>
              <a:endParaRPr lang="it-IT" dirty="0"/>
            </a:p>
          </p:txBody>
        </p:sp>
      </p:grpSp>
      <p:grpSp>
        <p:nvGrpSpPr>
          <p:cNvPr id="34" name="Gruppo 33"/>
          <p:cNvGrpSpPr/>
          <p:nvPr/>
        </p:nvGrpSpPr>
        <p:grpSpPr>
          <a:xfrm>
            <a:off x="0" y="1346053"/>
            <a:ext cx="4085581" cy="2736900"/>
            <a:chOff x="5059589" y="888233"/>
            <a:chExt cx="3737403" cy="2736900"/>
          </a:xfrm>
        </p:grpSpPr>
        <p:grpSp>
          <p:nvGrpSpPr>
            <p:cNvPr id="35" name="Gruppo 34"/>
            <p:cNvGrpSpPr/>
            <p:nvPr/>
          </p:nvGrpSpPr>
          <p:grpSpPr>
            <a:xfrm>
              <a:off x="5707581" y="2621855"/>
              <a:ext cx="2288645" cy="1003278"/>
              <a:chOff x="7062976" y="-1668713"/>
              <a:chExt cx="1546986" cy="923330"/>
            </a:xfrm>
          </p:grpSpPr>
          <p:sp>
            <p:nvSpPr>
              <p:cNvPr id="38" name="CasellaDiTesto 37"/>
              <p:cNvSpPr txBox="1"/>
              <p:nvPr/>
            </p:nvSpPr>
            <p:spPr>
              <a:xfrm>
                <a:off x="7062976" y="-1668713"/>
                <a:ext cx="1512168" cy="923330"/>
              </a:xfrm>
              <a:prstGeom prst="rect">
                <a:avLst/>
              </a:prstGeom>
              <a:noFill/>
            </p:spPr>
            <p:txBody>
              <a:bodyPr wrap="square" rtlCol="0">
                <a:spAutoFit/>
              </a:bodyPr>
              <a:lstStyle/>
              <a:p>
                <a:pPr algn="ctr"/>
                <a:r>
                  <a:rPr lang="it-IT" sz="2000" b="1" dirty="0" err="1" smtClean="0">
                    <a:latin typeface="Candara" panose="020E0502030303020204" pitchFamily="34" charset="0"/>
                  </a:rPr>
                  <a:t>Impedance</a:t>
                </a:r>
                <a:endParaRPr lang="it-IT" sz="2000" b="1" dirty="0" smtClean="0">
                  <a:latin typeface="Candara" panose="020E0502030303020204" pitchFamily="34" charset="0"/>
                </a:endParaRPr>
              </a:p>
              <a:p>
                <a:pPr algn="ctr"/>
                <a:r>
                  <a:rPr lang="it-IT" sz="2000" b="1" dirty="0" smtClean="0">
                    <a:latin typeface="Candara" panose="020E0502030303020204" pitchFamily="34" charset="0"/>
                  </a:rPr>
                  <a:t>Z=( P</a:t>
                </a:r>
                <a:r>
                  <a:rPr lang="it-IT" sz="2000" b="1" baseline="-25000" dirty="0" smtClean="0">
                    <a:latin typeface="Candara" panose="020E0502030303020204" pitchFamily="34" charset="0"/>
                  </a:rPr>
                  <a:t>1</a:t>
                </a:r>
                <a:r>
                  <a:rPr lang="it-IT" sz="2000" b="1" dirty="0" smtClean="0">
                    <a:latin typeface="Candara" panose="020E0502030303020204" pitchFamily="34" charset="0"/>
                  </a:rPr>
                  <a:t>-P</a:t>
                </a:r>
                <a:r>
                  <a:rPr lang="it-IT" sz="2000" b="1" baseline="-25000" dirty="0" smtClean="0">
                    <a:latin typeface="Candara" panose="020E0502030303020204" pitchFamily="34" charset="0"/>
                  </a:rPr>
                  <a:t>2</a:t>
                </a:r>
                <a:r>
                  <a:rPr lang="it-IT" sz="2000" b="1" dirty="0" smtClean="0">
                    <a:latin typeface="Candara" panose="020E0502030303020204" pitchFamily="34" charset="0"/>
                  </a:rPr>
                  <a:t> )/ Q</a:t>
                </a:r>
                <a:endParaRPr lang="it-IT" sz="2000" b="1" baseline="-25000" dirty="0">
                  <a:latin typeface="Candara" panose="020E0502030303020204" pitchFamily="34" charset="0"/>
                </a:endParaRPr>
              </a:p>
              <a:p>
                <a:pPr algn="ctr"/>
                <a:endParaRPr lang="it-IT" dirty="0">
                  <a:latin typeface="Candara" panose="020E0502030303020204" pitchFamily="34" charset="0"/>
                </a:endParaRPr>
              </a:p>
            </p:txBody>
          </p:sp>
          <p:sp>
            <p:nvSpPr>
              <p:cNvPr id="39" name="Ovale 38"/>
              <p:cNvSpPr/>
              <p:nvPr/>
            </p:nvSpPr>
            <p:spPr>
              <a:xfrm>
                <a:off x="7062976" y="-1668713"/>
                <a:ext cx="1546986" cy="708003"/>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p:txBody>
          </p:sp>
        </p:grpSp>
        <p:sp>
          <p:nvSpPr>
            <p:cNvPr id="36" name="Freccia in giù 35"/>
            <p:cNvSpPr/>
            <p:nvPr/>
          </p:nvSpPr>
          <p:spPr>
            <a:xfrm>
              <a:off x="6759731" y="2320365"/>
              <a:ext cx="168559" cy="34214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37" name="Rettangolo 36"/>
            <p:cNvSpPr/>
            <p:nvPr/>
          </p:nvSpPr>
          <p:spPr>
            <a:xfrm>
              <a:off x="5059589" y="888233"/>
              <a:ext cx="3737403" cy="1384995"/>
            </a:xfrm>
            <a:prstGeom prst="rect">
              <a:avLst/>
            </a:prstGeom>
          </p:spPr>
          <p:txBody>
            <a:bodyPr wrap="square">
              <a:spAutoFit/>
            </a:bodyPr>
            <a:lstStyle/>
            <a:p>
              <a:pPr algn="just">
                <a:lnSpc>
                  <a:spcPct val="150000"/>
                </a:lnSpc>
              </a:pPr>
              <a:r>
                <a:rPr lang="en-US" sz="1400" b="1" dirty="0">
                  <a:latin typeface="Candara" panose="020E0502030303020204" pitchFamily="34" charset="0"/>
                </a:rPr>
                <a:t>Gases moving through </a:t>
              </a:r>
              <a:r>
                <a:rPr lang="en-US" sz="1400" b="1" dirty="0" smtClean="0">
                  <a:latin typeface="Candara" panose="020E0502030303020204" pitchFamily="34" charset="0"/>
                </a:rPr>
                <a:t>elements </a:t>
              </a:r>
              <a:r>
                <a:rPr lang="en-US" sz="1400" dirty="0">
                  <a:latin typeface="Candara" panose="020E0502030303020204" pitchFamily="34" charset="0"/>
                </a:rPr>
                <a:t>(pipes, tubes, vessels, and orifices) in a </a:t>
              </a:r>
              <a:r>
                <a:rPr lang="en-US" sz="1400" dirty="0" smtClean="0">
                  <a:latin typeface="Candara" panose="020E0502030303020204" pitchFamily="34" charset="0"/>
                </a:rPr>
                <a:t>vacuum </a:t>
              </a:r>
              <a:r>
                <a:rPr lang="en-US" sz="1400" dirty="0">
                  <a:latin typeface="Candara" panose="020E0502030303020204" pitchFamily="34" charset="0"/>
                </a:rPr>
                <a:t>system </a:t>
              </a:r>
              <a:r>
                <a:rPr lang="en-US" sz="1400" b="1" dirty="0">
                  <a:latin typeface="Candara" panose="020E0502030303020204" pitchFamily="34" charset="0"/>
                </a:rPr>
                <a:t>encounter resistance to </a:t>
              </a:r>
              <a:r>
                <a:rPr lang="en-US" sz="1400" b="1" dirty="0" smtClean="0">
                  <a:latin typeface="Candara" panose="020E0502030303020204" pitchFamily="34" charset="0"/>
                </a:rPr>
                <a:t>their </a:t>
              </a:r>
              <a:r>
                <a:rPr lang="en-US" sz="1400" b="1" dirty="0">
                  <a:latin typeface="Candara" panose="020E0502030303020204" pitchFamily="34" charset="0"/>
                </a:rPr>
                <a:t>motion</a:t>
              </a:r>
              <a:r>
                <a:rPr lang="en-US" sz="1400" dirty="0">
                  <a:latin typeface="Candara" panose="020E0502030303020204" pitchFamily="34" charset="0"/>
                </a:rPr>
                <a:t>. </a:t>
              </a:r>
              <a:r>
                <a:rPr lang="en-US" sz="1400" dirty="0" smtClean="0">
                  <a:latin typeface="Candara" panose="020E0502030303020204" pitchFamily="34" charset="0"/>
                </a:rPr>
                <a:t>We can define the impedance of a tube as:</a:t>
              </a:r>
              <a:endParaRPr lang="en-US" sz="1400" dirty="0">
                <a:latin typeface="Candara" panose="020E0502030303020204" pitchFamily="34" charset="0"/>
              </a:endParaRPr>
            </a:p>
          </p:txBody>
        </p:sp>
      </p:grpSp>
      <p:sp>
        <p:nvSpPr>
          <p:cNvPr id="33" name="CasellaDiTesto 32"/>
          <p:cNvSpPr txBox="1"/>
          <p:nvPr/>
        </p:nvSpPr>
        <p:spPr>
          <a:xfrm>
            <a:off x="132774" y="5059301"/>
            <a:ext cx="3021132" cy="1200329"/>
          </a:xfrm>
          <a:prstGeom prst="rect">
            <a:avLst/>
          </a:prstGeom>
          <a:noFill/>
        </p:spPr>
        <p:txBody>
          <a:bodyPr wrap="square" rtlCol="0">
            <a:spAutoFit/>
          </a:bodyPr>
          <a:lstStyle/>
          <a:p>
            <a:pPr algn="ctr"/>
            <a:r>
              <a:rPr lang="it-IT" dirty="0" smtClean="0"/>
              <a:t>The </a:t>
            </a:r>
            <a:r>
              <a:rPr lang="it-IT" dirty="0" err="1" smtClean="0"/>
              <a:t>Condutance</a:t>
            </a:r>
            <a:r>
              <a:rPr lang="it-IT" dirty="0" smtClean="0"/>
              <a:t> </a:t>
            </a:r>
            <a:r>
              <a:rPr lang="it-IT" dirty="0" err="1" smtClean="0"/>
              <a:t>is</a:t>
            </a:r>
            <a:r>
              <a:rPr lang="it-IT" dirty="0" smtClean="0"/>
              <a:t> the </a:t>
            </a:r>
            <a:r>
              <a:rPr lang="it-IT" dirty="0" err="1" smtClean="0"/>
              <a:t>capability</a:t>
            </a:r>
            <a:r>
              <a:rPr lang="it-IT" dirty="0" smtClean="0"/>
              <a:t> to </a:t>
            </a:r>
            <a:r>
              <a:rPr lang="it-IT" dirty="0" err="1" smtClean="0"/>
              <a:t>let</a:t>
            </a:r>
            <a:r>
              <a:rPr lang="it-IT" dirty="0" smtClean="0"/>
              <a:t> </a:t>
            </a:r>
            <a:r>
              <a:rPr lang="it-IT" dirty="0" err="1" smtClean="0"/>
              <a:t>through</a:t>
            </a:r>
            <a:r>
              <a:rPr lang="it-IT" dirty="0" smtClean="0"/>
              <a:t> a </a:t>
            </a:r>
            <a:r>
              <a:rPr lang="it-IT" dirty="0" err="1" smtClean="0"/>
              <a:t>particular</a:t>
            </a:r>
            <a:r>
              <a:rPr lang="it-IT" dirty="0" smtClean="0"/>
              <a:t> gas volume in a </a:t>
            </a:r>
            <a:r>
              <a:rPr lang="it-IT" dirty="0" err="1" smtClean="0"/>
              <a:t>known</a:t>
            </a:r>
            <a:r>
              <a:rPr lang="it-IT" dirty="0" smtClean="0"/>
              <a:t> time</a:t>
            </a:r>
            <a:endParaRPr lang="it-IT" dirty="0"/>
          </a:p>
        </p:txBody>
      </p:sp>
      <p:sp>
        <p:nvSpPr>
          <p:cNvPr id="42" name="Freccia a destra con strisce 41"/>
          <p:cNvSpPr/>
          <p:nvPr/>
        </p:nvSpPr>
        <p:spPr>
          <a:xfrm rot="8967601">
            <a:off x="2669115" y="3973068"/>
            <a:ext cx="1657249" cy="323064"/>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2" name="Rettangolo 1"/>
          <p:cNvSpPr/>
          <p:nvPr/>
        </p:nvSpPr>
        <p:spPr>
          <a:xfrm>
            <a:off x="2569240" y="-243408"/>
            <a:ext cx="3953518" cy="939360"/>
          </a:xfrm>
          <a:prstGeom prst="rect">
            <a:avLst/>
          </a:prstGeom>
        </p:spPr>
        <p:txBody>
          <a:bodyPr wrap="none">
            <a:spAutoFit/>
          </a:bodyPr>
          <a:lstStyle/>
          <a:p>
            <a:pPr>
              <a:lnSpc>
                <a:spcPct val="200000"/>
              </a:lnSpc>
            </a:pPr>
            <a:r>
              <a:rPr lang="it-IT" sz="3200" b="1" i="1" kern="100" dirty="0" err="1">
                <a:solidFill>
                  <a:prstClr val="black"/>
                </a:solidFill>
                <a:latin typeface="Candara" panose="020E0502030303020204" pitchFamily="34" charset="0"/>
              </a:rPr>
              <a:t>Vacuum</a:t>
            </a:r>
            <a:r>
              <a:rPr lang="it-IT" sz="3200" b="1" i="1" kern="100" dirty="0">
                <a:solidFill>
                  <a:prstClr val="black"/>
                </a:solidFill>
                <a:latin typeface="Candara" panose="020E0502030303020204" pitchFamily="34" charset="0"/>
              </a:rPr>
              <a:t> </a:t>
            </a:r>
            <a:r>
              <a:rPr lang="it-IT" sz="3200" b="1" i="1" kern="100" dirty="0" err="1">
                <a:solidFill>
                  <a:prstClr val="black"/>
                </a:solidFill>
                <a:latin typeface="Candara" panose="020E0502030303020204" pitchFamily="34" charset="0"/>
              </a:rPr>
              <a:t>Conductance</a:t>
            </a:r>
            <a:endParaRPr lang="it-IT" sz="3200" b="1" i="1" kern="100" dirty="0">
              <a:solidFill>
                <a:prstClr val="black"/>
              </a:solidFill>
              <a:latin typeface="Candara" panose="020E0502030303020204" pitchFamily="34" charset="0"/>
            </a:endParaRPr>
          </a:p>
        </p:txBody>
      </p:sp>
      <p:pic>
        <p:nvPicPr>
          <p:cNvPr id="5" name="رسان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6743" y="226272"/>
            <a:ext cx="609600" cy="609600"/>
          </a:xfrm>
          <a:prstGeom prst="rect">
            <a:avLst/>
          </a:prstGeom>
        </p:spPr>
      </p:pic>
    </p:spTree>
    <p:extLst>
      <p:ext uri="{BB962C8B-B14F-4D97-AF65-F5344CB8AC3E}">
        <p14:creationId xmlns:p14="http://schemas.microsoft.com/office/powerpoint/2010/main" val="299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 calcmode="lin" valueType="num">
                                      <p:cBhvr additive="base">
                                        <p:cTn id="2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0580" fill="hold"/>
                                        <p:tgtEl>
                                          <p:spTgt spid="5"/>
                                        </p:tgtEl>
                                      </p:cBhvr>
                                    </p:cmd>
                                  </p:childTnLst>
                                </p:cTn>
                              </p:par>
                            </p:childTnLst>
                          </p:cTn>
                        </p:par>
                      </p:childTnLst>
                    </p:cTn>
                  </p:par>
                </p:childTnLst>
              </p:cTn>
              <p:nextCondLst>
                <p:cond evt="onClick" delay="0">
                  <p:tgtEl>
                    <p:spTgt spid="5"/>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07504" y="811892"/>
            <a:ext cx="3240360" cy="5078313"/>
          </a:xfrm>
          <a:prstGeom prst="rect">
            <a:avLst/>
          </a:prstGeom>
        </p:spPr>
        <p:txBody>
          <a:bodyPr wrap="square">
            <a:spAutoFit/>
          </a:bodyPr>
          <a:lstStyle/>
          <a:p>
            <a:pPr lvl="0" algn="just" fontAlgn="base">
              <a:lnSpc>
                <a:spcPct val="150000"/>
              </a:lnSpc>
              <a:spcBef>
                <a:spcPct val="0"/>
              </a:spcBef>
              <a:spcAft>
                <a:spcPct val="0"/>
              </a:spcAft>
            </a:pPr>
            <a:r>
              <a:rPr lang="it-IT" altLang="it-IT" dirty="0">
                <a:solidFill>
                  <a:srgbClr val="FF0000"/>
                </a:solidFill>
                <a:latin typeface="Arial" pitchFamily="34" charset="0"/>
                <a:cs typeface="Arial" pitchFamily="34" charset="0"/>
              </a:rPr>
              <a:t>The </a:t>
            </a:r>
            <a:r>
              <a:rPr lang="it-IT" altLang="it-IT" dirty="0" err="1" smtClean="0">
                <a:solidFill>
                  <a:srgbClr val="FF0000"/>
                </a:solidFill>
                <a:latin typeface="Arial" pitchFamily="34" charset="0"/>
                <a:cs typeface="Arial" pitchFamily="34" charset="0"/>
              </a:rPr>
              <a:t>conductance</a:t>
            </a:r>
            <a:r>
              <a:rPr lang="it-IT" altLang="it-IT" dirty="0" smtClean="0">
                <a:solidFill>
                  <a:srgbClr val="FF0000"/>
                </a:solidFill>
                <a:latin typeface="Arial" pitchFamily="34" charset="0"/>
                <a:cs typeface="Arial" pitchFamily="34" charset="0"/>
              </a:rPr>
              <a:t> </a:t>
            </a:r>
            <a:r>
              <a:rPr lang="it-IT" altLang="it-IT" dirty="0">
                <a:latin typeface="Arial" pitchFamily="34" charset="0"/>
                <a:cs typeface="Arial" pitchFamily="34" charset="0"/>
              </a:rPr>
              <a:t>of </a:t>
            </a:r>
            <a:r>
              <a:rPr lang="it-IT" altLang="it-IT" dirty="0" err="1">
                <a:latin typeface="Arial" pitchFamily="34" charset="0"/>
                <a:cs typeface="Arial" pitchFamily="34" charset="0"/>
              </a:rPr>
              <a:t>pipes</a:t>
            </a:r>
            <a:r>
              <a:rPr lang="it-IT" altLang="it-IT" dirty="0">
                <a:latin typeface="Arial" pitchFamily="34" charset="0"/>
                <a:cs typeface="Arial" pitchFamily="34" charset="0"/>
              </a:rPr>
              <a:t> and pipe </a:t>
            </a:r>
            <a:r>
              <a:rPr lang="it-IT" altLang="it-IT" dirty="0" err="1">
                <a:latin typeface="Arial" pitchFamily="34" charset="0"/>
                <a:cs typeface="Arial" pitchFamily="34" charset="0"/>
              </a:rPr>
              <a:t>bends</a:t>
            </a:r>
            <a:r>
              <a:rPr lang="it-IT" altLang="it-IT" dirty="0">
                <a:latin typeface="Arial" pitchFamily="34" charset="0"/>
                <a:cs typeface="Arial" pitchFamily="34" charset="0"/>
              </a:rPr>
              <a:t> </a:t>
            </a:r>
            <a:r>
              <a:rPr lang="it-IT" altLang="it-IT" dirty="0" err="1">
                <a:latin typeface="Arial" pitchFamily="34" charset="0"/>
                <a:cs typeface="Arial" pitchFamily="34" charset="0"/>
              </a:rPr>
              <a:t>will</a:t>
            </a:r>
            <a:r>
              <a:rPr lang="it-IT" altLang="it-IT" dirty="0">
                <a:latin typeface="Arial" pitchFamily="34" charset="0"/>
                <a:cs typeface="Arial" pitchFamily="34" charset="0"/>
              </a:rPr>
              <a:t> </a:t>
            </a:r>
            <a:r>
              <a:rPr lang="it-IT" altLang="it-IT" dirty="0" err="1">
                <a:latin typeface="Arial" pitchFamily="34" charset="0"/>
                <a:cs typeface="Arial" pitchFamily="34" charset="0"/>
              </a:rPr>
              <a:t>differ</a:t>
            </a:r>
            <a:r>
              <a:rPr lang="it-IT" altLang="it-IT" dirty="0">
                <a:latin typeface="Arial" pitchFamily="34" charset="0"/>
                <a:cs typeface="Arial" pitchFamily="34" charset="0"/>
              </a:rPr>
              <a:t> in the </a:t>
            </a:r>
            <a:r>
              <a:rPr lang="it-IT" altLang="it-IT" dirty="0" err="1">
                <a:latin typeface="Arial" pitchFamily="34" charset="0"/>
                <a:cs typeface="Arial" pitchFamily="34" charset="0"/>
              </a:rPr>
              <a:t>various</a:t>
            </a:r>
            <a:r>
              <a:rPr lang="it-IT" altLang="it-IT" dirty="0">
                <a:latin typeface="Arial" pitchFamily="34" charset="0"/>
                <a:cs typeface="Arial" pitchFamily="34" charset="0"/>
              </a:rPr>
              <a:t> flow </a:t>
            </a:r>
            <a:r>
              <a:rPr lang="it-IT" altLang="it-IT" dirty="0" err="1">
                <a:latin typeface="Arial" pitchFamily="34" charset="0"/>
                <a:cs typeface="Arial" pitchFamily="34" charset="0"/>
              </a:rPr>
              <a:t>regimes</a:t>
            </a:r>
            <a:r>
              <a:rPr lang="it-IT" altLang="it-IT" dirty="0">
                <a:latin typeface="Arial" pitchFamily="34" charset="0"/>
                <a:cs typeface="Arial" pitchFamily="34" charset="0"/>
              </a:rPr>
              <a:t>. </a:t>
            </a:r>
          </a:p>
          <a:p>
            <a:pPr lvl="0" algn="just" fontAlgn="base">
              <a:lnSpc>
                <a:spcPct val="150000"/>
              </a:lnSpc>
              <a:spcBef>
                <a:spcPct val="0"/>
              </a:spcBef>
              <a:spcAft>
                <a:spcPct val="0"/>
              </a:spcAft>
            </a:pPr>
            <a:r>
              <a:rPr lang="it-IT" altLang="it-IT" dirty="0">
                <a:latin typeface="Arial" pitchFamily="34" charset="0"/>
                <a:cs typeface="Arial" pitchFamily="34" charset="0"/>
              </a:rPr>
              <a:t>In </a:t>
            </a:r>
            <a:r>
              <a:rPr lang="it-IT" altLang="it-IT" dirty="0" err="1">
                <a:solidFill>
                  <a:srgbClr val="FF0000"/>
                </a:solidFill>
                <a:latin typeface="Arial" pitchFamily="34" charset="0"/>
                <a:cs typeface="Arial" pitchFamily="34" charset="0"/>
              </a:rPr>
              <a:t>viscous</a:t>
            </a:r>
            <a:r>
              <a:rPr lang="it-IT" altLang="it-IT" dirty="0">
                <a:solidFill>
                  <a:srgbClr val="FF0000"/>
                </a:solidFill>
                <a:latin typeface="Arial" pitchFamily="34" charset="0"/>
                <a:cs typeface="Arial" pitchFamily="34" charset="0"/>
              </a:rPr>
              <a:t> flow </a:t>
            </a:r>
            <a:r>
              <a:rPr lang="it-IT" altLang="it-IT" dirty="0" err="1">
                <a:latin typeface="Arial" pitchFamily="34" charset="0"/>
                <a:cs typeface="Arial" pitchFamily="34" charset="0"/>
              </a:rPr>
              <a:t>they</a:t>
            </a:r>
            <a:r>
              <a:rPr lang="it-IT" altLang="it-IT" dirty="0">
                <a:latin typeface="Arial" pitchFamily="34" charset="0"/>
                <a:cs typeface="Arial" pitchFamily="34" charset="0"/>
              </a:rPr>
              <a:t> are </a:t>
            </a:r>
            <a:r>
              <a:rPr lang="it-IT" altLang="it-IT" dirty="0" err="1">
                <a:solidFill>
                  <a:srgbClr val="FF0000"/>
                </a:solidFill>
                <a:latin typeface="Arial" pitchFamily="34" charset="0"/>
                <a:cs typeface="Arial" pitchFamily="34" charset="0"/>
              </a:rPr>
              <a:t>proportional</a:t>
            </a:r>
            <a:r>
              <a:rPr lang="it-IT" altLang="it-IT" dirty="0">
                <a:solidFill>
                  <a:srgbClr val="FF0000"/>
                </a:solidFill>
                <a:latin typeface="Arial" pitchFamily="34" charset="0"/>
                <a:cs typeface="Arial" pitchFamily="34" charset="0"/>
              </a:rPr>
              <a:t> </a:t>
            </a:r>
            <a:r>
              <a:rPr lang="it-IT" altLang="it-IT" dirty="0">
                <a:latin typeface="Arial" pitchFamily="34" charset="0"/>
                <a:cs typeface="Arial" pitchFamily="34" charset="0"/>
              </a:rPr>
              <a:t>to the </a:t>
            </a:r>
            <a:r>
              <a:rPr lang="it-IT" altLang="it-IT" dirty="0" err="1">
                <a:solidFill>
                  <a:srgbClr val="FF0000"/>
                </a:solidFill>
                <a:latin typeface="Arial" pitchFamily="34" charset="0"/>
                <a:cs typeface="Arial" pitchFamily="34" charset="0"/>
              </a:rPr>
              <a:t>mean</a:t>
            </a:r>
            <a:r>
              <a:rPr lang="it-IT" altLang="it-IT" dirty="0">
                <a:solidFill>
                  <a:srgbClr val="FF0000"/>
                </a:solidFill>
                <a:latin typeface="Arial" pitchFamily="34" charset="0"/>
                <a:cs typeface="Arial" pitchFamily="34" charset="0"/>
              </a:rPr>
              <a:t> </a:t>
            </a:r>
            <a:r>
              <a:rPr lang="it-IT" altLang="it-IT" dirty="0" smtClean="0">
                <a:solidFill>
                  <a:srgbClr val="FF0000"/>
                </a:solidFill>
                <a:latin typeface="Arial" pitchFamily="34" charset="0"/>
                <a:cs typeface="Arial" pitchFamily="34" charset="0"/>
              </a:rPr>
              <a:t>pressure </a:t>
            </a:r>
            <a:r>
              <a:rPr lang="it-IT" altLang="it-IT" i="1" dirty="0" smtClean="0">
                <a:solidFill>
                  <a:srgbClr val="FF0000"/>
                </a:solidFill>
                <a:latin typeface="MathJax_Math"/>
                <a:cs typeface="Arial" pitchFamily="34" charset="0"/>
              </a:rPr>
              <a:t>p</a:t>
            </a:r>
            <a:r>
              <a:rPr lang="it-IT" altLang="it-IT" dirty="0" smtClean="0">
                <a:solidFill>
                  <a:srgbClr val="FF0000"/>
                </a:solidFill>
                <a:latin typeface="Arial" pitchFamily="34" charset="0"/>
                <a:cs typeface="Arial" pitchFamily="34" charset="0"/>
              </a:rPr>
              <a:t> </a:t>
            </a:r>
            <a:r>
              <a:rPr lang="it-IT" altLang="it-IT" dirty="0">
                <a:latin typeface="Arial" pitchFamily="34" charset="0"/>
                <a:cs typeface="Arial" pitchFamily="34" charset="0"/>
              </a:rPr>
              <a:t>and in </a:t>
            </a:r>
            <a:r>
              <a:rPr lang="it-IT" altLang="it-IT" dirty="0" err="1">
                <a:solidFill>
                  <a:srgbClr val="FF0000"/>
                </a:solidFill>
                <a:latin typeface="Arial" pitchFamily="34" charset="0"/>
                <a:cs typeface="Arial" pitchFamily="34" charset="0"/>
              </a:rPr>
              <a:t>molecular</a:t>
            </a:r>
            <a:r>
              <a:rPr lang="it-IT" altLang="it-IT" dirty="0">
                <a:solidFill>
                  <a:srgbClr val="FF0000"/>
                </a:solidFill>
                <a:latin typeface="Arial" pitchFamily="34" charset="0"/>
                <a:cs typeface="Arial" pitchFamily="34" charset="0"/>
              </a:rPr>
              <a:t> flow </a:t>
            </a:r>
            <a:r>
              <a:rPr lang="it-IT" altLang="it-IT" dirty="0" err="1">
                <a:latin typeface="Arial" pitchFamily="34" charset="0"/>
                <a:cs typeface="Arial" pitchFamily="34" charset="0"/>
              </a:rPr>
              <a:t>they</a:t>
            </a:r>
            <a:r>
              <a:rPr lang="it-IT" altLang="it-IT" dirty="0">
                <a:latin typeface="Arial" pitchFamily="34" charset="0"/>
                <a:cs typeface="Arial" pitchFamily="34" charset="0"/>
              </a:rPr>
              <a:t> are </a:t>
            </a:r>
            <a:r>
              <a:rPr lang="it-IT" altLang="it-IT" dirty="0" err="1">
                <a:solidFill>
                  <a:srgbClr val="FF0000"/>
                </a:solidFill>
                <a:latin typeface="Arial" pitchFamily="34" charset="0"/>
                <a:cs typeface="Arial" pitchFamily="34" charset="0"/>
              </a:rPr>
              <a:t>independent</a:t>
            </a:r>
            <a:r>
              <a:rPr lang="it-IT" altLang="it-IT" dirty="0">
                <a:solidFill>
                  <a:srgbClr val="FF0000"/>
                </a:solidFill>
                <a:latin typeface="Arial" pitchFamily="34" charset="0"/>
                <a:cs typeface="Arial" pitchFamily="34" charset="0"/>
              </a:rPr>
              <a:t> of </a:t>
            </a:r>
            <a:r>
              <a:rPr lang="it-IT" altLang="it-IT" dirty="0" smtClean="0">
                <a:solidFill>
                  <a:srgbClr val="FF0000"/>
                </a:solidFill>
                <a:latin typeface="Arial" pitchFamily="34" charset="0"/>
                <a:cs typeface="Arial" pitchFamily="34" charset="0"/>
              </a:rPr>
              <a:t>pressure</a:t>
            </a:r>
            <a:r>
              <a:rPr lang="it-IT" altLang="it-IT" dirty="0" smtClean="0">
                <a:latin typeface="Arial" pitchFamily="34" charset="0"/>
                <a:cs typeface="Arial" pitchFamily="34" charset="0"/>
              </a:rPr>
              <a:t>. </a:t>
            </a:r>
            <a:r>
              <a:rPr lang="it-IT" altLang="it-IT" dirty="0">
                <a:latin typeface="Arial" pitchFamily="34" charset="0"/>
                <a:cs typeface="Arial" pitchFamily="34" charset="0"/>
              </a:rPr>
              <a:t>Knudsen flow </a:t>
            </a:r>
            <a:r>
              <a:rPr lang="it-IT" altLang="it-IT" dirty="0" err="1">
                <a:latin typeface="Arial" pitchFamily="34" charset="0"/>
                <a:cs typeface="Arial" pitchFamily="34" charset="0"/>
              </a:rPr>
              <a:t>represents</a:t>
            </a:r>
            <a:r>
              <a:rPr lang="it-IT" altLang="it-IT" dirty="0">
                <a:latin typeface="Arial" pitchFamily="34" charset="0"/>
                <a:cs typeface="Arial" pitchFamily="34" charset="0"/>
              </a:rPr>
              <a:t> a </a:t>
            </a:r>
            <a:r>
              <a:rPr lang="it-IT" altLang="it-IT" dirty="0" err="1">
                <a:latin typeface="Arial" pitchFamily="34" charset="0"/>
                <a:cs typeface="Arial" pitchFamily="34" charset="0"/>
              </a:rPr>
              <a:t>transition</a:t>
            </a:r>
            <a:r>
              <a:rPr lang="it-IT" altLang="it-IT" dirty="0">
                <a:latin typeface="Arial" pitchFamily="34" charset="0"/>
                <a:cs typeface="Arial" pitchFamily="34" charset="0"/>
              </a:rPr>
              <a:t> </a:t>
            </a:r>
            <a:r>
              <a:rPr lang="it-IT" altLang="it-IT" dirty="0" err="1">
                <a:latin typeface="Arial" pitchFamily="34" charset="0"/>
                <a:cs typeface="Arial" pitchFamily="34" charset="0"/>
              </a:rPr>
              <a:t>between</a:t>
            </a:r>
            <a:r>
              <a:rPr lang="it-IT" altLang="it-IT" dirty="0">
                <a:latin typeface="Arial" pitchFamily="34" charset="0"/>
                <a:cs typeface="Arial" pitchFamily="34" charset="0"/>
              </a:rPr>
              <a:t> the </a:t>
            </a:r>
            <a:r>
              <a:rPr lang="it-IT" altLang="it-IT" dirty="0" err="1">
                <a:latin typeface="Arial" pitchFamily="34" charset="0"/>
                <a:cs typeface="Arial" pitchFamily="34" charset="0"/>
              </a:rPr>
              <a:t>two</a:t>
            </a:r>
            <a:r>
              <a:rPr lang="it-IT" altLang="it-IT" dirty="0">
                <a:latin typeface="Arial" pitchFamily="34" charset="0"/>
                <a:cs typeface="Arial" pitchFamily="34" charset="0"/>
              </a:rPr>
              <a:t> </a:t>
            </a:r>
            <a:r>
              <a:rPr lang="it-IT" altLang="it-IT" dirty="0" err="1">
                <a:latin typeface="Arial" pitchFamily="34" charset="0"/>
                <a:cs typeface="Arial" pitchFamily="34" charset="0"/>
              </a:rPr>
              <a:t>types</a:t>
            </a:r>
            <a:r>
              <a:rPr lang="it-IT" altLang="it-IT" dirty="0">
                <a:latin typeface="Arial" pitchFamily="34" charset="0"/>
                <a:cs typeface="Arial" pitchFamily="34" charset="0"/>
              </a:rPr>
              <a:t> of </a:t>
            </a:r>
            <a:r>
              <a:rPr lang="it-IT" altLang="it-IT" dirty="0" smtClean="0">
                <a:latin typeface="Arial" pitchFamily="34" charset="0"/>
                <a:cs typeface="Arial" pitchFamily="34" charset="0"/>
              </a:rPr>
              <a:t>flow, and </a:t>
            </a:r>
            <a:r>
              <a:rPr lang="it-IT" altLang="it-IT" dirty="0">
                <a:latin typeface="Arial" pitchFamily="34" charset="0"/>
                <a:cs typeface="Arial" pitchFamily="34" charset="0"/>
              </a:rPr>
              <a:t>the </a:t>
            </a:r>
            <a:r>
              <a:rPr lang="it-IT" altLang="it-IT" dirty="0" err="1">
                <a:latin typeface="Arial" pitchFamily="34" charset="0"/>
                <a:cs typeface="Arial" pitchFamily="34" charset="0"/>
              </a:rPr>
              <a:t>conductivities</a:t>
            </a:r>
            <a:r>
              <a:rPr lang="it-IT" altLang="it-IT" dirty="0">
                <a:latin typeface="Arial" pitchFamily="34" charset="0"/>
                <a:cs typeface="Arial" pitchFamily="34" charset="0"/>
              </a:rPr>
              <a:t> </a:t>
            </a:r>
            <a:r>
              <a:rPr lang="it-IT" altLang="it-IT" dirty="0" err="1">
                <a:latin typeface="Arial" pitchFamily="34" charset="0"/>
                <a:cs typeface="Arial" pitchFamily="34" charset="0"/>
              </a:rPr>
              <a:t>vary</a:t>
            </a:r>
            <a:r>
              <a:rPr lang="it-IT" altLang="it-IT" dirty="0">
                <a:latin typeface="Arial" pitchFamily="34" charset="0"/>
                <a:cs typeface="Arial" pitchFamily="34" charset="0"/>
              </a:rPr>
              <a:t> with the Knudsen </a:t>
            </a:r>
            <a:r>
              <a:rPr lang="it-IT" altLang="it-IT" dirty="0" err="1">
                <a:latin typeface="Arial" pitchFamily="34" charset="0"/>
                <a:cs typeface="Arial" pitchFamily="34" charset="0"/>
              </a:rPr>
              <a:t>number</a:t>
            </a:r>
            <a:r>
              <a:rPr lang="it-IT" altLang="it-IT" dirty="0">
                <a:latin typeface="Arial" pitchFamily="34" charset="0"/>
                <a:cs typeface="Arial" pitchFamily="34" charset="0"/>
              </a:rPr>
              <a:t>. </a:t>
            </a:r>
          </a:p>
        </p:txBody>
      </p:sp>
      <p:grpSp>
        <p:nvGrpSpPr>
          <p:cNvPr id="9" name="Gruppo 8"/>
          <p:cNvGrpSpPr/>
          <p:nvPr/>
        </p:nvGrpSpPr>
        <p:grpSpPr>
          <a:xfrm>
            <a:off x="3726989" y="1550020"/>
            <a:ext cx="5256584" cy="4320480"/>
            <a:chOff x="3707904" y="2569610"/>
            <a:chExt cx="5042520" cy="4099857"/>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6947"/>
            <a:stretch/>
          </p:blipFill>
          <p:spPr bwMode="auto">
            <a:xfrm>
              <a:off x="3707904" y="2569610"/>
              <a:ext cx="5042520" cy="381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40" t="93970" r="2014"/>
            <a:stretch/>
          </p:blipFill>
          <p:spPr bwMode="auto">
            <a:xfrm>
              <a:off x="4067944" y="6422398"/>
              <a:ext cx="4359057" cy="24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ttangolo 9"/>
          <p:cNvSpPr/>
          <p:nvPr/>
        </p:nvSpPr>
        <p:spPr>
          <a:xfrm>
            <a:off x="2627784" y="-243408"/>
            <a:ext cx="4257897" cy="939360"/>
          </a:xfrm>
          <a:prstGeom prst="rect">
            <a:avLst/>
          </a:prstGeom>
        </p:spPr>
        <p:txBody>
          <a:bodyPr wrap="none">
            <a:spAutoFit/>
          </a:bodyPr>
          <a:lstStyle/>
          <a:p>
            <a:pPr>
              <a:lnSpc>
                <a:spcPct val="200000"/>
              </a:lnSpc>
            </a:pPr>
            <a:r>
              <a:rPr lang="it-IT" sz="3200" b="1" i="1" dirty="0" err="1" smtClean="0">
                <a:solidFill>
                  <a:prstClr val="black"/>
                </a:solidFill>
                <a:latin typeface="Candara" panose="020E0502030303020204" pitchFamily="34" charset="0"/>
              </a:rPr>
              <a:t>Conductance</a:t>
            </a:r>
            <a:r>
              <a:rPr lang="it-IT" sz="3200" b="1" i="1" dirty="0" smtClean="0">
                <a:solidFill>
                  <a:prstClr val="black"/>
                </a:solidFill>
                <a:latin typeface="Candara" panose="020E0502030303020204" pitchFamily="34" charset="0"/>
              </a:rPr>
              <a:t> </a:t>
            </a:r>
            <a:r>
              <a:rPr lang="it-IT" sz="3200" b="1" i="1" dirty="0" err="1">
                <a:solidFill>
                  <a:prstClr val="black"/>
                </a:solidFill>
                <a:latin typeface="Candara" panose="020E0502030303020204" pitchFamily="34" charset="0"/>
              </a:rPr>
              <a:t>P</a:t>
            </a:r>
            <a:r>
              <a:rPr lang="it-IT" sz="3200" b="1" i="1" dirty="0" err="1" smtClean="0">
                <a:solidFill>
                  <a:prstClr val="black"/>
                </a:solidFill>
                <a:latin typeface="Candara" panose="020E0502030303020204" pitchFamily="34" charset="0"/>
              </a:rPr>
              <a:t>roperties</a:t>
            </a:r>
            <a:endParaRPr lang="it-IT" sz="3200" b="1" i="1" dirty="0">
              <a:solidFill>
                <a:prstClr val="black"/>
              </a:solidFill>
              <a:latin typeface="Candara" panose="020E0502030303020204" pitchFamily="34" charset="0"/>
            </a:endParaRPr>
          </a:p>
        </p:txBody>
      </p:sp>
      <p:cxnSp>
        <p:nvCxnSpPr>
          <p:cNvPr id="3" name="Connettore 2 2"/>
          <p:cNvCxnSpPr/>
          <p:nvPr/>
        </p:nvCxnSpPr>
        <p:spPr>
          <a:xfrm flipV="1">
            <a:off x="5652120" y="5229200"/>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5292080" y="6309320"/>
            <a:ext cx="1093569" cy="369332"/>
          </a:xfrm>
          <a:prstGeom prst="rect">
            <a:avLst/>
          </a:prstGeom>
          <a:noFill/>
        </p:spPr>
        <p:txBody>
          <a:bodyPr wrap="none" rtlCol="0">
            <a:spAutoFit/>
          </a:bodyPr>
          <a:lstStyle/>
          <a:p>
            <a:r>
              <a:rPr lang="it-IT" dirty="0" smtClean="0"/>
              <a:t>10</a:t>
            </a:r>
            <a:r>
              <a:rPr lang="it-IT" baseline="30000" dirty="0" smtClean="0"/>
              <a:t>-2</a:t>
            </a:r>
            <a:r>
              <a:rPr lang="it-IT" dirty="0" smtClean="0"/>
              <a:t> </a:t>
            </a:r>
            <a:r>
              <a:rPr lang="it-IT" dirty="0" err="1" smtClean="0"/>
              <a:t>mbar</a:t>
            </a:r>
            <a:endParaRPr lang="it-IT" dirty="0"/>
          </a:p>
        </p:txBody>
      </p:sp>
      <p:sp>
        <p:nvSpPr>
          <p:cNvPr id="11" name="CasellaDiTesto 10"/>
          <p:cNvSpPr txBox="1"/>
          <p:nvPr/>
        </p:nvSpPr>
        <p:spPr>
          <a:xfrm>
            <a:off x="7006172" y="6309320"/>
            <a:ext cx="851515" cy="369332"/>
          </a:xfrm>
          <a:prstGeom prst="rect">
            <a:avLst/>
          </a:prstGeom>
          <a:noFill/>
        </p:spPr>
        <p:txBody>
          <a:bodyPr wrap="none" rtlCol="0">
            <a:spAutoFit/>
          </a:bodyPr>
          <a:lstStyle/>
          <a:p>
            <a:r>
              <a:rPr lang="it-IT" dirty="0" smtClean="0"/>
              <a:t>1 </a:t>
            </a:r>
            <a:r>
              <a:rPr lang="it-IT" dirty="0" err="1" smtClean="0"/>
              <a:t>mbar</a:t>
            </a:r>
            <a:endParaRPr lang="it-IT" dirty="0"/>
          </a:p>
        </p:txBody>
      </p:sp>
      <p:cxnSp>
        <p:nvCxnSpPr>
          <p:cNvPr id="13" name="Connettore 2 12"/>
          <p:cNvCxnSpPr>
            <a:stCxn id="11" idx="0"/>
          </p:cNvCxnSpPr>
          <p:nvPr/>
        </p:nvCxnSpPr>
        <p:spPr>
          <a:xfrm flipH="1" flipV="1">
            <a:off x="7236296" y="5373216"/>
            <a:ext cx="195634"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رسان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2887" y="226272"/>
            <a:ext cx="609600" cy="609600"/>
          </a:xfrm>
          <a:prstGeom prst="rect">
            <a:avLst/>
          </a:prstGeom>
        </p:spPr>
      </p:pic>
    </p:spTree>
    <p:extLst>
      <p:ext uri="{BB962C8B-B14F-4D97-AF65-F5344CB8AC3E}">
        <p14:creationId xmlns:p14="http://schemas.microsoft.com/office/powerpoint/2010/main" val="54970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683568" y="1340768"/>
            <a:ext cx="7944048"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lnSpc>
                <a:spcPct val="150000"/>
              </a:lnSpc>
              <a:spcBef>
                <a:spcPct val="0"/>
              </a:spcBef>
              <a:buFontTx/>
              <a:buNone/>
            </a:pPr>
            <a:r>
              <a:rPr lang="en-US" altLang="it-IT" sz="1800" dirty="0">
                <a:latin typeface="Arial" pitchFamily="34" charset="0"/>
                <a:cs typeface="Arial" pitchFamily="34" charset="0"/>
              </a:rPr>
              <a:t>Under molecular flow conditions </a:t>
            </a:r>
            <a:r>
              <a:rPr lang="en-US" altLang="it-IT" sz="1800" dirty="0" smtClean="0">
                <a:latin typeface="Arial" pitchFamily="34" charset="0"/>
                <a:cs typeface="Arial" pitchFamily="34" charset="0"/>
              </a:rPr>
              <a:t>doubling the </a:t>
            </a:r>
            <a:r>
              <a:rPr lang="en-US" altLang="it-IT" sz="1800" dirty="0">
                <a:latin typeface="Arial" pitchFamily="34" charset="0"/>
                <a:cs typeface="Arial" pitchFamily="34" charset="0"/>
              </a:rPr>
              <a:t>pipe diameter increases the </a:t>
            </a:r>
            <a:r>
              <a:rPr lang="en-US" altLang="it-IT" sz="1800" dirty="0" smtClean="0">
                <a:latin typeface="Arial" pitchFamily="34" charset="0"/>
                <a:cs typeface="Arial" pitchFamily="34" charset="0"/>
              </a:rPr>
              <a:t>conductance eight times. The </a:t>
            </a:r>
            <a:r>
              <a:rPr lang="en-US" altLang="it-IT" sz="1800" dirty="0">
                <a:latin typeface="Arial" pitchFamily="34" charset="0"/>
                <a:cs typeface="Arial" pitchFamily="34" charset="0"/>
              </a:rPr>
              <a:t>conductance is INVERSELY related </a:t>
            </a:r>
            <a:r>
              <a:rPr lang="en-US" altLang="it-IT" sz="1800" dirty="0" smtClean="0">
                <a:latin typeface="Arial" pitchFamily="34" charset="0"/>
                <a:cs typeface="Arial" pitchFamily="34" charset="0"/>
              </a:rPr>
              <a:t>to the </a:t>
            </a:r>
            <a:r>
              <a:rPr lang="en-US" altLang="it-IT" sz="1800" dirty="0">
                <a:latin typeface="Arial" pitchFamily="34" charset="0"/>
                <a:cs typeface="Arial" pitchFamily="34" charset="0"/>
              </a:rPr>
              <a:t>pipe length.</a:t>
            </a:r>
          </a:p>
        </p:txBody>
      </p:sp>
      <p:pic>
        <p:nvPicPr>
          <p:cNvPr id="61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49"/>
          <a:stretch/>
        </p:blipFill>
        <p:spPr bwMode="auto">
          <a:xfrm>
            <a:off x="3851920" y="3269352"/>
            <a:ext cx="485149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H:\Cattura.PNG"/>
          <p:cNvPicPr>
            <a:picLocks noChangeAspect="1" noChangeArrowheads="1"/>
          </p:cNvPicPr>
          <p:nvPr/>
        </p:nvPicPr>
        <p:blipFill rotWithShape="1">
          <a:blip r:embed="rId7">
            <a:extLst>
              <a:ext uri="{28A0092B-C50C-407E-A947-70E740481C1C}">
                <a14:useLocalDpi xmlns:a14="http://schemas.microsoft.com/office/drawing/2010/main" val="0"/>
              </a:ext>
            </a:extLst>
          </a:blip>
          <a:srcRect l="19599" t="8044" r="16166" b="16248"/>
          <a:stretch/>
        </p:blipFill>
        <p:spPr bwMode="auto">
          <a:xfrm>
            <a:off x="683568" y="3212976"/>
            <a:ext cx="3024336" cy="266936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83568" y="116632"/>
            <a:ext cx="7200800" cy="1569660"/>
          </a:xfrm>
          <a:prstGeom prst="rect">
            <a:avLst/>
          </a:prstGeom>
          <a:noFill/>
        </p:spPr>
        <p:txBody>
          <a:bodyPr wrap="square" rtlCol="0">
            <a:spAutoFit/>
          </a:bodyPr>
          <a:lstStyle/>
          <a:p>
            <a:pPr algn="ctr"/>
            <a:r>
              <a:rPr lang="en-US" sz="3200" b="1" i="1" dirty="0">
                <a:latin typeface="Candara" pitchFamily="34" charset="0"/>
              </a:rPr>
              <a:t>Example: </a:t>
            </a:r>
          </a:p>
          <a:p>
            <a:pPr algn="ctr"/>
            <a:r>
              <a:rPr lang="en-US" sz="3200" b="1" i="1" dirty="0">
                <a:latin typeface="Candara" pitchFamily="34" charset="0"/>
              </a:rPr>
              <a:t>Conductance in Molecular Flow of a Long Round Tube </a:t>
            </a:r>
          </a:p>
        </p:txBody>
      </p:sp>
      <p:pic>
        <p:nvPicPr>
          <p:cNvPr id="3" name="رسان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83650"/>
            <a:ext cx="609600" cy="609600"/>
          </a:xfrm>
          <a:prstGeom prst="rect">
            <a:avLst/>
          </a:prstGeom>
        </p:spPr>
      </p:pic>
      <p:pic>
        <p:nvPicPr>
          <p:cNvPr id="4" name="رسانش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18016" y="133692"/>
            <a:ext cx="609600" cy="609600"/>
          </a:xfrm>
          <a:prstGeom prst="rect">
            <a:avLst/>
          </a:prstGeom>
        </p:spPr>
      </p:pic>
    </p:spTree>
    <p:extLst>
      <p:ext uri="{BB962C8B-B14F-4D97-AF65-F5344CB8AC3E}">
        <p14:creationId xmlns:p14="http://schemas.microsoft.com/office/powerpoint/2010/main" val="31376062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02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6094" y="3987061"/>
            <a:ext cx="2952328" cy="954107"/>
          </a:xfrm>
          <a:prstGeom prst="rect">
            <a:avLst/>
          </a:prstGeom>
        </p:spPr>
        <p:txBody>
          <a:bodyPr wrap="square">
            <a:spAutoFit/>
          </a:bodyPr>
          <a:lstStyle/>
          <a:p>
            <a:pPr algn="ctr"/>
            <a:r>
              <a:rPr lang="it-IT" sz="2800" b="1" dirty="0" err="1" smtClean="0">
                <a:solidFill>
                  <a:srgbClr val="FF0000"/>
                </a:solidFill>
                <a:latin typeface="Candara" panose="020E0502030303020204" pitchFamily="34" charset="0"/>
              </a:rPr>
              <a:t>Conductances</a:t>
            </a:r>
            <a:r>
              <a:rPr lang="it-IT" sz="2800" b="1" dirty="0" smtClean="0">
                <a:solidFill>
                  <a:srgbClr val="FF0000"/>
                </a:solidFill>
                <a:latin typeface="Candara" panose="020E0502030303020204" pitchFamily="34" charset="0"/>
              </a:rPr>
              <a:t> </a:t>
            </a:r>
          </a:p>
          <a:p>
            <a:pPr algn="ctr"/>
            <a:r>
              <a:rPr lang="it-IT" sz="2800" b="1" dirty="0" smtClean="0">
                <a:solidFill>
                  <a:srgbClr val="FF0000"/>
                </a:solidFill>
                <a:latin typeface="Candara" panose="020E0502030303020204" pitchFamily="34" charset="0"/>
              </a:rPr>
              <a:t>in </a:t>
            </a:r>
            <a:r>
              <a:rPr lang="it-IT" sz="2800" b="1" dirty="0">
                <a:solidFill>
                  <a:srgbClr val="FF0000"/>
                </a:solidFill>
                <a:latin typeface="Candara" panose="020E0502030303020204" pitchFamily="34" charset="0"/>
              </a:rPr>
              <a:t>Series</a:t>
            </a:r>
            <a:endParaRPr lang="it-IT" sz="2800" dirty="0">
              <a:solidFill>
                <a:srgbClr val="FF0000"/>
              </a:solidFill>
              <a:latin typeface="Candara" panose="020E0502030303020204" pitchFamily="34" charset="0"/>
            </a:endParaRPr>
          </a:p>
        </p:txBody>
      </p:sp>
      <p:pic>
        <p:nvPicPr>
          <p:cNvPr id="2050"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978" t="5187" b="17070"/>
          <a:stretch/>
        </p:blipFill>
        <p:spPr bwMode="auto">
          <a:xfrm>
            <a:off x="230070" y="4799272"/>
            <a:ext cx="3817586" cy="202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589" y="4797152"/>
            <a:ext cx="4248019" cy="197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4876176" y="3933056"/>
            <a:ext cx="2952327" cy="954107"/>
          </a:xfrm>
          <a:prstGeom prst="rect">
            <a:avLst/>
          </a:prstGeom>
        </p:spPr>
        <p:txBody>
          <a:bodyPr wrap="square">
            <a:spAutoFit/>
          </a:bodyPr>
          <a:lstStyle/>
          <a:p>
            <a:pPr algn="ctr"/>
            <a:r>
              <a:rPr lang="it-IT" sz="2800" b="1" dirty="0" err="1">
                <a:solidFill>
                  <a:srgbClr val="FF0000"/>
                </a:solidFill>
                <a:latin typeface="Candara" panose="020E0502030303020204" pitchFamily="34" charset="0"/>
              </a:rPr>
              <a:t>Conductances</a:t>
            </a:r>
            <a:r>
              <a:rPr lang="it-IT" sz="2800" b="1" dirty="0">
                <a:solidFill>
                  <a:srgbClr val="FF0000"/>
                </a:solidFill>
                <a:latin typeface="Candara" panose="020E0502030303020204" pitchFamily="34" charset="0"/>
              </a:rPr>
              <a:t> </a:t>
            </a:r>
            <a:endParaRPr lang="it-IT" sz="2800" b="1" dirty="0" smtClean="0">
              <a:solidFill>
                <a:srgbClr val="FF0000"/>
              </a:solidFill>
              <a:latin typeface="Candara" panose="020E0502030303020204" pitchFamily="34" charset="0"/>
            </a:endParaRPr>
          </a:p>
          <a:p>
            <a:pPr algn="ctr"/>
            <a:r>
              <a:rPr lang="it-IT" sz="2800" b="1" dirty="0" smtClean="0">
                <a:solidFill>
                  <a:srgbClr val="FF0000"/>
                </a:solidFill>
                <a:latin typeface="Candara" panose="020E0502030303020204" pitchFamily="34" charset="0"/>
              </a:rPr>
              <a:t>in </a:t>
            </a:r>
            <a:r>
              <a:rPr lang="it-IT" sz="2800" b="1" dirty="0" err="1">
                <a:solidFill>
                  <a:srgbClr val="FF0000"/>
                </a:solidFill>
                <a:latin typeface="Candara" panose="020E0502030303020204" pitchFamily="34" charset="0"/>
              </a:rPr>
              <a:t>Parallel</a:t>
            </a:r>
            <a:endParaRPr lang="it-IT" sz="2800" b="1" dirty="0">
              <a:solidFill>
                <a:srgbClr val="FF0000"/>
              </a:solidFill>
              <a:latin typeface="Candara" panose="020E0502030303020204" pitchFamily="34" charset="0"/>
            </a:endParaRPr>
          </a:p>
        </p:txBody>
      </p:sp>
      <p:sp>
        <p:nvSpPr>
          <p:cNvPr id="2" name="CasellaDiTesto 1"/>
          <p:cNvSpPr txBox="1"/>
          <p:nvPr/>
        </p:nvSpPr>
        <p:spPr>
          <a:xfrm>
            <a:off x="158364" y="635784"/>
            <a:ext cx="8692992" cy="3570208"/>
          </a:xfrm>
          <a:prstGeom prst="rect">
            <a:avLst/>
          </a:prstGeom>
          <a:noFill/>
        </p:spPr>
        <p:txBody>
          <a:bodyPr wrap="square" rtlCol="0">
            <a:spAutoFit/>
          </a:bodyPr>
          <a:lstStyle/>
          <a:p>
            <a:r>
              <a:rPr lang="it-IT" sz="1600" dirty="0" smtClean="0">
                <a:latin typeface="Candara" pitchFamily="34" charset="0"/>
              </a:rPr>
              <a:t>A </a:t>
            </a:r>
            <a:r>
              <a:rPr lang="it-IT" sz="1600" dirty="0" err="1" smtClean="0">
                <a:latin typeface="Candara" pitchFamily="34" charset="0"/>
              </a:rPr>
              <a:t>vacuum</a:t>
            </a:r>
            <a:r>
              <a:rPr lang="it-IT" sz="1600" dirty="0" smtClean="0">
                <a:latin typeface="Candara" pitchFamily="34" charset="0"/>
              </a:rPr>
              <a:t> </a:t>
            </a:r>
            <a:r>
              <a:rPr lang="it-IT" sz="1600" dirty="0" err="1" smtClean="0">
                <a:latin typeface="Candara" pitchFamily="34" charset="0"/>
              </a:rPr>
              <a:t>system</a:t>
            </a:r>
            <a:r>
              <a:rPr lang="it-IT" sz="1600" dirty="0" smtClean="0">
                <a:latin typeface="Candara" pitchFamily="34" charset="0"/>
              </a:rPr>
              <a:t> can be </a:t>
            </a:r>
            <a:r>
              <a:rPr lang="it-IT" sz="1600" dirty="0" err="1" smtClean="0">
                <a:latin typeface="Candara" pitchFamily="34" charset="0"/>
              </a:rPr>
              <a:t>analized</a:t>
            </a:r>
            <a:r>
              <a:rPr lang="it-IT" sz="1600" dirty="0" smtClean="0">
                <a:latin typeface="Candara" pitchFamily="34" charset="0"/>
              </a:rPr>
              <a:t>/</a:t>
            </a:r>
            <a:r>
              <a:rPr lang="it-IT" sz="1600" dirty="0" err="1" smtClean="0">
                <a:latin typeface="Candara" pitchFamily="34" charset="0"/>
              </a:rPr>
              <a:t>designed</a:t>
            </a:r>
            <a:r>
              <a:rPr lang="it-IT" sz="1600" dirty="0" smtClean="0">
                <a:latin typeface="Candara" pitchFamily="34" charset="0"/>
              </a:rPr>
              <a:t> </a:t>
            </a:r>
            <a:r>
              <a:rPr lang="it-IT" sz="1600" dirty="0" err="1" smtClean="0">
                <a:latin typeface="Candara" pitchFamily="34" charset="0"/>
              </a:rPr>
              <a:t>using</a:t>
            </a:r>
            <a:r>
              <a:rPr lang="it-IT" sz="1600" dirty="0" smtClean="0">
                <a:latin typeface="Candara" pitchFamily="34" charset="0"/>
              </a:rPr>
              <a:t> an </a:t>
            </a:r>
            <a:r>
              <a:rPr lang="it-IT" sz="1600" dirty="0" err="1" smtClean="0">
                <a:latin typeface="Candara" pitchFamily="34" charset="0"/>
              </a:rPr>
              <a:t>equivalent</a:t>
            </a:r>
            <a:r>
              <a:rPr lang="it-IT" sz="1600" dirty="0" smtClean="0">
                <a:latin typeface="Candara" pitchFamily="34" charset="0"/>
              </a:rPr>
              <a:t> </a:t>
            </a:r>
            <a:r>
              <a:rPr lang="it-IT" sz="1600" dirty="0" err="1" smtClean="0">
                <a:latin typeface="Candara" pitchFamily="34" charset="0"/>
              </a:rPr>
              <a:t>electrical</a:t>
            </a:r>
            <a:r>
              <a:rPr lang="it-IT" sz="1600" dirty="0" smtClean="0">
                <a:latin typeface="Candara" pitchFamily="34" charset="0"/>
              </a:rPr>
              <a:t> model.</a:t>
            </a:r>
          </a:p>
          <a:p>
            <a:endParaRPr lang="it-IT" sz="1600" dirty="0" smtClean="0">
              <a:latin typeface="Candara" pitchFamily="34" charset="0"/>
            </a:endParaRPr>
          </a:p>
          <a:p>
            <a:r>
              <a:rPr lang="it-IT" sz="1600" dirty="0" smtClean="0">
                <a:latin typeface="Candara" pitchFamily="34" charset="0"/>
              </a:rPr>
              <a:t>In </a:t>
            </a:r>
            <a:r>
              <a:rPr lang="it-IT" sz="1600" dirty="0" err="1" smtClean="0">
                <a:latin typeface="Candara" pitchFamily="34" charset="0"/>
              </a:rPr>
              <a:t>this</a:t>
            </a:r>
            <a:r>
              <a:rPr lang="it-IT" sz="1600" dirty="0" smtClean="0">
                <a:latin typeface="Candara" pitchFamily="34" charset="0"/>
              </a:rPr>
              <a:t> model:</a:t>
            </a:r>
          </a:p>
          <a:p>
            <a:endParaRPr lang="it-IT" sz="1600" dirty="0" smtClean="0">
              <a:latin typeface="Candara" pitchFamily="34" charset="0"/>
            </a:endParaRPr>
          </a:p>
          <a:p>
            <a:r>
              <a:rPr lang="it-IT" sz="1600" dirty="0" smtClean="0">
                <a:latin typeface="Candara" pitchFamily="34" charset="0"/>
              </a:rPr>
              <a:t>1-pressures </a:t>
            </a:r>
            <a:r>
              <a:rPr lang="it-IT" sz="1600" dirty="0" err="1" smtClean="0">
                <a:latin typeface="Candara" pitchFamily="34" charset="0"/>
              </a:rPr>
              <a:t>at</a:t>
            </a:r>
            <a:r>
              <a:rPr lang="it-IT" sz="1600" dirty="0" smtClean="0">
                <a:latin typeface="Candara" pitchFamily="34" charset="0"/>
              </a:rPr>
              <a:t> a </a:t>
            </a:r>
            <a:r>
              <a:rPr lang="it-IT" sz="1600" dirty="0" err="1" smtClean="0">
                <a:latin typeface="Candara" pitchFamily="34" charset="0"/>
              </a:rPr>
              <a:t>given</a:t>
            </a:r>
            <a:r>
              <a:rPr lang="it-IT" sz="1600" dirty="0" smtClean="0">
                <a:latin typeface="Candara" pitchFamily="34" charset="0"/>
              </a:rPr>
              <a:t> </a:t>
            </a:r>
            <a:r>
              <a:rPr lang="it-IT" sz="1600" dirty="0" err="1" smtClean="0">
                <a:latin typeface="Candara" pitchFamily="34" charset="0"/>
              </a:rPr>
              <a:t>point</a:t>
            </a:r>
            <a:r>
              <a:rPr lang="it-IT" sz="1600" dirty="0" smtClean="0">
                <a:latin typeface="Candara" pitchFamily="34" charset="0"/>
              </a:rPr>
              <a:t> </a:t>
            </a:r>
            <a:r>
              <a:rPr lang="it-IT" sz="1600" dirty="0" err="1" smtClean="0">
                <a:latin typeface="Candara" pitchFamily="34" charset="0"/>
              </a:rPr>
              <a:t>is</a:t>
            </a:r>
            <a:r>
              <a:rPr lang="it-IT" sz="1600" dirty="0" smtClean="0">
                <a:latin typeface="Candara" pitchFamily="34" charset="0"/>
              </a:rPr>
              <a:t> the </a:t>
            </a:r>
            <a:r>
              <a:rPr lang="it-IT" sz="1600" dirty="0" err="1" smtClean="0">
                <a:latin typeface="Candara" pitchFamily="34" charset="0"/>
              </a:rPr>
              <a:t>voltage</a:t>
            </a:r>
            <a:r>
              <a:rPr lang="it-IT" sz="1600" dirty="0" smtClean="0">
                <a:latin typeface="Candara" pitchFamily="34" charset="0"/>
              </a:rPr>
              <a:t> </a:t>
            </a:r>
          </a:p>
          <a:p>
            <a:endParaRPr lang="it-IT" sz="1600" dirty="0" smtClean="0">
              <a:latin typeface="Candara" pitchFamily="34" charset="0"/>
            </a:endParaRPr>
          </a:p>
          <a:p>
            <a:r>
              <a:rPr lang="it-IT" sz="1600" dirty="0" smtClean="0">
                <a:latin typeface="Candara" pitchFamily="34" charset="0"/>
              </a:rPr>
              <a:t>2-gas flow rate Q </a:t>
            </a:r>
            <a:r>
              <a:rPr lang="it-IT" sz="1600" dirty="0" err="1" smtClean="0">
                <a:latin typeface="Candara" pitchFamily="34" charset="0"/>
              </a:rPr>
              <a:t>is</a:t>
            </a:r>
            <a:r>
              <a:rPr lang="it-IT" sz="1600" dirty="0" smtClean="0">
                <a:latin typeface="Candara" pitchFamily="34" charset="0"/>
              </a:rPr>
              <a:t> the </a:t>
            </a:r>
            <a:r>
              <a:rPr lang="it-IT" sz="1600" dirty="0" err="1" smtClean="0">
                <a:latin typeface="Candara" pitchFamily="34" charset="0"/>
              </a:rPr>
              <a:t>current</a:t>
            </a:r>
            <a:endParaRPr lang="it-IT" sz="1600" dirty="0" smtClean="0">
              <a:latin typeface="Candara" pitchFamily="34" charset="0"/>
            </a:endParaRPr>
          </a:p>
          <a:p>
            <a:endParaRPr lang="it-IT" sz="1600" dirty="0" smtClean="0">
              <a:latin typeface="Candara" pitchFamily="34" charset="0"/>
            </a:endParaRPr>
          </a:p>
          <a:p>
            <a:r>
              <a:rPr lang="it-IT" sz="1600" dirty="0" smtClean="0">
                <a:latin typeface="Candara" pitchFamily="34" charset="0"/>
              </a:rPr>
              <a:t>3-the </a:t>
            </a:r>
            <a:r>
              <a:rPr lang="it-IT" sz="1600" dirty="0" err="1" smtClean="0">
                <a:latin typeface="Candara" pitchFamily="34" charset="0"/>
              </a:rPr>
              <a:t>conductances</a:t>
            </a:r>
            <a:r>
              <a:rPr lang="it-IT" sz="1600" dirty="0" smtClean="0">
                <a:latin typeface="Candara" pitchFamily="34" charset="0"/>
              </a:rPr>
              <a:t> are </a:t>
            </a:r>
            <a:r>
              <a:rPr lang="it-IT" sz="1600" dirty="0" err="1" smtClean="0">
                <a:latin typeface="Candara" pitchFamily="34" charset="0"/>
              </a:rPr>
              <a:t>electrical</a:t>
            </a:r>
            <a:r>
              <a:rPr lang="it-IT" sz="1600" dirty="0" smtClean="0">
                <a:latin typeface="Candara" pitchFamily="34" charset="0"/>
              </a:rPr>
              <a:t> </a:t>
            </a:r>
            <a:r>
              <a:rPr lang="it-IT" sz="1600" dirty="0" err="1" smtClean="0">
                <a:latin typeface="Candara" pitchFamily="34" charset="0"/>
              </a:rPr>
              <a:t>resistors</a:t>
            </a:r>
            <a:endParaRPr lang="it-IT" sz="1600" dirty="0" smtClean="0">
              <a:latin typeface="Candara" pitchFamily="34" charset="0"/>
            </a:endParaRPr>
          </a:p>
          <a:p>
            <a:endParaRPr lang="it-IT" sz="1600" dirty="0" smtClean="0">
              <a:latin typeface="Candara" pitchFamily="34" charset="0"/>
            </a:endParaRPr>
          </a:p>
          <a:p>
            <a:r>
              <a:rPr lang="it-IT" sz="1600" dirty="0" smtClean="0">
                <a:latin typeface="Candara" pitchFamily="34" charset="0"/>
              </a:rPr>
              <a:t>4-the </a:t>
            </a:r>
            <a:r>
              <a:rPr lang="it-IT" sz="1600" dirty="0" err="1" smtClean="0">
                <a:latin typeface="Candara" pitchFamily="34" charset="0"/>
              </a:rPr>
              <a:t>pumping</a:t>
            </a:r>
            <a:r>
              <a:rPr lang="it-IT" sz="1600" dirty="0" smtClean="0">
                <a:latin typeface="Candara" pitchFamily="34" charset="0"/>
              </a:rPr>
              <a:t> </a:t>
            </a:r>
            <a:r>
              <a:rPr lang="it-IT" sz="1600" dirty="0" err="1" smtClean="0">
                <a:latin typeface="Candara" pitchFamily="34" charset="0"/>
              </a:rPr>
              <a:t>system</a:t>
            </a:r>
            <a:r>
              <a:rPr lang="it-IT" sz="1600" dirty="0" smtClean="0">
                <a:latin typeface="Candara" pitchFamily="34" charset="0"/>
              </a:rPr>
              <a:t> are </a:t>
            </a:r>
            <a:r>
              <a:rPr lang="it-IT" sz="1600" dirty="0" err="1" smtClean="0">
                <a:latin typeface="Candara" pitchFamily="34" charset="0"/>
              </a:rPr>
              <a:t>voltage</a:t>
            </a:r>
            <a:r>
              <a:rPr lang="it-IT" sz="1600" dirty="0" smtClean="0">
                <a:latin typeface="Candara" pitchFamily="34" charset="0"/>
              </a:rPr>
              <a:t> generator </a:t>
            </a:r>
          </a:p>
          <a:p>
            <a:endParaRPr lang="it-IT" sz="1600" dirty="0" smtClean="0">
              <a:latin typeface="Candara" pitchFamily="34" charset="0"/>
            </a:endParaRPr>
          </a:p>
          <a:p>
            <a:r>
              <a:rPr lang="it-IT" sz="1600" dirty="0" smtClean="0">
                <a:latin typeface="Candara" pitchFamily="34" charset="0"/>
              </a:rPr>
              <a:t>5- </a:t>
            </a:r>
            <a:r>
              <a:rPr lang="it-IT" sz="1600" dirty="0" err="1" smtClean="0">
                <a:latin typeface="Candara" pitchFamily="34" charset="0"/>
              </a:rPr>
              <a:t>leacks</a:t>
            </a:r>
            <a:r>
              <a:rPr lang="it-IT" sz="1600" dirty="0" smtClean="0">
                <a:latin typeface="Candara" pitchFamily="34" charset="0"/>
              </a:rPr>
              <a:t> </a:t>
            </a:r>
            <a:r>
              <a:rPr lang="it-IT" sz="1600" dirty="0" err="1" smtClean="0">
                <a:latin typeface="Candara" pitchFamily="34" charset="0"/>
              </a:rPr>
              <a:t>as</a:t>
            </a:r>
            <a:r>
              <a:rPr lang="it-IT" sz="1600" dirty="0" smtClean="0">
                <a:latin typeface="Candara" pitchFamily="34" charset="0"/>
              </a:rPr>
              <a:t> </a:t>
            </a:r>
            <a:r>
              <a:rPr lang="it-IT" sz="1600" dirty="0" err="1" smtClean="0">
                <a:latin typeface="Candara" pitchFamily="34" charset="0"/>
              </a:rPr>
              <a:t>resistors</a:t>
            </a:r>
            <a:r>
              <a:rPr lang="it-IT" sz="1600" dirty="0" smtClean="0">
                <a:latin typeface="Candara" pitchFamily="34" charset="0"/>
              </a:rPr>
              <a:t> </a:t>
            </a:r>
            <a:r>
              <a:rPr lang="it-IT" sz="1600" dirty="0" err="1" smtClean="0">
                <a:latin typeface="Candara" pitchFamily="34" charset="0"/>
              </a:rPr>
              <a:t>that</a:t>
            </a:r>
            <a:r>
              <a:rPr lang="it-IT" sz="1600" dirty="0" smtClean="0">
                <a:latin typeface="Candara" pitchFamily="34" charset="0"/>
              </a:rPr>
              <a:t> </a:t>
            </a:r>
            <a:r>
              <a:rPr lang="it-IT" sz="1600" dirty="0" err="1" smtClean="0">
                <a:latin typeface="Candara" pitchFamily="34" charset="0"/>
              </a:rPr>
              <a:t>connect</a:t>
            </a:r>
            <a:r>
              <a:rPr lang="it-IT" sz="1600" dirty="0">
                <a:latin typeface="Candara" pitchFamily="34" charset="0"/>
              </a:rPr>
              <a:t> </a:t>
            </a:r>
            <a:r>
              <a:rPr lang="it-IT" sz="1600" dirty="0" smtClean="0">
                <a:latin typeface="Candara" pitchFamily="34" charset="0"/>
              </a:rPr>
              <a:t>a </a:t>
            </a:r>
            <a:r>
              <a:rPr lang="it-IT" sz="1600" dirty="0" err="1" smtClean="0">
                <a:latin typeface="Candara" pitchFamily="34" charset="0"/>
              </a:rPr>
              <a:t>given</a:t>
            </a:r>
            <a:r>
              <a:rPr lang="it-IT" sz="1600" dirty="0" smtClean="0">
                <a:latin typeface="Candara" pitchFamily="34" charset="0"/>
              </a:rPr>
              <a:t> </a:t>
            </a:r>
            <a:r>
              <a:rPr lang="it-IT" sz="1600" dirty="0" err="1" smtClean="0">
                <a:latin typeface="Candara" pitchFamily="34" charset="0"/>
              </a:rPr>
              <a:t>point</a:t>
            </a:r>
            <a:r>
              <a:rPr lang="it-IT" sz="1600" dirty="0" smtClean="0">
                <a:latin typeface="Candara" pitchFamily="34" charset="0"/>
              </a:rPr>
              <a:t> to the mass.</a:t>
            </a:r>
          </a:p>
          <a:p>
            <a:endParaRPr lang="it-IT" dirty="0">
              <a:latin typeface="Candara" pitchFamily="34" charset="0"/>
            </a:endParaRPr>
          </a:p>
        </p:txBody>
      </p:sp>
      <p:sp>
        <p:nvSpPr>
          <p:cNvPr id="3" name="CasellaDiTesto 2"/>
          <p:cNvSpPr txBox="1"/>
          <p:nvPr/>
        </p:nvSpPr>
        <p:spPr>
          <a:xfrm>
            <a:off x="983573" y="-18340"/>
            <a:ext cx="7784695" cy="584775"/>
          </a:xfrm>
          <a:prstGeom prst="rect">
            <a:avLst/>
          </a:prstGeom>
          <a:noFill/>
        </p:spPr>
        <p:txBody>
          <a:bodyPr wrap="none" rtlCol="0">
            <a:spAutoFit/>
          </a:bodyPr>
          <a:lstStyle/>
          <a:p>
            <a:r>
              <a:rPr lang="it-IT" sz="3200" b="1" i="1" dirty="0" err="1">
                <a:solidFill>
                  <a:prstClr val="black"/>
                </a:solidFill>
                <a:latin typeface="Candara" panose="020E0502030303020204" pitchFamily="34" charset="0"/>
              </a:rPr>
              <a:t>Electrical</a:t>
            </a:r>
            <a:r>
              <a:rPr lang="it-IT" sz="3200" b="1" i="1" dirty="0">
                <a:solidFill>
                  <a:prstClr val="black"/>
                </a:solidFill>
                <a:latin typeface="Candara" panose="020E0502030303020204" pitchFamily="34" charset="0"/>
              </a:rPr>
              <a:t> </a:t>
            </a:r>
            <a:r>
              <a:rPr lang="it-IT" sz="3200" b="1" i="1" dirty="0" err="1" smtClean="0">
                <a:solidFill>
                  <a:prstClr val="black"/>
                </a:solidFill>
                <a:latin typeface="Candara" panose="020E0502030303020204" pitchFamily="34" charset="0"/>
              </a:rPr>
              <a:t>Analogy</a:t>
            </a:r>
            <a:r>
              <a:rPr lang="it-IT" sz="3200" b="1" i="1" dirty="0" smtClean="0">
                <a:solidFill>
                  <a:prstClr val="black"/>
                </a:solidFill>
                <a:latin typeface="Candara" panose="020E0502030303020204" pitchFamily="34" charset="0"/>
              </a:rPr>
              <a:t> of </a:t>
            </a:r>
            <a:r>
              <a:rPr lang="it-IT" sz="3200" b="1" i="1" dirty="0">
                <a:solidFill>
                  <a:prstClr val="black"/>
                </a:solidFill>
                <a:latin typeface="Candara" panose="020E0502030303020204" pitchFamily="34" charset="0"/>
              </a:rPr>
              <a:t>a </a:t>
            </a:r>
            <a:r>
              <a:rPr lang="it-IT" sz="3200" b="1" i="1" dirty="0" err="1">
                <a:solidFill>
                  <a:prstClr val="black"/>
                </a:solidFill>
                <a:latin typeface="Candara" panose="020E0502030303020204" pitchFamily="34" charset="0"/>
              </a:rPr>
              <a:t>Vacuum</a:t>
            </a:r>
            <a:r>
              <a:rPr lang="it-IT" sz="3200" b="1" i="1" dirty="0">
                <a:solidFill>
                  <a:prstClr val="black"/>
                </a:solidFill>
                <a:latin typeface="Candara" panose="020E0502030303020204" pitchFamily="34" charset="0"/>
              </a:rPr>
              <a:t> </a:t>
            </a:r>
            <a:r>
              <a:rPr lang="it-IT" sz="3200" b="1" i="1" dirty="0" smtClean="0">
                <a:solidFill>
                  <a:prstClr val="black"/>
                </a:solidFill>
                <a:latin typeface="Candara" panose="020E0502030303020204" pitchFamily="34" charset="0"/>
              </a:rPr>
              <a:t>System (1/2)</a:t>
            </a:r>
            <a:endParaRPr lang="it-IT" sz="3200" b="1" i="1" dirty="0">
              <a:solidFill>
                <a:prstClr val="black"/>
              </a:solidFill>
              <a:latin typeface="Candara" panose="020E0502030303020204" pitchFamily="34" charset="0"/>
            </a:endParaRPr>
          </a:p>
        </p:txBody>
      </p:sp>
      <p:sp>
        <p:nvSpPr>
          <p:cNvPr id="8" name="Rettangolo 7"/>
          <p:cNvSpPr/>
          <p:nvPr/>
        </p:nvSpPr>
        <p:spPr>
          <a:xfrm>
            <a:off x="5220072" y="1556792"/>
            <a:ext cx="3548196" cy="8640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7" name="CasellaDiTesto 6"/>
          <p:cNvSpPr txBox="1"/>
          <p:nvPr/>
        </p:nvSpPr>
        <p:spPr>
          <a:xfrm>
            <a:off x="5263611" y="1789078"/>
            <a:ext cx="3476188" cy="369332"/>
          </a:xfrm>
          <a:prstGeom prst="rect">
            <a:avLst/>
          </a:prstGeom>
          <a:noFill/>
        </p:spPr>
        <p:txBody>
          <a:bodyPr wrap="square" rtlCol="0">
            <a:spAutoFit/>
          </a:bodyPr>
          <a:lstStyle/>
          <a:p>
            <a:r>
              <a:rPr lang="it-IT" dirty="0" smtClean="0"/>
              <a:t>I=</a:t>
            </a:r>
            <a:r>
              <a:rPr lang="el-GR" dirty="0" smtClean="0"/>
              <a:t>Δ</a:t>
            </a:r>
            <a:r>
              <a:rPr lang="it-IT" dirty="0"/>
              <a:t>V/R= I=</a:t>
            </a:r>
            <a:r>
              <a:rPr lang="el-GR" dirty="0"/>
              <a:t>Δ</a:t>
            </a:r>
            <a:r>
              <a:rPr lang="it-IT" dirty="0" smtClean="0"/>
              <a:t>V*G      </a:t>
            </a:r>
            <a:r>
              <a:rPr lang="it-IT" dirty="0" smtClean="0">
                <a:sym typeface="Symbol"/>
              </a:rPr>
              <a:t>     </a:t>
            </a:r>
            <a:r>
              <a:rPr lang="it-IT" dirty="0" smtClean="0"/>
              <a:t>Q=</a:t>
            </a:r>
            <a:r>
              <a:rPr lang="el-GR" dirty="0" smtClean="0"/>
              <a:t>Δ</a:t>
            </a:r>
            <a:r>
              <a:rPr lang="it-IT" dirty="0" smtClean="0"/>
              <a:t>P*C</a:t>
            </a:r>
            <a:endParaRPr lang="it-IT" dirty="0"/>
          </a:p>
        </p:txBody>
      </p:sp>
      <p:pic>
        <p:nvPicPr>
          <p:cNvPr id="9" name="رسان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030" y="722888"/>
            <a:ext cx="609600" cy="609600"/>
          </a:xfrm>
          <a:prstGeom prst="rect">
            <a:avLst/>
          </a:prstGeom>
        </p:spPr>
      </p:pic>
    </p:spTree>
    <p:extLst>
      <p:ext uri="{BB962C8B-B14F-4D97-AF65-F5344CB8AC3E}">
        <p14:creationId xmlns:p14="http://schemas.microsoft.com/office/powerpoint/2010/main" val="1387299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2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029" y="1211056"/>
            <a:ext cx="4791075" cy="19526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105" name="CasellaDiTesto 4104"/>
          <p:cNvSpPr txBox="1"/>
          <p:nvPr/>
        </p:nvSpPr>
        <p:spPr>
          <a:xfrm>
            <a:off x="1080328" y="2435192"/>
            <a:ext cx="1042220" cy="307777"/>
          </a:xfrm>
          <a:prstGeom prst="rect">
            <a:avLst/>
          </a:prstGeom>
          <a:noFill/>
          <a:ln>
            <a:noFill/>
          </a:ln>
        </p:spPr>
        <p:txBody>
          <a:bodyPr wrap="square" rtlCol="0">
            <a:spAutoFit/>
          </a:bodyPr>
          <a:lstStyle/>
          <a:p>
            <a:r>
              <a:rPr lang="it-IT" sz="1400" dirty="0" err="1" smtClean="0"/>
              <a:t>Pump</a:t>
            </a:r>
            <a:endParaRPr lang="it-IT" sz="1400" dirty="0"/>
          </a:p>
        </p:txBody>
      </p:sp>
      <p:sp>
        <p:nvSpPr>
          <p:cNvPr id="4106" name="CasellaDiTesto 4105"/>
          <p:cNvSpPr txBox="1"/>
          <p:nvPr/>
        </p:nvSpPr>
        <p:spPr>
          <a:xfrm>
            <a:off x="3588740" y="2452551"/>
            <a:ext cx="2288455" cy="307777"/>
          </a:xfrm>
          <a:prstGeom prst="rect">
            <a:avLst/>
          </a:prstGeom>
          <a:noFill/>
          <a:ln>
            <a:noFill/>
          </a:ln>
        </p:spPr>
        <p:txBody>
          <a:bodyPr wrap="square" rtlCol="0">
            <a:spAutoFit/>
          </a:bodyPr>
          <a:lstStyle/>
          <a:p>
            <a:r>
              <a:rPr lang="it-IT" sz="1400" dirty="0" err="1" smtClean="0"/>
              <a:t>Vacuum</a:t>
            </a:r>
            <a:r>
              <a:rPr lang="it-IT" sz="1400" dirty="0" smtClean="0"/>
              <a:t> </a:t>
            </a:r>
            <a:r>
              <a:rPr lang="it-IT" sz="1400" dirty="0" err="1" smtClean="0"/>
              <a:t>Chamber</a:t>
            </a:r>
            <a:r>
              <a:rPr lang="it-IT" sz="1400" dirty="0" smtClean="0"/>
              <a:t> (V)</a:t>
            </a:r>
            <a:endParaRPr lang="it-IT" sz="1400" dirty="0"/>
          </a:p>
        </p:txBody>
      </p:sp>
      <p:sp>
        <p:nvSpPr>
          <p:cNvPr id="4107" name="Freccia a destra 4106"/>
          <p:cNvSpPr/>
          <p:nvPr/>
        </p:nvSpPr>
        <p:spPr>
          <a:xfrm flipH="1">
            <a:off x="5154973" y="1585521"/>
            <a:ext cx="174487" cy="129591"/>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a:off x="1656392" y="3789449"/>
            <a:ext cx="0"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1656392" y="3791118"/>
            <a:ext cx="1006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1662880" y="4472726"/>
            <a:ext cx="9193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4032656" y="3791118"/>
            <a:ext cx="0" cy="640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2592496" y="4472726"/>
            <a:ext cx="0" cy="366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3191567" y="3791118"/>
            <a:ext cx="8510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889257" y="4079150"/>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4032656" y="4079150"/>
            <a:ext cx="856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Connettore 1 2"/>
          <p:cNvCxnSpPr/>
          <p:nvPr/>
        </p:nvCxnSpPr>
        <p:spPr>
          <a:xfrm>
            <a:off x="1584384" y="494157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1512376" y="5048790"/>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H="1">
            <a:off x="1656392" y="5558644"/>
            <a:ext cx="6488" cy="824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1656392" y="6239390"/>
            <a:ext cx="23762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V="1">
            <a:off x="4032656" y="4591590"/>
            <a:ext cx="0" cy="1647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3888640" y="4439190"/>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3888640" y="4591590"/>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4879984" y="5069326"/>
            <a:ext cx="0" cy="704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4032656" y="5780304"/>
            <a:ext cx="8473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1662880" y="5911916"/>
            <a:ext cx="9328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2595682" y="5367799"/>
            <a:ext cx="0" cy="5368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http://www.elettronicaincorso.it/images/p007_0_01_0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63" t="4777" r="18491" b="73966"/>
          <a:stretch/>
        </p:blipFill>
        <p:spPr bwMode="auto">
          <a:xfrm rot="16200000" flipV="1">
            <a:off x="1413161" y="5241546"/>
            <a:ext cx="576064" cy="1834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www.elettronicaincorso.it/images/p007_0_01_0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63" t="4777" r="18491" b="73966"/>
          <a:stretch/>
        </p:blipFill>
        <p:spPr bwMode="auto">
          <a:xfrm rot="16200000" flipV="1">
            <a:off x="4631205" y="4696927"/>
            <a:ext cx="576064" cy="1834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2" descr="http://www.elettronicaincorso.it/images/p007_0_01_0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63" t="4777" r="18491" b="73966"/>
          <a:stretch/>
        </p:blipFill>
        <p:spPr bwMode="auto">
          <a:xfrm rot="16200000" flipV="1">
            <a:off x="2337677" y="5035738"/>
            <a:ext cx="576064" cy="1834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2" descr="http://www.elettronicaincorso.it/images/p007_0_01_0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63" t="4777" r="18491" b="73966"/>
          <a:stretch/>
        </p:blipFill>
        <p:spPr bwMode="auto">
          <a:xfrm rot="10800000" flipV="1">
            <a:off x="2664505" y="3664098"/>
            <a:ext cx="576064" cy="18344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61" name="Connettore 1 60"/>
          <p:cNvCxnSpPr/>
          <p:nvPr/>
        </p:nvCxnSpPr>
        <p:spPr>
          <a:xfrm>
            <a:off x="1512376" y="6383406"/>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7" name="Connettore 1 4096"/>
          <p:cNvCxnSpPr/>
          <p:nvPr/>
        </p:nvCxnSpPr>
        <p:spPr>
          <a:xfrm flipH="1">
            <a:off x="1446464" y="6377310"/>
            <a:ext cx="7200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flipH="1">
            <a:off x="1512376" y="6383406"/>
            <a:ext cx="7200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flipH="1">
            <a:off x="1722304" y="6383406"/>
            <a:ext cx="7200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flipH="1">
            <a:off x="1584384" y="6383406"/>
            <a:ext cx="7200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flipH="1">
            <a:off x="1656392" y="6383406"/>
            <a:ext cx="72008"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01" name="CasellaDiTesto 4100"/>
          <p:cNvSpPr txBox="1"/>
          <p:nvPr/>
        </p:nvSpPr>
        <p:spPr>
          <a:xfrm>
            <a:off x="798873" y="4716872"/>
            <a:ext cx="720080" cy="369332"/>
          </a:xfrm>
          <a:prstGeom prst="rect">
            <a:avLst/>
          </a:prstGeom>
          <a:noFill/>
          <a:ln>
            <a:noFill/>
          </a:ln>
        </p:spPr>
        <p:txBody>
          <a:bodyPr wrap="square" rtlCol="0">
            <a:spAutoFit/>
          </a:bodyPr>
          <a:lstStyle/>
          <a:p>
            <a:r>
              <a:rPr lang="it-IT" dirty="0" err="1" smtClean="0"/>
              <a:t>f.e.m</a:t>
            </a:r>
            <a:endParaRPr lang="it-IT" dirty="0"/>
          </a:p>
        </p:txBody>
      </p:sp>
      <p:sp>
        <p:nvSpPr>
          <p:cNvPr id="77" name="CasellaDiTesto 76"/>
          <p:cNvSpPr txBox="1"/>
          <p:nvPr/>
        </p:nvSpPr>
        <p:spPr>
          <a:xfrm>
            <a:off x="5051096" y="4652788"/>
            <a:ext cx="637743" cy="369332"/>
          </a:xfrm>
          <a:prstGeom prst="rect">
            <a:avLst/>
          </a:prstGeom>
          <a:noFill/>
          <a:ln>
            <a:noFill/>
          </a:ln>
        </p:spPr>
        <p:txBody>
          <a:bodyPr wrap="square" rtlCol="0">
            <a:spAutoFit/>
          </a:bodyPr>
          <a:lstStyle/>
          <a:p>
            <a:r>
              <a:rPr lang="it-IT" dirty="0" err="1" smtClean="0"/>
              <a:t>Z</a:t>
            </a:r>
            <a:r>
              <a:rPr lang="it-IT" baseline="-25000" dirty="0" err="1"/>
              <a:t>c</a:t>
            </a:r>
            <a:endParaRPr lang="it-IT" baseline="-25000" dirty="0"/>
          </a:p>
        </p:txBody>
      </p:sp>
      <p:sp>
        <p:nvSpPr>
          <p:cNvPr id="79" name="CasellaDiTesto 78"/>
          <p:cNvSpPr txBox="1"/>
          <p:nvPr/>
        </p:nvSpPr>
        <p:spPr>
          <a:xfrm>
            <a:off x="2853623" y="3299288"/>
            <a:ext cx="699536" cy="369332"/>
          </a:xfrm>
          <a:prstGeom prst="rect">
            <a:avLst/>
          </a:prstGeom>
          <a:noFill/>
          <a:ln>
            <a:noFill/>
          </a:ln>
        </p:spPr>
        <p:txBody>
          <a:bodyPr wrap="square" rtlCol="0">
            <a:spAutoFit/>
          </a:bodyPr>
          <a:lstStyle/>
          <a:p>
            <a:r>
              <a:rPr lang="it-IT" dirty="0" smtClean="0"/>
              <a:t>Z</a:t>
            </a:r>
            <a:endParaRPr lang="it-IT" baseline="-25000" dirty="0"/>
          </a:p>
        </p:txBody>
      </p:sp>
      <p:sp>
        <p:nvSpPr>
          <p:cNvPr id="80" name="CasellaDiTesto 79"/>
          <p:cNvSpPr txBox="1"/>
          <p:nvPr/>
        </p:nvSpPr>
        <p:spPr>
          <a:xfrm>
            <a:off x="1729060" y="5171496"/>
            <a:ext cx="637743" cy="369332"/>
          </a:xfrm>
          <a:prstGeom prst="rect">
            <a:avLst/>
          </a:prstGeom>
          <a:noFill/>
          <a:ln>
            <a:noFill/>
          </a:ln>
        </p:spPr>
        <p:txBody>
          <a:bodyPr wrap="square" rtlCol="0">
            <a:spAutoFit/>
          </a:bodyPr>
          <a:lstStyle/>
          <a:p>
            <a:r>
              <a:rPr lang="it-IT" dirty="0" err="1" smtClean="0"/>
              <a:t>Z</a:t>
            </a:r>
            <a:r>
              <a:rPr lang="it-IT" baseline="-25000" dirty="0" err="1"/>
              <a:t>s</a:t>
            </a:r>
            <a:endParaRPr lang="it-IT" baseline="-25000" dirty="0"/>
          </a:p>
        </p:txBody>
      </p:sp>
      <p:sp>
        <p:nvSpPr>
          <p:cNvPr id="81" name="CasellaDiTesto 80"/>
          <p:cNvSpPr txBox="1"/>
          <p:nvPr/>
        </p:nvSpPr>
        <p:spPr>
          <a:xfrm>
            <a:off x="2645015" y="4989854"/>
            <a:ext cx="637743" cy="369332"/>
          </a:xfrm>
          <a:prstGeom prst="rect">
            <a:avLst/>
          </a:prstGeom>
          <a:noFill/>
          <a:ln>
            <a:noFill/>
          </a:ln>
        </p:spPr>
        <p:txBody>
          <a:bodyPr wrap="square" rtlCol="0">
            <a:spAutoFit/>
          </a:bodyPr>
          <a:lstStyle/>
          <a:p>
            <a:r>
              <a:rPr lang="it-IT" dirty="0" err="1" smtClean="0"/>
              <a:t>Z</a:t>
            </a:r>
            <a:r>
              <a:rPr lang="it-IT" baseline="-25000" dirty="0" err="1"/>
              <a:t>p</a:t>
            </a:r>
            <a:endParaRPr lang="it-IT" baseline="-25000" dirty="0"/>
          </a:p>
        </p:txBody>
      </p:sp>
      <p:sp>
        <p:nvSpPr>
          <p:cNvPr id="4102" name="CasellaDiTesto 4101"/>
          <p:cNvSpPr txBox="1"/>
          <p:nvPr/>
        </p:nvSpPr>
        <p:spPr>
          <a:xfrm>
            <a:off x="4234926" y="4315948"/>
            <a:ext cx="442788" cy="369332"/>
          </a:xfrm>
          <a:prstGeom prst="rect">
            <a:avLst/>
          </a:prstGeom>
          <a:noFill/>
          <a:ln>
            <a:noFill/>
          </a:ln>
        </p:spPr>
        <p:txBody>
          <a:bodyPr wrap="square" rtlCol="0">
            <a:spAutoFit/>
          </a:bodyPr>
          <a:lstStyle/>
          <a:p>
            <a:r>
              <a:rPr lang="it-IT" dirty="0"/>
              <a:t>C</a:t>
            </a:r>
          </a:p>
        </p:txBody>
      </p:sp>
      <p:sp>
        <p:nvSpPr>
          <p:cNvPr id="4108" name="Ovale 4107"/>
          <p:cNvSpPr/>
          <p:nvPr/>
        </p:nvSpPr>
        <p:spPr>
          <a:xfrm>
            <a:off x="798873" y="4729193"/>
            <a:ext cx="720080" cy="39826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9" name="Ovale 4108"/>
          <p:cNvSpPr/>
          <p:nvPr/>
        </p:nvSpPr>
        <p:spPr>
          <a:xfrm>
            <a:off x="1729060" y="5216396"/>
            <a:ext cx="318871" cy="36121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0" name="Ovale 4109"/>
          <p:cNvSpPr/>
          <p:nvPr/>
        </p:nvSpPr>
        <p:spPr>
          <a:xfrm>
            <a:off x="2803763" y="3299288"/>
            <a:ext cx="387803" cy="36481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1" name="Ovale 4110"/>
          <p:cNvSpPr/>
          <p:nvPr/>
        </p:nvSpPr>
        <p:spPr>
          <a:xfrm>
            <a:off x="2664504" y="5018124"/>
            <a:ext cx="350245" cy="40350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2" name="Ovale 4111"/>
          <p:cNvSpPr/>
          <p:nvPr/>
        </p:nvSpPr>
        <p:spPr>
          <a:xfrm>
            <a:off x="4249340" y="4338405"/>
            <a:ext cx="288032" cy="31438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3" name="Ovale 4112"/>
          <p:cNvSpPr/>
          <p:nvPr/>
        </p:nvSpPr>
        <p:spPr>
          <a:xfrm>
            <a:off x="5001788" y="4640618"/>
            <a:ext cx="422380" cy="418197"/>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16" name="Connettore 2 4115"/>
          <p:cNvCxnSpPr/>
          <p:nvPr/>
        </p:nvCxnSpPr>
        <p:spPr>
          <a:xfrm flipV="1">
            <a:off x="4440136" y="2783328"/>
            <a:ext cx="432937" cy="155562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119" name="Connettore 2 4118"/>
          <p:cNvCxnSpPr>
            <a:stCxn id="4113" idx="0"/>
            <a:endCxn id="4120" idx="2"/>
          </p:cNvCxnSpPr>
          <p:nvPr/>
        </p:nvCxnSpPr>
        <p:spPr>
          <a:xfrm flipV="1">
            <a:off x="5212978" y="1805764"/>
            <a:ext cx="415387" cy="283485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4120" name="CasellaDiTesto 4119"/>
          <p:cNvSpPr txBox="1"/>
          <p:nvPr/>
        </p:nvSpPr>
        <p:spPr>
          <a:xfrm>
            <a:off x="5288578" y="1467210"/>
            <a:ext cx="679573" cy="338554"/>
          </a:xfrm>
          <a:prstGeom prst="rect">
            <a:avLst/>
          </a:prstGeom>
          <a:noFill/>
          <a:ln>
            <a:noFill/>
          </a:ln>
        </p:spPr>
        <p:txBody>
          <a:bodyPr wrap="square" rtlCol="0">
            <a:spAutoFit/>
          </a:bodyPr>
          <a:lstStyle/>
          <a:p>
            <a:r>
              <a:rPr lang="it-IT" sz="1600" dirty="0" err="1" smtClean="0"/>
              <a:t>leaks</a:t>
            </a:r>
            <a:endParaRPr lang="it-IT" sz="1600" dirty="0"/>
          </a:p>
        </p:txBody>
      </p:sp>
      <p:cxnSp>
        <p:nvCxnSpPr>
          <p:cNvPr id="4127" name="Connettore 2 4126"/>
          <p:cNvCxnSpPr>
            <a:stCxn id="63" idx="0"/>
          </p:cNvCxnSpPr>
          <p:nvPr/>
        </p:nvCxnSpPr>
        <p:spPr>
          <a:xfrm flipH="1" flipV="1">
            <a:off x="2853623" y="2291176"/>
            <a:ext cx="90327" cy="885986"/>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4130" name="CasellaDiTesto 4129"/>
          <p:cNvSpPr txBox="1"/>
          <p:nvPr/>
        </p:nvSpPr>
        <p:spPr>
          <a:xfrm>
            <a:off x="2913741" y="1667380"/>
            <a:ext cx="1226211" cy="400110"/>
          </a:xfrm>
          <a:prstGeom prst="rect">
            <a:avLst/>
          </a:prstGeom>
          <a:noFill/>
          <a:ln>
            <a:noFill/>
          </a:ln>
        </p:spPr>
        <p:txBody>
          <a:bodyPr wrap="square" rtlCol="0">
            <a:spAutoFit/>
          </a:bodyPr>
          <a:lstStyle/>
          <a:p>
            <a:r>
              <a:rPr lang="it-IT" sz="2000" b="1" dirty="0" smtClean="0">
                <a:latin typeface="Candara" panose="020E0502030303020204" pitchFamily="34" charset="0"/>
              </a:rPr>
              <a:t>= 1/Z </a:t>
            </a:r>
            <a:endParaRPr lang="it-IT" sz="2000" b="1" dirty="0">
              <a:latin typeface="Candara" panose="020E0502030303020204" pitchFamily="34" charset="0"/>
            </a:endParaRPr>
          </a:p>
        </p:txBody>
      </p:sp>
      <p:sp>
        <p:nvSpPr>
          <p:cNvPr id="4132" name="CasellaDiTesto 4131"/>
          <p:cNvSpPr txBox="1"/>
          <p:nvPr/>
        </p:nvSpPr>
        <p:spPr>
          <a:xfrm>
            <a:off x="6300192" y="1422323"/>
            <a:ext cx="2736304" cy="4154984"/>
          </a:xfrm>
          <a:prstGeom prst="rect">
            <a:avLst/>
          </a:prstGeom>
          <a:noFill/>
        </p:spPr>
        <p:txBody>
          <a:bodyPr wrap="square" rtlCol="0">
            <a:spAutoFit/>
          </a:bodyPr>
          <a:lstStyle/>
          <a:p>
            <a:pPr>
              <a:lnSpc>
                <a:spcPct val="200000"/>
              </a:lnSpc>
            </a:pPr>
            <a:r>
              <a:rPr lang="it-IT" b="1" dirty="0" err="1" smtClean="0"/>
              <a:t>f.e.m</a:t>
            </a:r>
            <a:r>
              <a:rPr lang="it-IT" b="1" dirty="0"/>
              <a:t> </a:t>
            </a:r>
            <a:r>
              <a:rPr lang="it-IT" dirty="0" smtClean="0"/>
              <a:t>= </a:t>
            </a:r>
            <a:r>
              <a:rPr lang="it-IT" dirty="0" err="1" smtClean="0"/>
              <a:t>electromotive</a:t>
            </a:r>
            <a:r>
              <a:rPr lang="it-IT" dirty="0" smtClean="0"/>
              <a:t> force </a:t>
            </a:r>
            <a:r>
              <a:rPr lang="it-IT" dirty="0" err="1" smtClean="0"/>
              <a:t>pump</a:t>
            </a:r>
            <a:r>
              <a:rPr lang="it-IT" dirty="0" smtClean="0"/>
              <a:t>  </a:t>
            </a:r>
          </a:p>
          <a:p>
            <a:pPr>
              <a:lnSpc>
                <a:spcPct val="200000"/>
              </a:lnSpc>
            </a:pPr>
            <a:r>
              <a:rPr lang="it-IT" b="1" dirty="0" smtClean="0"/>
              <a:t>Z</a:t>
            </a:r>
            <a:r>
              <a:rPr lang="it-IT" dirty="0" smtClean="0"/>
              <a:t> = Pipe </a:t>
            </a:r>
            <a:r>
              <a:rPr lang="it-IT" dirty="0" err="1" smtClean="0"/>
              <a:t>Impedance</a:t>
            </a:r>
            <a:endParaRPr lang="it-IT" dirty="0" smtClean="0"/>
          </a:p>
          <a:p>
            <a:pPr>
              <a:lnSpc>
                <a:spcPct val="200000"/>
              </a:lnSpc>
            </a:pPr>
            <a:r>
              <a:rPr lang="it-IT" b="1" dirty="0" err="1" smtClean="0"/>
              <a:t>Z</a:t>
            </a:r>
            <a:r>
              <a:rPr lang="it-IT" b="1" baseline="-25000" dirty="0" err="1"/>
              <a:t>c</a:t>
            </a:r>
            <a:r>
              <a:rPr lang="it-IT" baseline="-25000" dirty="0" smtClean="0"/>
              <a:t> </a:t>
            </a:r>
            <a:r>
              <a:rPr lang="it-IT" dirty="0" smtClean="0"/>
              <a:t> = </a:t>
            </a:r>
            <a:r>
              <a:rPr lang="it-IT" dirty="0" err="1" smtClean="0"/>
              <a:t>Leaks</a:t>
            </a:r>
            <a:r>
              <a:rPr lang="it-IT" dirty="0" smtClean="0"/>
              <a:t> </a:t>
            </a:r>
            <a:r>
              <a:rPr lang="it-IT" dirty="0" err="1" smtClean="0"/>
              <a:t>Impedance</a:t>
            </a:r>
            <a:endParaRPr lang="it-IT" dirty="0" smtClean="0"/>
          </a:p>
          <a:p>
            <a:pPr>
              <a:lnSpc>
                <a:spcPct val="200000"/>
              </a:lnSpc>
            </a:pPr>
            <a:r>
              <a:rPr lang="it-IT" b="1" dirty="0" err="1" smtClean="0"/>
              <a:t>Z</a:t>
            </a:r>
            <a:r>
              <a:rPr lang="it-IT" b="1" baseline="-25000" dirty="0" err="1" smtClean="0"/>
              <a:t>p</a:t>
            </a:r>
            <a:r>
              <a:rPr lang="it-IT" b="1" baseline="-25000" dirty="0" smtClean="0"/>
              <a:t> </a:t>
            </a:r>
            <a:r>
              <a:rPr lang="it-IT" b="1" dirty="0" smtClean="0"/>
              <a:t>, </a:t>
            </a:r>
            <a:r>
              <a:rPr lang="it-IT" b="1" dirty="0" err="1" smtClean="0"/>
              <a:t>Z</a:t>
            </a:r>
            <a:r>
              <a:rPr lang="it-IT" b="1" baseline="-25000" dirty="0" err="1" smtClean="0"/>
              <a:t>s</a:t>
            </a:r>
            <a:r>
              <a:rPr lang="it-IT" b="1" baseline="-25000" dirty="0" smtClean="0"/>
              <a:t> </a:t>
            </a:r>
            <a:r>
              <a:rPr lang="it-IT" b="1" dirty="0" smtClean="0"/>
              <a:t> </a:t>
            </a:r>
            <a:r>
              <a:rPr lang="it-IT" dirty="0" smtClean="0"/>
              <a:t>= </a:t>
            </a:r>
            <a:r>
              <a:rPr lang="it-IT" dirty="0" err="1" smtClean="0"/>
              <a:t>Pump’s</a:t>
            </a:r>
            <a:r>
              <a:rPr lang="it-IT" dirty="0" smtClean="0"/>
              <a:t> </a:t>
            </a:r>
            <a:r>
              <a:rPr lang="it-IT" dirty="0" err="1" smtClean="0"/>
              <a:t>Impedance</a:t>
            </a:r>
            <a:r>
              <a:rPr lang="it-IT" dirty="0" smtClean="0"/>
              <a:t> </a:t>
            </a:r>
          </a:p>
          <a:p>
            <a:pPr>
              <a:lnSpc>
                <a:spcPct val="200000"/>
              </a:lnSpc>
            </a:pPr>
            <a:r>
              <a:rPr lang="it-IT" b="1" dirty="0" smtClean="0"/>
              <a:t>C</a:t>
            </a:r>
            <a:r>
              <a:rPr lang="it-IT" dirty="0" smtClean="0"/>
              <a:t> = Volume of </a:t>
            </a:r>
            <a:r>
              <a:rPr lang="it-IT" dirty="0" err="1" smtClean="0"/>
              <a:t>Vacuum</a:t>
            </a:r>
            <a:r>
              <a:rPr lang="it-IT" dirty="0" smtClean="0"/>
              <a:t> </a:t>
            </a:r>
            <a:r>
              <a:rPr lang="it-IT" dirty="0" err="1" smtClean="0"/>
              <a:t>Chamber</a:t>
            </a:r>
            <a:endParaRPr lang="it-IT" dirty="0"/>
          </a:p>
          <a:p>
            <a:endParaRPr lang="it-IT" baseline="-25000" dirty="0"/>
          </a:p>
        </p:txBody>
      </p:sp>
      <p:sp>
        <p:nvSpPr>
          <p:cNvPr id="59" name="CasellaDiTesto 58"/>
          <p:cNvSpPr txBox="1"/>
          <p:nvPr/>
        </p:nvSpPr>
        <p:spPr>
          <a:xfrm>
            <a:off x="983573" y="107921"/>
            <a:ext cx="7844007" cy="584775"/>
          </a:xfrm>
          <a:prstGeom prst="rect">
            <a:avLst/>
          </a:prstGeom>
          <a:noFill/>
        </p:spPr>
        <p:txBody>
          <a:bodyPr wrap="none" rtlCol="0">
            <a:spAutoFit/>
          </a:bodyPr>
          <a:lstStyle/>
          <a:p>
            <a:r>
              <a:rPr lang="it-IT" sz="3200" b="1" i="1" dirty="0" err="1">
                <a:solidFill>
                  <a:prstClr val="black"/>
                </a:solidFill>
                <a:latin typeface="Candara" panose="020E0502030303020204" pitchFamily="34" charset="0"/>
              </a:rPr>
              <a:t>Electrical</a:t>
            </a:r>
            <a:r>
              <a:rPr lang="it-IT" sz="3200" b="1" i="1" dirty="0">
                <a:solidFill>
                  <a:prstClr val="black"/>
                </a:solidFill>
                <a:latin typeface="Candara" panose="020E0502030303020204" pitchFamily="34" charset="0"/>
              </a:rPr>
              <a:t> </a:t>
            </a:r>
            <a:r>
              <a:rPr lang="it-IT" sz="3200" b="1" i="1" dirty="0" err="1" smtClean="0">
                <a:solidFill>
                  <a:prstClr val="black"/>
                </a:solidFill>
                <a:latin typeface="Candara" panose="020E0502030303020204" pitchFamily="34" charset="0"/>
              </a:rPr>
              <a:t>Analogy</a:t>
            </a:r>
            <a:r>
              <a:rPr lang="it-IT" sz="3200" b="1" i="1" dirty="0" smtClean="0">
                <a:solidFill>
                  <a:prstClr val="black"/>
                </a:solidFill>
                <a:latin typeface="Candara" panose="020E0502030303020204" pitchFamily="34" charset="0"/>
              </a:rPr>
              <a:t> of </a:t>
            </a:r>
            <a:r>
              <a:rPr lang="it-IT" sz="3200" b="1" i="1" dirty="0">
                <a:solidFill>
                  <a:prstClr val="black"/>
                </a:solidFill>
                <a:latin typeface="Candara" panose="020E0502030303020204" pitchFamily="34" charset="0"/>
              </a:rPr>
              <a:t>a </a:t>
            </a:r>
            <a:r>
              <a:rPr lang="it-IT" sz="3200" b="1" i="1" dirty="0" err="1">
                <a:solidFill>
                  <a:prstClr val="black"/>
                </a:solidFill>
                <a:latin typeface="Candara" panose="020E0502030303020204" pitchFamily="34" charset="0"/>
              </a:rPr>
              <a:t>Vacuum</a:t>
            </a:r>
            <a:r>
              <a:rPr lang="it-IT" sz="3200" b="1" i="1" dirty="0">
                <a:solidFill>
                  <a:prstClr val="black"/>
                </a:solidFill>
                <a:latin typeface="Candara" panose="020E0502030303020204" pitchFamily="34" charset="0"/>
              </a:rPr>
              <a:t> </a:t>
            </a:r>
            <a:r>
              <a:rPr lang="it-IT" sz="3200" b="1" i="1" dirty="0" smtClean="0">
                <a:solidFill>
                  <a:prstClr val="black"/>
                </a:solidFill>
                <a:latin typeface="Candara" panose="020E0502030303020204" pitchFamily="34" charset="0"/>
              </a:rPr>
              <a:t>System (2/2)</a:t>
            </a:r>
            <a:endParaRPr lang="it-IT" sz="3200" b="1" i="1" dirty="0">
              <a:solidFill>
                <a:prstClr val="black"/>
              </a:solidFill>
              <a:latin typeface="Candara" panose="020E0502030303020204" pitchFamily="34" charset="0"/>
            </a:endParaRPr>
          </a:p>
        </p:txBody>
      </p:sp>
      <p:sp>
        <p:nvSpPr>
          <p:cNvPr id="2" name="Rettangolo 1"/>
          <p:cNvSpPr/>
          <p:nvPr/>
        </p:nvSpPr>
        <p:spPr>
          <a:xfrm>
            <a:off x="683568" y="4005064"/>
            <a:ext cx="2507998" cy="2126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2 5"/>
          <p:cNvCxnSpPr>
            <a:stCxn id="2" idx="0"/>
            <a:endCxn id="4105" idx="0"/>
          </p:cNvCxnSpPr>
          <p:nvPr/>
        </p:nvCxnSpPr>
        <p:spPr>
          <a:xfrm flipH="1" flipV="1">
            <a:off x="1601438" y="2435192"/>
            <a:ext cx="336129" cy="1569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 name="Rettangolo 62"/>
          <p:cNvSpPr/>
          <p:nvPr/>
        </p:nvSpPr>
        <p:spPr>
          <a:xfrm>
            <a:off x="2299160" y="3177162"/>
            <a:ext cx="1289580" cy="75589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ttangolo 63"/>
          <p:cNvSpPr/>
          <p:nvPr/>
        </p:nvSpPr>
        <p:spPr>
          <a:xfrm>
            <a:off x="3765201" y="3878457"/>
            <a:ext cx="1923638" cy="2126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onnettore 2 64"/>
          <p:cNvCxnSpPr>
            <a:stCxn id="64" idx="0"/>
          </p:cNvCxnSpPr>
          <p:nvPr/>
        </p:nvCxnSpPr>
        <p:spPr>
          <a:xfrm flipH="1" flipV="1">
            <a:off x="4683072" y="2308585"/>
            <a:ext cx="43948" cy="15698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2664504" y="1636487"/>
            <a:ext cx="888655" cy="43100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معادل الکتریک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692696"/>
            <a:ext cx="609600" cy="609600"/>
          </a:xfrm>
          <a:prstGeom prst="rect">
            <a:avLst/>
          </a:prstGeom>
        </p:spPr>
      </p:pic>
    </p:spTree>
    <p:extLst>
      <p:ext uri="{BB962C8B-B14F-4D97-AF65-F5344CB8AC3E}">
        <p14:creationId xmlns:p14="http://schemas.microsoft.com/office/powerpoint/2010/main" val="212880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27"/>
                                        </p:tgtEl>
                                        <p:attrNameLst>
                                          <p:attrName>style.visibility</p:attrName>
                                        </p:attrNameLst>
                                      </p:cBhvr>
                                      <p:to>
                                        <p:strVal val="visible"/>
                                      </p:to>
                                    </p:set>
                                    <p:animEffect transition="in" filter="fade">
                                      <p:cBhvr>
                                        <p:cTn id="15" dur="500"/>
                                        <p:tgtEl>
                                          <p:spTgt spid="41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16"/>
                                        </p:tgtEl>
                                        <p:attrNameLst>
                                          <p:attrName>style.visibility</p:attrName>
                                        </p:attrNameLst>
                                      </p:cBhvr>
                                      <p:to>
                                        <p:strVal val="visible"/>
                                      </p:to>
                                    </p:set>
                                    <p:animEffect transition="in" filter="fade">
                                      <p:cBhvr>
                                        <p:cTn id="23" dur="500"/>
                                        <p:tgtEl>
                                          <p:spTgt spid="41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nodeType="withEffect">
                                  <p:stCondLst>
                                    <p:cond delay="0"/>
                                  </p:stCondLst>
                                  <p:childTnLst>
                                    <p:set>
                                      <p:cBhvr>
                                        <p:cTn id="28" dur="1" fill="hold">
                                          <p:stCondLst>
                                            <p:cond delay="0"/>
                                          </p:stCondLst>
                                        </p:cTn>
                                        <p:tgtEl>
                                          <p:spTgt spid="4119"/>
                                        </p:tgtEl>
                                        <p:attrNameLst>
                                          <p:attrName>style.visibility</p:attrName>
                                        </p:attrNameLst>
                                      </p:cBhvr>
                                      <p:to>
                                        <p:strVal val="visible"/>
                                      </p:to>
                                    </p:set>
                                    <p:animEffect transition="in" filter="fade">
                                      <p:cBhvr>
                                        <p:cTn id="29" dur="500"/>
                                        <p:tgtEl>
                                          <p:spTgt spid="4119"/>
                                        </p:tgtEl>
                                      </p:cBhvr>
                                    </p:animEffect>
                                  </p:childTnLst>
                                </p:cTn>
                              </p:par>
                              <p:par>
                                <p:cTn id="30" presetID="10"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5723"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childTnLst>
        </p:cTn>
      </p:par>
    </p:tnLst>
    <p:bldLst>
      <p:bldP spid="2" grpId="0" animBg="1"/>
      <p:bldP spid="63" grpId="0" animBg="1"/>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1052736"/>
            <a:ext cx="9289032" cy="5078313"/>
          </a:xfrm>
          <a:prstGeom prst="rect">
            <a:avLst/>
          </a:prstGeom>
        </p:spPr>
        <p:txBody>
          <a:bodyPr wrap="square">
            <a:spAutoFit/>
          </a:bodyPr>
          <a:lstStyle/>
          <a:p>
            <a:pPr>
              <a:lnSpc>
                <a:spcPct val="200000"/>
              </a:lnSpc>
              <a:buFont typeface="+mj-lt"/>
              <a:buAutoNum type="arabicPeriod"/>
            </a:pPr>
            <a:r>
              <a:rPr lang="en-US" dirty="0">
                <a:solidFill>
                  <a:schemeClr val="tx2"/>
                </a:solidFill>
                <a:latin typeface="Candara" panose="020E0502030303020204" pitchFamily="34" charset="0"/>
              </a:rPr>
              <a:t>Mean free path and Gas Flow Regimes ( Transition, Molecular and Viscous)</a:t>
            </a:r>
          </a:p>
          <a:p>
            <a:pPr>
              <a:lnSpc>
                <a:spcPct val="200000"/>
              </a:lnSpc>
              <a:buFont typeface="+mj-lt"/>
              <a:buAutoNum type="arabicPeriod"/>
            </a:pPr>
            <a:r>
              <a:rPr lang="en-US" dirty="0" smtClean="0">
                <a:solidFill>
                  <a:schemeClr val="tx2"/>
                </a:solidFill>
                <a:latin typeface="Candara" panose="020E0502030303020204" pitchFamily="34" charset="0"/>
              </a:rPr>
              <a:t>Gas flow rate and pumping speed</a:t>
            </a:r>
          </a:p>
          <a:p>
            <a:pPr>
              <a:lnSpc>
                <a:spcPct val="200000"/>
              </a:lnSpc>
              <a:buFont typeface="+mj-lt"/>
              <a:buAutoNum type="arabicPeriod"/>
            </a:pPr>
            <a:r>
              <a:rPr lang="en-US" dirty="0" smtClean="0">
                <a:solidFill>
                  <a:schemeClr val="tx2"/>
                </a:solidFill>
                <a:latin typeface="Candara" panose="020E0502030303020204" pitchFamily="34" charset="0"/>
              </a:rPr>
              <a:t>Desorption, Outgassing and Degassing </a:t>
            </a:r>
          </a:p>
          <a:p>
            <a:pPr>
              <a:lnSpc>
                <a:spcPct val="200000"/>
              </a:lnSpc>
              <a:buFont typeface="+mj-lt"/>
              <a:buAutoNum type="arabicPeriod"/>
            </a:pPr>
            <a:r>
              <a:rPr lang="en-US" dirty="0" smtClean="0">
                <a:solidFill>
                  <a:schemeClr val="tx2"/>
                </a:solidFill>
                <a:latin typeface="Candara" panose="020E0502030303020204" pitchFamily="34" charset="0"/>
              </a:rPr>
              <a:t>Leaks</a:t>
            </a:r>
            <a:endParaRPr lang="en-US" dirty="0">
              <a:solidFill>
                <a:schemeClr val="tx2"/>
              </a:solidFill>
              <a:latin typeface="Candara" panose="020E0502030303020204" pitchFamily="34" charset="0"/>
            </a:endParaRPr>
          </a:p>
          <a:p>
            <a:pPr>
              <a:lnSpc>
                <a:spcPct val="200000"/>
              </a:lnSpc>
              <a:buFont typeface="+mj-lt"/>
              <a:buAutoNum type="arabicPeriod"/>
            </a:pPr>
            <a:r>
              <a:rPr lang="en-US" dirty="0">
                <a:solidFill>
                  <a:schemeClr val="tx2"/>
                </a:solidFill>
                <a:latin typeface="Candara" panose="020E0502030303020204" pitchFamily="34" charset="0"/>
              </a:rPr>
              <a:t>Throughput Q=p*S</a:t>
            </a:r>
          </a:p>
          <a:p>
            <a:pPr>
              <a:lnSpc>
                <a:spcPct val="200000"/>
              </a:lnSpc>
              <a:buFont typeface="+mj-lt"/>
              <a:buAutoNum type="arabicPeriod"/>
            </a:pPr>
            <a:r>
              <a:rPr lang="en-US" dirty="0" smtClean="0">
                <a:solidFill>
                  <a:schemeClr val="tx2"/>
                </a:solidFill>
                <a:latin typeface="Candara" panose="020E0502030303020204" pitchFamily="34" charset="0"/>
              </a:rPr>
              <a:t>Pumping Speed</a:t>
            </a:r>
          </a:p>
          <a:p>
            <a:pPr>
              <a:lnSpc>
                <a:spcPct val="200000"/>
              </a:lnSpc>
              <a:buFont typeface="+mj-lt"/>
              <a:buAutoNum type="arabicPeriod"/>
            </a:pPr>
            <a:r>
              <a:rPr lang="en-US" dirty="0" smtClean="0">
                <a:solidFill>
                  <a:schemeClr val="tx2"/>
                </a:solidFill>
                <a:latin typeface="Candara" panose="020E0502030303020204" pitchFamily="34" charset="0"/>
              </a:rPr>
              <a:t>Residual Gas Composition</a:t>
            </a:r>
          </a:p>
          <a:p>
            <a:pPr>
              <a:lnSpc>
                <a:spcPct val="200000"/>
              </a:lnSpc>
              <a:buFont typeface="+mj-lt"/>
              <a:buAutoNum type="arabicPeriod"/>
            </a:pPr>
            <a:r>
              <a:rPr lang="en-US" dirty="0" smtClean="0">
                <a:solidFill>
                  <a:schemeClr val="tx2"/>
                </a:solidFill>
                <a:latin typeface="Candara" panose="020E0502030303020204" pitchFamily="34" charset="0"/>
              </a:rPr>
              <a:t>Vacuum Conductance, Series and Parallel</a:t>
            </a:r>
            <a:endParaRPr lang="en-US" dirty="0">
              <a:solidFill>
                <a:schemeClr val="tx2"/>
              </a:solidFill>
              <a:latin typeface="Candara" panose="020E0502030303020204" pitchFamily="34" charset="0"/>
            </a:endParaRPr>
          </a:p>
          <a:p>
            <a:pPr>
              <a:lnSpc>
                <a:spcPct val="200000"/>
              </a:lnSpc>
              <a:buFont typeface="+mj-lt"/>
              <a:buAutoNum type="arabicPeriod"/>
            </a:pPr>
            <a:r>
              <a:rPr lang="en-US" dirty="0" smtClean="0">
                <a:solidFill>
                  <a:schemeClr val="tx2"/>
                </a:solidFill>
                <a:latin typeface="Candara" panose="020E0502030303020204" pitchFamily="34" charset="0"/>
              </a:rPr>
              <a:t>Electrical </a:t>
            </a:r>
            <a:r>
              <a:rPr lang="en-US" dirty="0">
                <a:solidFill>
                  <a:schemeClr val="tx2"/>
                </a:solidFill>
                <a:latin typeface="Candara" panose="020E0502030303020204" pitchFamily="34" charset="0"/>
              </a:rPr>
              <a:t>Analogy and Examples</a:t>
            </a:r>
          </a:p>
        </p:txBody>
      </p:sp>
      <p:sp>
        <p:nvSpPr>
          <p:cNvPr id="5" name="Rettangolo 4"/>
          <p:cNvSpPr/>
          <p:nvPr/>
        </p:nvSpPr>
        <p:spPr>
          <a:xfrm>
            <a:off x="2339751" y="163959"/>
            <a:ext cx="4309193" cy="769441"/>
          </a:xfrm>
          <a:prstGeom prst="rect">
            <a:avLst/>
          </a:prstGeom>
        </p:spPr>
        <p:txBody>
          <a:bodyPr wrap="none">
            <a:spAutoFit/>
          </a:bodyPr>
          <a:lstStyle/>
          <a:p>
            <a:r>
              <a:rPr lang="en-US" sz="4400" dirty="0">
                <a:latin typeface="Candara" panose="020E0502030303020204" pitchFamily="34" charset="0"/>
              </a:rPr>
              <a:t>BASIC CONCEPTS</a:t>
            </a:r>
          </a:p>
        </p:txBody>
      </p:sp>
      <p:pic>
        <p:nvPicPr>
          <p:cNvPr id="2" name="Basic Concep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632" y="323800"/>
            <a:ext cx="609600" cy="609600"/>
          </a:xfrm>
          <a:prstGeom prst="rect">
            <a:avLst/>
          </a:prstGeom>
        </p:spPr>
      </p:pic>
    </p:spTree>
    <p:extLst>
      <p:ext uri="{BB962C8B-B14F-4D97-AF65-F5344CB8AC3E}">
        <p14:creationId xmlns:p14="http://schemas.microsoft.com/office/powerpoint/2010/main" val="224521646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altLang="en-US" smtClean="0"/>
              <a:t>Terminology</a:t>
            </a:r>
          </a:p>
        </p:txBody>
      </p:sp>
      <p:sp>
        <p:nvSpPr>
          <p:cNvPr id="5123" name="Rectangle 3"/>
          <p:cNvSpPr>
            <a:spLocks noGrp="1" noChangeArrowheads="1"/>
          </p:cNvSpPr>
          <p:nvPr>
            <p:ph type="body" idx="1"/>
          </p:nvPr>
        </p:nvSpPr>
        <p:spPr/>
        <p:txBody>
          <a:bodyPr/>
          <a:lstStyle/>
          <a:p>
            <a:r>
              <a:rPr lang="en-US" altLang="en-US" smtClean="0"/>
              <a:t>“Low vacuum” = High pressure</a:t>
            </a:r>
          </a:p>
          <a:p>
            <a:endParaRPr lang="en-US" altLang="en-US" smtClean="0"/>
          </a:p>
          <a:p>
            <a:r>
              <a:rPr lang="en-US" altLang="en-US" smtClean="0"/>
              <a:t>“High Vacuum” = Low pressure</a:t>
            </a:r>
          </a:p>
        </p:txBody>
      </p:sp>
      <p:pic>
        <p:nvPicPr>
          <p:cNvPr id="2" name="Temi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4392" y="319438"/>
            <a:ext cx="609600" cy="609600"/>
          </a:xfrm>
          <a:prstGeom prst="rect">
            <a:avLst/>
          </a:prstGeom>
        </p:spPr>
      </p:pic>
    </p:spTree>
    <p:extLst>
      <p:ext uri="{BB962C8B-B14F-4D97-AF65-F5344CB8AC3E}">
        <p14:creationId xmlns:p14="http://schemas.microsoft.com/office/powerpoint/2010/main" val="3509057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تقسیم بندی نواحی خلأ</a:t>
            </a:r>
            <a:endParaRPr lang="en-CA" dirty="0">
              <a:cs typeface="B Nazanin" panose="00000400000000000000" pitchFamily="2" charset="-78"/>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3950" y="1600200"/>
            <a:ext cx="75561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نواحی مختلف">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476672"/>
            <a:ext cx="609600" cy="609600"/>
          </a:xfrm>
          <a:prstGeom prst="rect">
            <a:avLst/>
          </a:prstGeom>
        </p:spPr>
      </p:pic>
    </p:spTree>
    <p:extLst>
      <p:ext uri="{BB962C8B-B14F-4D97-AF65-F5344CB8AC3E}">
        <p14:creationId xmlns:p14="http://schemas.microsoft.com/office/powerpoint/2010/main" val="4088416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381000"/>
            <a:ext cx="76962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b="1" smtClean="0"/>
              <a:t>Common Vacuum Units</a:t>
            </a:r>
            <a:endParaRPr lang="en-US" altLang="en-US" smtClean="0"/>
          </a:p>
        </p:txBody>
      </p:sp>
      <p:sp>
        <p:nvSpPr>
          <p:cNvPr id="6147" name="Rectangle 3"/>
          <p:cNvSpPr>
            <a:spLocks noChangeArrowheads="1"/>
          </p:cNvSpPr>
          <p:nvPr/>
        </p:nvSpPr>
        <p:spPr bwMode="auto">
          <a:xfrm>
            <a:off x="0" y="1828800"/>
            <a:ext cx="426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20000"/>
              </a:spcBef>
              <a:buClr>
                <a:schemeClr val="accent1"/>
              </a:buClr>
              <a:buSzPct val="75000"/>
              <a:buFont typeface="Wingdings" pitchFamily="2" charset="2"/>
              <a:buChar char="§"/>
            </a:pPr>
            <a:r>
              <a:rPr lang="en-US" altLang="en-US" sz="2400">
                <a:latin typeface="Comic Sans MS" pitchFamily="66" charset="0"/>
              </a:rPr>
              <a:t>There are many varied units that are used to specify pressures</a:t>
            </a:r>
          </a:p>
          <a:p>
            <a:pPr>
              <a:spcBef>
                <a:spcPct val="20000"/>
              </a:spcBef>
              <a:buClr>
                <a:schemeClr val="accent1"/>
              </a:buClr>
              <a:buSzPct val="75000"/>
              <a:buFont typeface="Wingdings" pitchFamily="2" charset="2"/>
              <a:buChar char="§"/>
            </a:pPr>
            <a:r>
              <a:rPr lang="en-US" altLang="en-US" sz="2400">
                <a:latin typeface="Comic Sans MS" pitchFamily="66" charset="0"/>
              </a:rPr>
              <a:t>The Torr, the Bar and the Pascal are in common use...</a:t>
            </a:r>
          </a:p>
          <a:p>
            <a:pPr>
              <a:spcBef>
                <a:spcPct val="20000"/>
              </a:spcBef>
              <a:buClr>
                <a:schemeClr val="accent1"/>
              </a:buClr>
              <a:buSzPct val="75000"/>
              <a:buFont typeface="Wingdings" pitchFamily="2" charset="2"/>
              <a:buChar char="§"/>
            </a:pPr>
            <a:r>
              <a:rPr lang="en-US" altLang="en-US" sz="2400">
                <a:latin typeface="Comic Sans MS" pitchFamily="66" charset="0"/>
              </a:rPr>
              <a:t>.. but the Pascal is the SI recommended unit for pressure and so is the best choice for documentation</a:t>
            </a:r>
          </a:p>
        </p:txBody>
      </p:sp>
      <p:sp>
        <p:nvSpPr>
          <p:cNvPr id="6148" name="Rectangle 4"/>
          <p:cNvSpPr>
            <a:spLocks noChangeArrowheads="1"/>
          </p:cNvSpPr>
          <p:nvPr/>
        </p:nvSpPr>
        <p:spPr bwMode="auto">
          <a:xfrm>
            <a:off x="4436533" y="1981200"/>
            <a:ext cx="4267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20000"/>
              </a:spcBef>
              <a:buClr>
                <a:schemeClr val="accent2"/>
              </a:buClr>
              <a:buSzPct val="75000"/>
              <a:buFont typeface="Monotype Sorts" pitchFamily="2" charset="2"/>
              <a:buChar char="l"/>
            </a:pPr>
            <a:r>
              <a:rPr lang="en-US" altLang="en-US" sz="2400">
                <a:solidFill>
                  <a:srgbClr val="3333FF"/>
                </a:solidFill>
              </a:rPr>
              <a:t>1 Atmospheric pressure is 760 mm Hg = 1 Bar = 10</a:t>
            </a:r>
            <a:r>
              <a:rPr lang="en-US" altLang="en-US" sz="2400" baseline="30000">
                <a:solidFill>
                  <a:srgbClr val="3333FF"/>
                </a:solidFill>
              </a:rPr>
              <a:t>5</a:t>
            </a:r>
            <a:r>
              <a:rPr lang="en-US" altLang="en-US" sz="2400">
                <a:solidFill>
                  <a:srgbClr val="3333FF"/>
                </a:solidFill>
              </a:rPr>
              <a:t> Pa</a:t>
            </a:r>
          </a:p>
          <a:p>
            <a:pPr>
              <a:spcBef>
                <a:spcPct val="20000"/>
              </a:spcBef>
              <a:buClr>
                <a:schemeClr val="accent2"/>
              </a:buClr>
              <a:buSzPct val="75000"/>
              <a:buFont typeface="Monotype Sorts" pitchFamily="2" charset="2"/>
              <a:buChar char="l"/>
            </a:pPr>
            <a:r>
              <a:rPr lang="en-US" altLang="en-US" sz="2400">
                <a:solidFill>
                  <a:srgbClr val="3333FF"/>
                </a:solidFill>
              </a:rPr>
              <a:t>1 Torr = 1 mm Hg</a:t>
            </a:r>
          </a:p>
          <a:p>
            <a:pPr>
              <a:spcBef>
                <a:spcPct val="20000"/>
              </a:spcBef>
              <a:buClr>
                <a:schemeClr val="accent2"/>
              </a:buClr>
              <a:buSzPct val="75000"/>
              <a:buFont typeface="Monotype Sorts" pitchFamily="2" charset="2"/>
              <a:buChar char="l"/>
            </a:pPr>
            <a:r>
              <a:rPr lang="en-US" altLang="en-US" sz="2400">
                <a:solidFill>
                  <a:srgbClr val="3333FF"/>
                </a:solidFill>
              </a:rPr>
              <a:t>1 Torr = 1/760 of an atmosphere = 132 Pa</a:t>
            </a:r>
          </a:p>
          <a:p>
            <a:pPr>
              <a:spcBef>
                <a:spcPct val="20000"/>
              </a:spcBef>
              <a:buClr>
                <a:schemeClr val="accent2"/>
              </a:buClr>
              <a:buSzPct val="75000"/>
              <a:buFont typeface="Monotype Sorts" pitchFamily="2" charset="2"/>
              <a:buChar char="l"/>
            </a:pPr>
            <a:r>
              <a:rPr lang="en-US" altLang="en-US" sz="2400">
                <a:solidFill>
                  <a:srgbClr val="3333FF"/>
                </a:solidFill>
              </a:rPr>
              <a:t>1 milliTorr = 0.13Pa = 1 </a:t>
            </a:r>
            <a:r>
              <a:rPr lang="en-US" altLang="en-US">
                <a:solidFill>
                  <a:srgbClr val="3333FF"/>
                </a:solidFill>
              </a:rPr>
              <a:t>μmHg</a:t>
            </a:r>
            <a:r>
              <a:rPr lang="en-US" altLang="en-US"/>
              <a:t> </a:t>
            </a:r>
            <a:endParaRPr lang="en-US" altLang="en-US" sz="2400">
              <a:solidFill>
                <a:srgbClr val="3333FF"/>
              </a:solidFill>
            </a:endParaRPr>
          </a:p>
          <a:p>
            <a:pPr>
              <a:spcBef>
                <a:spcPct val="20000"/>
              </a:spcBef>
              <a:buClr>
                <a:schemeClr val="accent2"/>
              </a:buClr>
              <a:buSzPct val="75000"/>
              <a:buFont typeface="Monotype Sorts" pitchFamily="2" charset="2"/>
              <a:buChar char="l"/>
            </a:pPr>
            <a:r>
              <a:rPr lang="en-US" altLang="en-US" sz="2400">
                <a:solidFill>
                  <a:srgbClr val="3333FF"/>
                </a:solidFill>
              </a:rPr>
              <a:t>1mbar = 1/1000 Atm =       0.76 Torr = 100Pa</a:t>
            </a:r>
          </a:p>
          <a:p>
            <a:pPr>
              <a:spcBef>
                <a:spcPct val="20000"/>
              </a:spcBef>
              <a:buClr>
                <a:schemeClr val="accent2"/>
              </a:buClr>
              <a:buSzPct val="75000"/>
              <a:buFont typeface="Monotype Sorts" pitchFamily="2" charset="2"/>
              <a:buChar char="l"/>
            </a:pPr>
            <a:r>
              <a:rPr lang="en-US" altLang="en-US" sz="2400">
                <a:solidFill>
                  <a:srgbClr val="3333FF"/>
                </a:solidFill>
              </a:rPr>
              <a:t>1 Pa = 7.6 milliTorr = 7.6 </a:t>
            </a:r>
            <a:r>
              <a:rPr lang="en-US" altLang="en-US">
                <a:solidFill>
                  <a:srgbClr val="3333FF"/>
                </a:solidFill>
              </a:rPr>
              <a:t>μmHg</a:t>
            </a:r>
          </a:p>
        </p:txBody>
      </p:sp>
      <p:sp>
        <p:nvSpPr>
          <p:cNvPr id="6149" name="Rectangle 5"/>
          <p:cNvSpPr>
            <a:spLocks noChangeArrowheads="1"/>
          </p:cNvSpPr>
          <p:nvPr/>
        </p:nvSpPr>
        <p:spPr bwMode="auto">
          <a:xfrm>
            <a:off x="4572000" y="1905000"/>
            <a:ext cx="4267200" cy="4836368"/>
          </a:xfrm>
          <a:prstGeom prst="rect">
            <a:avLst/>
          </a:prstGeom>
          <a:noFill/>
          <a:ln w="317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endParaRPr lang="en-CA" altLang="en-US"/>
          </a:p>
        </p:txBody>
      </p:sp>
      <p:pic>
        <p:nvPicPr>
          <p:cNvPr id="2" name="Un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48680"/>
            <a:ext cx="609600" cy="609600"/>
          </a:xfrm>
          <a:prstGeom prst="rect">
            <a:avLst/>
          </a:prstGeom>
        </p:spPr>
      </p:pic>
    </p:spTree>
    <p:extLst>
      <p:ext uri="{BB962C8B-B14F-4D97-AF65-F5344CB8AC3E}">
        <p14:creationId xmlns:p14="http://schemas.microsoft.com/office/powerpoint/2010/main" val="1735271307"/>
      </p:ext>
    </p:extLst>
  </p:cSld>
  <p:clrMapOvr>
    <a:masterClrMapping/>
  </p:clrMapOvr>
  <p:transition>
    <p:blinds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539552" y="38100"/>
            <a:ext cx="690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r>
              <a:rPr kumimoji="1" lang="en-US" altLang="en-US" sz="3200" b="0" dirty="0">
                <a:solidFill>
                  <a:schemeClr val="tx2"/>
                </a:solidFill>
                <a:latin typeface="Arial Black" pitchFamily="34" charset="0"/>
              </a:rPr>
              <a:t>Pressure: Units of Measure</a:t>
            </a:r>
          </a:p>
        </p:txBody>
      </p:sp>
      <p:sp>
        <p:nvSpPr>
          <p:cNvPr id="7171" name="Rectangle 5"/>
          <p:cNvSpPr>
            <a:spLocks noChangeArrowheads="1"/>
          </p:cNvSpPr>
          <p:nvPr/>
        </p:nvSpPr>
        <p:spPr bwMode="auto">
          <a:xfrm>
            <a:off x="755576" y="980728"/>
            <a:ext cx="690880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20000"/>
              </a:spcBef>
              <a:buClr>
                <a:schemeClr val="accent2"/>
              </a:buClr>
              <a:buFont typeface="Monotype Sorts" pitchFamily="2" charset="2"/>
              <a:buChar char="z"/>
            </a:pPr>
            <a:r>
              <a:rPr kumimoji="1" lang="en-US" altLang="en-US" sz="3200" b="0" dirty="0">
                <a:latin typeface="Tahoma" pitchFamily="34" charset="0"/>
              </a:rPr>
              <a:t>Pressure exerted by a column of fluid:</a:t>
            </a:r>
          </a:p>
          <a:p>
            <a:pPr>
              <a:spcBef>
                <a:spcPct val="20000"/>
              </a:spcBef>
              <a:buClr>
                <a:schemeClr val="accent2"/>
              </a:buClr>
              <a:buFont typeface="Monotype Sorts" pitchFamily="2" charset="2"/>
              <a:buChar char="z"/>
            </a:pPr>
            <a:r>
              <a:rPr kumimoji="1" lang="en-US" altLang="en-US" sz="3200" b="0" dirty="0">
                <a:latin typeface="Tahoma" pitchFamily="34" charset="0"/>
              </a:rPr>
              <a:t>P</a:t>
            </a:r>
            <a:r>
              <a:rPr kumimoji="1" lang="en-US" altLang="en-US" sz="3200" b="0" dirty="0">
                <a:latin typeface="Tahoma" pitchFamily="34" charset="0"/>
                <a:cs typeface="Times New Roman" pitchFamily="18" charset="0"/>
              </a:rPr>
              <a:t> ≡ </a:t>
            </a:r>
            <a:r>
              <a:rPr kumimoji="1" lang="en-US" altLang="en-US" sz="3200" b="0" dirty="0">
                <a:latin typeface="Tahoma" pitchFamily="34" charset="0"/>
              </a:rPr>
              <a:t>F/A = mg/A = </a:t>
            </a:r>
            <a:r>
              <a:rPr kumimoji="1" lang="en-US" altLang="en-US" sz="3200" b="0" dirty="0">
                <a:latin typeface="Tahoma" pitchFamily="34" charset="0"/>
                <a:cs typeface="Times New Roman" pitchFamily="18" charset="0"/>
                <a:sym typeface="Symbol" pitchFamily="18" charset="2"/>
              </a:rPr>
              <a:t></a:t>
            </a:r>
            <a:r>
              <a:rPr kumimoji="1" lang="en-US" altLang="en-US" sz="3200" b="0" dirty="0" err="1">
                <a:latin typeface="Tahoma" pitchFamily="34" charset="0"/>
              </a:rPr>
              <a:t>ghA</a:t>
            </a:r>
            <a:r>
              <a:rPr kumimoji="1" lang="en-US" altLang="en-US" sz="3200" b="0" dirty="0">
                <a:latin typeface="Tahoma" pitchFamily="34" charset="0"/>
              </a:rPr>
              <a:t>/A = </a:t>
            </a:r>
            <a:r>
              <a:rPr kumimoji="1" lang="en-US" altLang="en-US" sz="3200" b="0" dirty="0">
                <a:latin typeface="Tahoma" pitchFamily="34" charset="0"/>
                <a:cs typeface="Times New Roman" pitchFamily="18" charset="0"/>
                <a:sym typeface="Symbol" pitchFamily="18" charset="2"/>
              </a:rPr>
              <a:t></a:t>
            </a:r>
            <a:r>
              <a:rPr kumimoji="1" lang="en-US" altLang="en-US" sz="3200" b="0" dirty="0" err="1">
                <a:latin typeface="Tahoma" pitchFamily="34" charset="0"/>
              </a:rPr>
              <a:t>gh</a:t>
            </a:r>
            <a:r>
              <a:rPr kumimoji="1" lang="en-US" altLang="en-US" sz="3200" b="0" dirty="0">
                <a:latin typeface="Tahoma" pitchFamily="34" charset="0"/>
              </a:rPr>
              <a:t> </a:t>
            </a:r>
            <a:r>
              <a:rPr kumimoji="1" lang="en-US" altLang="en-US" sz="3200" b="0" dirty="0">
                <a:latin typeface="Tahoma" pitchFamily="34" charset="0"/>
                <a:cs typeface="Times New Roman" pitchFamily="18" charset="0"/>
                <a:sym typeface="Symbol" pitchFamily="18" charset="2"/>
              </a:rPr>
              <a:t></a:t>
            </a:r>
            <a:r>
              <a:rPr kumimoji="1" lang="en-US" altLang="en-US" sz="3200" b="0" dirty="0">
                <a:latin typeface="Tahoma" pitchFamily="34" charset="0"/>
              </a:rPr>
              <a:t> h </a:t>
            </a:r>
          </a:p>
          <a:p>
            <a:pPr>
              <a:spcBef>
                <a:spcPct val="20000"/>
              </a:spcBef>
              <a:buClr>
                <a:schemeClr val="accent2"/>
              </a:buClr>
              <a:buFont typeface="Monotype Sorts" pitchFamily="2" charset="2"/>
              <a:buChar char="z"/>
            </a:pPr>
            <a:r>
              <a:rPr kumimoji="1" lang="en-US" altLang="en-US" sz="3200" b="0" dirty="0">
                <a:latin typeface="Tahoma" pitchFamily="34" charset="0"/>
              </a:rPr>
              <a:t>1 </a:t>
            </a:r>
            <a:r>
              <a:rPr kumimoji="1" lang="en-US" altLang="en-US" sz="3200" b="0" dirty="0" err="1">
                <a:latin typeface="Tahoma" pitchFamily="34" charset="0"/>
              </a:rPr>
              <a:t>Atm</a:t>
            </a:r>
            <a:r>
              <a:rPr kumimoji="1" lang="en-US" altLang="en-US" sz="3200" b="0" dirty="0">
                <a:latin typeface="Tahoma" pitchFamily="34" charset="0"/>
              </a:rPr>
              <a:t> (mean sea level) = 760 </a:t>
            </a:r>
            <a:r>
              <a:rPr kumimoji="1" lang="en-US" altLang="en-US" sz="3200" b="0" dirty="0" err="1">
                <a:latin typeface="Tahoma" pitchFamily="34" charset="0"/>
              </a:rPr>
              <a:t>Torr</a:t>
            </a:r>
            <a:r>
              <a:rPr kumimoji="1" lang="en-US" altLang="en-US" sz="3200" b="0" dirty="0">
                <a:latin typeface="Tahoma" pitchFamily="34" charset="0"/>
              </a:rPr>
              <a:t> = 1013 </a:t>
            </a:r>
            <a:r>
              <a:rPr kumimoji="1" lang="en-US" altLang="en-US" sz="3200" b="0" dirty="0" err="1">
                <a:latin typeface="Tahoma" pitchFamily="34" charset="0"/>
              </a:rPr>
              <a:t>mBar</a:t>
            </a:r>
            <a:r>
              <a:rPr kumimoji="1" lang="en-US" altLang="en-US" sz="3200" b="0" dirty="0">
                <a:latin typeface="Tahoma" pitchFamily="34" charset="0"/>
              </a:rPr>
              <a:t> = 1.01x10</a:t>
            </a:r>
            <a:r>
              <a:rPr kumimoji="1" lang="en-US" altLang="en-US" sz="3200" b="0" baseline="30000" dirty="0">
                <a:latin typeface="Tahoma" pitchFamily="34" charset="0"/>
              </a:rPr>
              <a:t>5</a:t>
            </a:r>
            <a:r>
              <a:rPr kumimoji="1" lang="en-US" altLang="en-US" sz="3200" b="0" dirty="0">
                <a:latin typeface="Tahoma" pitchFamily="34" charset="0"/>
              </a:rPr>
              <a:t> Pa = 101.3 </a:t>
            </a:r>
            <a:r>
              <a:rPr kumimoji="1" lang="en-US" altLang="en-US" sz="3200" b="0" dirty="0" err="1">
                <a:latin typeface="Tahoma" pitchFamily="34" charset="0"/>
              </a:rPr>
              <a:t>kPa</a:t>
            </a:r>
            <a:r>
              <a:rPr kumimoji="1" lang="en-US" altLang="en-US" sz="3200" b="0" dirty="0">
                <a:latin typeface="Tahoma" pitchFamily="34" charset="0"/>
              </a:rPr>
              <a:t> = 14.7 psi = 34 ft. water</a:t>
            </a:r>
          </a:p>
          <a:p>
            <a:pPr>
              <a:spcBef>
                <a:spcPct val="20000"/>
              </a:spcBef>
              <a:buClr>
                <a:schemeClr val="accent2"/>
              </a:buClr>
              <a:buFont typeface="Monotype Sorts" pitchFamily="2" charset="2"/>
              <a:buChar char="z"/>
            </a:pPr>
            <a:r>
              <a:rPr kumimoji="1" lang="en-US" altLang="en-US" sz="3200" b="0" dirty="0">
                <a:latin typeface="Tahoma" pitchFamily="34" charset="0"/>
              </a:rPr>
              <a:t>Average atmospheric pressure in SLC is about 635 </a:t>
            </a:r>
            <a:r>
              <a:rPr kumimoji="1" lang="en-US" altLang="en-US" sz="3200" b="0" dirty="0" err="1">
                <a:latin typeface="Tahoma" pitchFamily="34" charset="0"/>
              </a:rPr>
              <a:t>Torr</a:t>
            </a:r>
            <a:r>
              <a:rPr kumimoji="1" lang="en-US" altLang="en-US" sz="3200" b="0" dirty="0">
                <a:latin typeface="Tahoma" pitchFamily="34" charset="0"/>
              </a:rPr>
              <a:t>, 12.3 psi, 28.4 </a:t>
            </a:r>
            <a:r>
              <a:rPr kumimoji="1" lang="en-US" altLang="en-US" sz="3200" b="0" dirty="0" err="1">
                <a:latin typeface="Tahoma" pitchFamily="34" charset="0"/>
              </a:rPr>
              <a:t>ft</a:t>
            </a:r>
            <a:r>
              <a:rPr kumimoji="1" lang="en-US" altLang="en-US" sz="3200" b="0" dirty="0">
                <a:latin typeface="Tahoma" pitchFamily="34" charset="0"/>
              </a:rPr>
              <a:t> water…</a:t>
            </a:r>
          </a:p>
        </p:txBody>
      </p:sp>
      <p:pic>
        <p:nvPicPr>
          <p:cNvPr id="2" name="Units Examp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8352" y="371128"/>
            <a:ext cx="609600" cy="609600"/>
          </a:xfrm>
          <a:prstGeom prst="rect">
            <a:avLst/>
          </a:prstGeom>
        </p:spPr>
      </p:pic>
    </p:spTree>
    <p:extLst>
      <p:ext uri="{BB962C8B-B14F-4D97-AF65-F5344CB8AC3E}">
        <p14:creationId xmlns:p14="http://schemas.microsoft.com/office/powerpoint/2010/main" val="2152090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609600" y="609600"/>
            <a:ext cx="690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r>
              <a:rPr kumimoji="1" lang="en-US" altLang="en-US" sz="4000" b="0">
                <a:solidFill>
                  <a:schemeClr val="tx2"/>
                </a:solidFill>
                <a:latin typeface="Arial Black" pitchFamily="34" charset="0"/>
              </a:rPr>
              <a:t>“Kinds of Pressure”	</a:t>
            </a:r>
          </a:p>
        </p:txBody>
      </p:sp>
      <p:sp>
        <p:nvSpPr>
          <p:cNvPr id="8195" name="Rectangle 5"/>
          <p:cNvSpPr>
            <a:spLocks noChangeArrowheads="1"/>
          </p:cNvSpPr>
          <p:nvPr/>
        </p:nvSpPr>
        <p:spPr bwMode="auto">
          <a:xfrm>
            <a:off x="609600" y="1981200"/>
            <a:ext cx="338666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20000"/>
              </a:spcBef>
              <a:buClr>
                <a:schemeClr val="accent2"/>
              </a:buClr>
              <a:buFont typeface="Monotype Sorts" pitchFamily="2" charset="2"/>
              <a:buChar char="z"/>
            </a:pPr>
            <a:r>
              <a:rPr kumimoji="1" lang="en-US" altLang="en-US" sz="2800">
                <a:latin typeface="Tahoma" pitchFamily="34" charset="0"/>
              </a:rPr>
              <a:t>Gauge Pressure:</a:t>
            </a:r>
            <a:r>
              <a:rPr kumimoji="1" lang="en-US" altLang="en-US" sz="2800" b="0">
                <a:latin typeface="Tahoma" pitchFamily="34" charset="0"/>
              </a:rPr>
              <a:t> measured with respect to ambient.</a:t>
            </a:r>
          </a:p>
          <a:p>
            <a:pPr>
              <a:spcBef>
                <a:spcPct val="20000"/>
              </a:spcBef>
              <a:buClr>
                <a:schemeClr val="accent2"/>
              </a:buClr>
              <a:buFont typeface="Monotype Sorts" pitchFamily="2" charset="2"/>
              <a:buChar char="z"/>
            </a:pPr>
            <a:endParaRPr kumimoji="1" lang="en-US" altLang="en-US" sz="2800">
              <a:latin typeface="Tahoma" pitchFamily="34" charset="0"/>
            </a:endParaRPr>
          </a:p>
          <a:p>
            <a:pPr>
              <a:spcBef>
                <a:spcPct val="20000"/>
              </a:spcBef>
              <a:buClr>
                <a:schemeClr val="accent2"/>
              </a:buClr>
              <a:buFont typeface="Monotype Sorts" pitchFamily="2" charset="2"/>
              <a:buChar char="z"/>
            </a:pPr>
            <a:r>
              <a:rPr kumimoji="1" lang="en-US" altLang="en-US" sz="2800">
                <a:latin typeface="Tahoma" pitchFamily="34" charset="0"/>
              </a:rPr>
              <a:t>Absolute pressure:</a:t>
            </a:r>
            <a:r>
              <a:rPr kumimoji="1" lang="en-US" altLang="en-US" sz="2800" b="0">
                <a:latin typeface="Tahoma" pitchFamily="34" charset="0"/>
              </a:rPr>
              <a:t> measured with respect to vacuum</a:t>
            </a:r>
          </a:p>
        </p:txBody>
      </p:sp>
      <p:sp>
        <p:nvSpPr>
          <p:cNvPr id="8196" name="Rectangle 6"/>
          <p:cNvSpPr>
            <a:spLocks noChangeArrowheads="1"/>
          </p:cNvSpPr>
          <p:nvPr/>
        </p:nvSpPr>
        <p:spPr bwMode="auto">
          <a:xfrm>
            <a:off x="4131733" y="1981200"/>
            <a:ext cx="365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20000"/>
              </a:spcBef>
              <a:buClr>
                <a:schemeClr val="accent2"/>
              </a:buClr>
              <a:buFont typeface="Monotype Sorts" pitchFamily="2" charset="2"/>
              <a:buChar char="z"/>
            </a:pPr>
            <a:r>
              <a:rPr kumimoji="1" lang="en-US" altLang="en-US" sz="2800" b="0">
                <a:latin typeface="Tahoma" pitchFamily="34" charset="0"/>
              </a:rPr>
              <a:t>Car tires, basketballs, boilers, LN2 tanks, JFB/MEB compressed air supply…</a:t>
            </a:r>
          </a:p>
          <a:p>
            <a:pPr>
              <a:spcBef>
                <a:spcPct val="20000"/>
              </a:spcBef>
              <a:buClr>
                <a:schemeClr val="accent2"/>
              </a:buClr>
              <a:buFont typeface="Monotype Sorts" pitchFamily="2" charset="2"/>
              <a:buChar char="z"/>
            </a:pPr>
            <a:r>
              <a:rPr kumimoji="1" lang="en-US" altLang="en-US" sz="2800" b="0">
                <a:latin typeface="Tahoma" pitchFamily="34" charset="0"/>
              </a:rPr>
              <a:t>Vacuum systems, cathode ray tubes, light bulbs, barometers</a:t>
            </a:r>
          </a:p>
        </p:txBody>
      </p:sp>
      <p:pic>
        <p:nvPicPr>
          <p:cNvPr id="2" name="Concep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7169" y="876300"/>
            <a:ext cx="609600" cy="609600"/>
          </a:xfrm>
          <a:prstGeom prst="rect">
            <a:avLst/>
          </a:prstGeom>
        </p:spPr>
      </p:pic>
    </p:spTree>
    <p:extLst>
      <p:ext uri="{BB962C8B-B14F-4D97-AF65-F5344CB8AC3E}">
        <p14:creationId xmlns:p14="http://schemas.microsoft.com/office/powerpoint/2010/main" val="120633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646844"/>
            <a:ext cx="9144000" cy="102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Candara" panose="020E0502030303020204" pitchFamily="34" charset="0"/>
                <a:cs typeface="Arial" pitchFamily="34" charset="0"/>
              </a:rPr>
              <a:t>Gas </a:t>
            </a:r>
            <a:r>
              <a:rPr kumimoji="0" lang="it-IT" altLang="it-IT" sz="1400" b="1" i="0" u="none" strike="noStrike" cap="none" normalizeH="0" baseline="0" dirty="0" err="1" smtClean="0">
                <a:ln>
                  <a:noFill/>
                </a:ln>
                <a:solidFill>
                  <a:schemeClr val="tx1"/>
                </a:solidFill>
                <a:effectLst/>
                <a:latin typeface="Candara" panose="020E0502030303020204" pitchFamily="34" charset="0"/>
                <a:cs typeface="Arial" pitchFamily="34" charset="0"/>
              </a:rPr>
              <a:t>molecules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primarily</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water) are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bound</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to the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interior</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surfaces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of the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vacuum</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chamber</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and </a:t>
            </a:r>
            <a:r>
              <a:rPr kumimoji="0" lang="it-IT" altLang="it-IT" sz="1400" b="1" i="0" u="none" strike="noStrike" cap="none" normalizeH="0" baseline="0" dirty="0" err="1" smtClean="0">
                <a:ln>
                  <a:noFill/>
                </a:ln>
                <a:solidFill>
                  <a:schemeClr val="tx1"/>
                </a:solidFill>
                <a:effectLst/>
                <a:latin typeface="Candara" panose="020E0502030303020204" pitchFamily="34" charset="0"/>
                <a:cs typeface="Arial" pitchFamily="34" charset="0"/>
              </a:rPr>
              <a:t>gradually</a:t>
            </a:r>
            <a:r>
              <a:rPr kumimoji="0" lang="it-IT" altLang="it-IT" sz="1400" b="1"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1" i="0" u="none" strike="noStrike" cap="none" normalizeH="0" baseline="0" dirty="0" err="1" smtClean="0">
                <a:ln>
                  <a:noFill/>
                </a:ln>
                <a:solidFill>
                  <a:schemeClr val="tx1"/>
                </a:solidFill>
                <a:effectLst/>
                <a:latin typeface="Candara" panose="020E0502030303020204" pitchFamily="34" charset="0"/>
                <a:cs typeface="Arial" pitchFamily="34" charset="0"/>
              </a:rPr>
              <a:t>desorb</a:t>
            </a:r>
            <a:r>
              <a:rPr kumimoji="0" lang="it-IT" altLang="it-IT" sz="1400" b="1"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1" i="0" u="none" strike="noStrike" cap="none" normalizeH="0" baseline="0" dirty="0" err="1" smtClean="0">
                <a:ln>
                  <a:noFill/>
                </a:ln>
                <a:solidFill>
                  <a:schemeClr val="tx1"/>
                </a:solidFill>
                <a:effectLst/>
                <a:latin typeface="Candara" panose="020E0502030303020204" pitchFamily="34" charset="0"/>
                <a:cs typeface="Arial" pitchFamily="34" charset="0"/>
              </a:rPr>
              <a:t>again</a:t>
            </a:r>
            <a:r>
              <a:rPr kumimoji="0" lang="it-IT" altLang="it-IT" sz="1400" b="1" i="0" u="none" strike="noStrike" cap="none" normalizeH="0" baseline="0" dirty="0" smtClean="0">
                <a:ln>
                  <a:noFill/>
                </a:ln>
                <a:solidFill>
                  <a:schemeClr val="tx1"/>
                </a:solidFill>
                <a:effectLst/>
                <a:latin typeface="Candara" panose="020E0502030303020204" pitchFamily="34" charset="0"/>
                <a:cs typeface="Arial" pitchFamily="34" charset="0"/>
              </a:rPr>
              <a:t> under </a:t>
            </a:r>
            <a:r>
              <a:rPr kumimoji="0" lang="it-IT" altLang="it-IT" sz="1400" b="1" i="0" u="none" strike="noStrike" cap="none" normalizeH="0" baseline="0" dirty="0" err="1" smtClean="0">
                <a:ln>
                  <a:noFill/>
                </a:ln>
                <a:solidFill>
                  <a:schemeClr val="tx1"/>
                </a:solidFill>
                <a:effectLst/>
                <a:latin typeface="Candara" panose="020E0502030303020204" pitchFamily="34" charset="0"/>
                <a:cs typeface="Arial" pitchFamily="34" charset="0"/>
              </a:rPr>
              <a:t>vacuum</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The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desorption</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rate of the metal and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glass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surfaces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in the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vacuum</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system</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produces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 gas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yield</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that</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sz="1400" b="0" i="0" u="none" strike="noStrike" cap="none" normalizeH="0" baseline="0" dirty="0" err="1" smtClean="0">
                <a:ln>
                  <a:noFill/>
                </a:ln>
                <a:solidFill>
                  <a:schemeClr val="tx1"/>
                </a:solidFill>
                <a:effectLst/>
                <a:latin typeface="Candara" panose="020E0502030303020204" pitchFamily="34" charset="0"/>
                <a:cs typeface="Arial" pitchFamily="34" charset="0"/>
              </a:rPr>
              <a:t>decreases</a:t>
            </a:r>
            <a:r>
              <a:rPr kumimoji="0" lang="it-IT" altLang="it-IT" sz="1400" b="0" i="0" u="none" strike="noStrike" cap="none" normalizeH="0" baseline="0" dirty="0" smtClean="0">
                <a:ln>
                  <a:noFill/>
                </a:ln>
                <a:solidFill>
                  <a:schemeClr val="tx1"/>
                </a:solidFill>
                <a:effectLst/>
                <a:latin typeface="Candara" panose="020E0502030303020204" pitchFamily="34" charset="0"/>
                <a:cs typeface="Arial" pitchFamily="34" charset="0"/>
              </a:rPr>
              <a:t> over time. </a:t>
            </a:r>
          </a:p>
        </p:txBody>
      </p:sp>
      <p:graphicFrame>
        <p:nvGraphicFramePr>
          <p:cNvPr id="5" name="Tabella 4"/>
          <p:cNvGraphicFramePr>
            <a:graphicFrameLocks noGrp="1"/>
          </p:cNvGraphicFramePr>
          <p:nvPr>
            <p:extLst>
              <p:ext uri="{D42A27DB-BD31-4B8C-83A1-F6EECF244321}">
                <p14:modId xmlns:p14="http://schemas.microsoft.com/office/powerpoint/2010/main" val="932401296"/>
              </p:ext>
            </p:extLst>
          </p:nvPr>
        </p:nvGraphicFramePr>
        <p:xfrm>
          <a:off x="323528" y="5301208"/>
          <a:ext cx="4742403" cy="1341120"/>
        </p:xfrm>
        <a:graphic>
          <a:graphicData uri="http://schemas.openxmlformats.org/drawingml/2006/table">
            <a:tbl>
              <a:tblPr/>
              <a:tblGrid>
                <a:gridCol w="1580801"/>
                <a:gridCol w="1580801"/>
                <a:gridCol w="1580801"/>
              </a:tblGrid>
              <a:tr h="212234">
                <a:tc>
                  <a:txBody>
                    <a:bodyPr/>
                    <a:lstStyle/>
                    <a:p>
                      <a:r>
                        <a:rPr lang="it-IT" sz="1400" i="1" dirty="0" err="1">
                          <a:effectLst/>
                          <a:latin typeface="MathJax_Math"/>
                        </a:rPr>
                        <a:t>Q</a:t>
                      </a:r>
                      <a:r>
                        <a:rPr lang="it-IT" sz="1400" baseline="-25000" dirty="0" err="1">
                          <a:effectLst/>
                          <a:latin typeface="MathJax_Main"/>
                        </a:rPr>
                        <a:t>des</a:t>
                      </a:r>
                      <a:endParaRPr lang="it-IT" sz="1400" baseline="-25000" dirty="0"/>
                    </a:p>
                  </a:txBody>
                  <a:tcPr anchor="ctr">
                    <a:lnL>
                      <a:noFill/>
                    </a:lnL>
                    <a:lnR>
                      <a:noFill/>
                    </a:lnR>
                    <a:lnT>
                      <a:noFill/>
                    </a:lnT>
                    <a:lnB>
                      <a:noFill/>
                    </a:lnB>
                  </a:tcPr>
                </a:tc>
                <a:tc>
                  <a:txBody>
                    <a:bodyPr/>
                    <a:lstStyle/>
                    <a:p>
                      <a:r>
                        <a:rPr lang="it-IT" sz="1400" dirty="0" err="1"/>
                        <a:t>Desorption</a:t>
                      </a:r>
                      <a:r>
                        <a:rPr lang="it-IT" sz="1400" dirty="0"/>
                        <a:t> rate</a:t>
                      </a:r>
                    </a:p>
                  </a:txBody>
                  <a:tcPr anchor="ctr">
                    <a:lnL>
                      <a:noFill/>
                    </a:lnL>
                    <a:lnR>
                      <a:noFill/>
                    </a:lnR>
                    <a:lnT>
                      <a:noFill/>
                    </a:lnT>
                    <a:lnB>
                      <a:noFill/>
                    </a:lnB>
                  </a:tcPr>
                </a:tc>
                <a:tc>
                  <a:txBody>
                    <a:bodyPr/>
                    <a:lstStyle/>
                    <a:p>
                      <a:r>
                        <a:rPr lang="it-IT" sz="1400" dirty="0" smtClean="0"/>
                        <a:t>[</a:t>
                      </a:r>
                      <a:r>
                        <a:rPr lang="it-IT" sz="1400" dirty="0" err="1" smtClean="0"/>
                        <a:t>mbar</a:t>
                      </a:r>
                      <a:r>
                        <a:rPr lang="it-IT" sz="1400" dirty="0" smtClean="0"/>
                        <a:t> l </a:t>
                      </a:r>
                      <a:r>
                        <a:rPr lang="it-IT" sz="1400" dirty="0"/>
                        <a:t>s</a:t>
                      </a:r>
                      <a:r>
                        <a:rPr lang="it-IT" sz="1400" baseline="30000" dirty="0"/>
                        <a:t>-1</a:t>
                      </a:r>
                      <a:r>
                        <a:rPr lang="it-IT" sz="1400" dirty="0"/>
                        <a:t>] </a:t>
                      </a:r>
                    </a:p>
                  </a:txBody>
                  <a:tcPr anchor="ctr">
                    <a:lnL>
                      <a:noFill/>
                    </a:lnL>
                    <a:lnR>
                      <a:noFill/>
                    </a:lnR>
                    <a:lnT>
                      <a:noFill/>
                    </a:lnT>
                    <a:lnB>
                      <a:noFill/>
                    </a:lnB>
                  </a:tcPr>
                </a:tc>
              </a:tr>
              <a:tr h="371410">
                <a:tc>
                  <a:txBody>
                    <a:bodyPr/>
                    <a:lstStyle/>
                    <a:p>
                      <a:r>
                        <a:rPr lang="it-IT" sz="1400" i="1" dirty="0" err="1">
                          <a:effectLst/>
                          <a:latin typeface="MathJax_Math"/>
                        </a:rPr>
                        <a:t>q</a:t>
                      </a:r>
                      <a:r>
                        <a:rPr lang="it-IT" sz="1400" baseline="-25000" dirty="0" err="1">
                          <a:effectLst/>
                          <a:latin typeface="MathJax_Main"/>
                        </a:rPr>
                        <a:t>des</a:t>
                      </a:r>
                      <a:endParaRPr lang="it-IT" sz="1400" baseline="-25000" dirty="0">
                        <a:effectLst/>
                      </a:endParaRPr>
                    </a:p>
                  </a:txBody>
                  <a:tcPr anchor="ctr">
                    <a:lnL>
                      <a:noFill/>
                    </a:lnL>
                    <a:lnR>
                      <a:noFill/>
                    </a:lnR>
                    <a:lnT>
                      <a:noFill/>
                    </a:lnT>
                    <a:lnB>
                      <a:noFill/>
                    </a:lnB>
                  </a:tcPr>
                </a:tc>
                <a:tc>
                  <a:txBody>
                    <a:bodyPr/>
                    <a:lstStyle/>
                    <a:p>
                      <a:r>
                        <a:rPr lang="it-IT" sz="1400" dirty="0" err="1"/>
                        <a:t>Desorption</a:t>
                      </a:r>
                      <a:r>
                        <a:rPr lang="it-IT" sz="1400" dirty="0"/>
                        <a:t> </a:t>
                      </a:r>
                      <a:r>
                        <a:rPr lang="it-IT" sz="1400" dirty="0" smtClean="0"/>
                        <a:t>rate </a:t>
                      </a:r>
                      <a:r>
                        <a:rPr lang="it-IT" sz="1400" dirty="0" err="1"/>
                        <a:t>density</a:t>
                      </a:r>
                      <a:r>
                        <a:rPr lang="it-IT" sz="1400" dirty="0"/>
                        <a:t> </a:t>
                      </a:r>
                      <a:r>
                        <a:rPr lang="it-IT" sz="1400" dirty="0" smtClean="0"/>
                        <a:t>or </a:t>
                      </a:r>
                      <a:r>
                        <a:rPr lang="it-IT" sz="1400" dirty="0" err="1" smtClean="0"/>
                        <a:t>specific</a:t>
                      </a:r>
                      <a:r>
                        <a:rPr lang="it-IT" sz="1400" dirty="0" smtClean="0"/>
                        <a:t> </a:t>
                      </a:r>
                      <a:r>
                        <a:rPr lang="it-IT" sz="1400" dirty="0" err="1" smtClean="0"/>
                        <a:t>desorption</a:t>
                      </a:r>
                      <a:r>
                        <a:rPr lang="it-IT" sz="1400" dirty="0" smtClean="0"/>
                        <a:t> rate</a:t>
                      </a:r>
                      <a:endParaRPr lang="it-IT" sz="1400" dirty="0"/>
                    </a:p>
                  </a:txBody>
                  <a:tcPr anchor="ctr">
                    <a:lnL>
                      <a:noFill/>
                    </a:lnL>
                    <a:lnR>
                      <a:noFill/>
                    </a:lnR>
                    <a:lnT>
                      <a:noFill/>
                    </a:lnT>
                    <a:lnB>
                      <a:noFill/>
                    </a:lnB>
                  </a:tcPr>
                </a:tc>
                <a:tc>
                  <a:txBody>
                    <a:bodyPr/>
                    <a:lstStyle/>
                    <a:p>
                      <a:r>
                        <a:rPr lang="it-IT" sz="1400" dirty="0" smtClean="0"/>
                        <a:t>[</a:t>
                      </a:r>
                      <a:r>
                        <a:rPr lang="it-IT" sz="1400" dirty="0" err="1" smtClean="0"/>
                        <a:t>mbar</a:t>
                      </a:r>
                      <a:r>
                        <a:rPr lang="it-IT" sz="1400" dirty="0" smtClean="0"/>
                        <a:t> l </a:t>
                      </a:r>
                      <a:r>
                        <a:rPr lang="it-IT" sz="1400" dirty="0"/>
                        <a:t>s</a:t>
                      </a:r>
                      <a:r>
                        <a:rPr lang="it-IT" sz="1400" baseline="30000" dirty="0"/>
                        <a:t>-1</a:t>
                      </a:r>
                      <a:r>
                        <a:rPr lang="it-IT" sz="1400" dirty="0"/>
                        <a:t> m</a:t>
                      </a:r>
                      <a:r>
                        <a:rPr lang="it-IT" sz="1400" baseline="30000" dirty="0"/>
                        <a:t>-2</a:t>
                      </a:r>
                      <a:r>
                        <a:rPr lang="it-IT" sz="1400" dirty="0"/>
                        <a:t>] </a:t>
                      </a:r>
                    </a:p>
                  </a:txBody>
                  <a:tcPr anchor="ctr">
                    <a:lnL>
                      <a:noFill/>
                    </a:lnL>
                    <a:lnR>
                      <a:noFill/>
                    </a:lnR>
                    <a:lnT>
                      <a:noFill/>
                    </a:lnT>
                    <a:lnB>
                      <a:noFill/>
                    </a:lnB>
                  </a:tcPr>
                </a:tc>
              </a:tr>
              <a:tr h="212234">
                <a:tc>
                  <a:txBody>
                    <a:bodyPr/>
                    <a:lstStyle/>
                    <a:p>
                      <a:r>
                        <a:rPr lang="it-IT" sz="1400" i="1" dirty="0">
                          <a:effectLst/>
                          <a:latin typeface="MathJax_Math"/>
                        </a:rPr>
                        <a:t>A</a:t>
                      </a:r>
                      <a:endParaRPr lang="it-IT" sz="1400" dirty="0">
                        <a:effectLst/>
                      </a:endParaRPr>
                    </a:p>
                  </a:txBody>
                  <a:tcPr anchor="ctr">
                    <a:lnL>
                      <a:noFill/>
                    </a:lnL>
                    <a:lnR>
                      <a:noFill/>
                    </a:lnR>
                    <a:lnT>
                      <a:noFill/>
                    </a:lnT>
                    <a:lnB>
                      <a:noFill/>
                    </a:lnB>
                  </a:tcPr>
                </a:tc>
                <a:tc>
                  <a:txBody>
                    <a:bodyPr/>
                    <a:lstStyle/>
                    <a:p>
                      <a:r>
                        <a:rPr lang="it-IT" sz="1400" dirty="0"/>
                        <a:t>Area</a:t>
                      </a:r>
                    </a:p>
                  </a:txBody>
                  <a:tcPr anchor="ctr">
                    <a:lnL>
                      <a:noFill/>
                    </a:lnL>
                    <a:lnR>
                      <a:noFill/>
                    </a:lnR>
                    <a:lnT>
                      <a:noFill/>
                    </a:lnT>
                    <a:lnB>
                      <a:noFill/>
                    </a:lnB>
                  </a:tcPr>
                </a:tc>
                <a:tc>
                  <a:txBody>
                    <a:bodyPr/>
                    <a:lstStyle/>
                    <a:p>
                      <a:r>
                        <a:rPr lang="it-IT" sz="1400" dirty="0"/>
                        <a:t>[m</a:t>
                      </a:r>
                      <a:r>
                        <a:rPr lang="it-IT" sz="1400" baseline="30000" dirty="0"/>
                        <a:t>2</a:t>
                      </a:r>
                      <a:r>
                        <a:rPr lang="it-IT" sz="1400" dirty="0"/>
                        <a:t>] </a:t>
                      </a:r>
                    </a:p>
                  </a:txBody>
                  <a:tcPr anchor="ctr">
                    <a:lnL>
                      <a:noFill/>
                    </a:lnL>
                    <a:lnR>
                      <a:noFill/>
                    </a:lnR>
                    <a:lnT>
                      <a:noFill/>
                    </a:lnT>
                    <a:lnB>
                      <a:noFill/>
                    </a:lnB>
                  </a:tcPr>
                </a:tc>
              </a:tr>
            </a:tbl>
          </a:graphicData>
        </a:graphic>
      </p:graphicFrame>
      <p:sp>
        <p:nvSpPr>
          <p:cNvPr id="6" name="Rettangolo 5"/>
          <p:cNvSpPr/>
          <p:nvPr/>
        </p:nvSpPr>
        <p:spPr>
          <a:xfrm>
            <a:off x="1187624" y="5830"/>
            <a:ext cx="6984604" cy="646331"/>
          </a:xfrm>
          <a:prstGeom prst="rect">
            <a:avLst/>
          </a:prstGeom>
        </p:spPr>
        <p:txBody>
          <a:bodyPr wrap="none">
            <a:spAutoFit/>
          </a:bodyPr>
          <a:lstStyle/>
          <a:p>
            <a:pPr lvl="0"/>
            <a:r>
              <a:rPr lang="it-IT" altLang="it-IT" sz="3600" b="1" i="1" dirty="0" err="1" smtClean="0">
                <a:latin typeface="Candara" panose="020E0502030303020204" pitchFamily="34" charset="0"/>
              </a:rPr>
              <a:t>Desorption</a:t>
            </a:r>
            <a:r>
              <a:rPr lang="it-IT" altLang="it-IT" sz="3600" b="1" i="1" dirty="0" smtClean="0">
                <a:latin typeface="Candara" panose="020E0502030303020204" pitchFamily="34" charset="0"/>
              </a:rPr>
              <a:t>, </a:t>
            </a:r>
            <a:r>
              <a:rPr lang="it-IT" altLang="it-IT" sz="3600" b="1" i="1" dirty="0" err="1" smtClean="0">
                <a:latin typeface="Candara" panose="020E0502030303020204" pitchFamily="34" charset="0"/>
              </a:rPr>
              <a:t>outgassing</a:t>
            </a:r>
            <a:r>
              <a:rPr lang="it-IT" altLang="it-IT" sz="3600" b="1" i="1" dirty="0" smtClean="0">
                <a:latin typeface="Candara" panose="020E0502030303020204" pitchFamily="34" charset="0"/>
              </a:rPr>
              <a:t>, </a:t>
            </a:r>
            <a:r>
              <a:rPr lang="it-IT" altLang="it-IT" sz="3600" b="1" i="1" dirty="0" err="1" smtClean="0">
                <a:latin typeface="Candara" panose="020E0502030303020204" pitchFamily="34" charset="0"/>
              </a:rPr>
              <a:t>degassing</a:t>
            </a:r>
            <a:endParaRPr lang="it-IT" altLang="it-IT" sz="3600" b="1" i="1" dirty="0">
              <a:latin typeface="Candara" panose="020E0502030303020204" pitchFamily="34"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823558"/>
            <a:ext cx="4559929" cy="25922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361258" y="4725144"/>
            <a:ext cx="2196435" cy="461665"/>
          </a:xfrm>
          <a:prstGeom prst="rect">
            <a:avLst/>
          </a:prstGeom>
          <a:noFill/>
        </p:spPr>
        <p:txBody>
          <a:bodyPr wrap="none" rtlCol="0">
            <a:spAutoFit/>
          </a:bodyPr>
          <a:lstStyle/>
          <a:p>
            <a:r>
              <a:rPr lang="en-US" sz="2400" dirty="0" err="1" smtClean="0"/>
              <a:t>Q</a:t>
            </a:r>
            <a:r>
              <a:rPr lang="en-US" sz="2400" baseline="-25000" dirty="0" err="1" smtClean="0"/>
              <a:t>des</a:t>
            </a:r>
            <a:r>
              <a:rPr lang="en-US" sz="2400" dirty="0" smtClean="0"/>
              <a:t>(t)=A*</a:t>
            </a:r>
            <a:r>
              <a:rPr lang="en-US" sz="2400" dirty="0" err="1" smtClean="0"/>
              <a:t>q</a:t>
            </a:r>
            <a:r>
              <a:rPr lang="en-US" sz="2400" baseline="-25000" dirty="0" err="1" smtClean="0"/>
              <a:t>des</a:t>
            </a:r>
            <a:r>
              <a:rPr lang="en-US" sz="2400" dirty="0" smtClean="0"/>
              <a:t>(t)</a:t>
            </a:r>
            <a:endParaRPr lang="en-US" sz="2400" dirty="0"/>
          </a:p>
        </p:txBody>
      </p:sp>
      <p:grpSp>
        <p:nvGrpSpPr>
          <p:cNvPr id="10" name="Gruppo 9"/>
          <p:cNvGrpSpPr/>
          <p:nvPr/>
        </p:nvGrpSpPr>
        <p:grpSpPr>
          <a:xfrm>
            <a:off x="7097835" y="1969025"/>
            <a:ext cx="619270" cy="266836"/>
            <a:chOff x="7089924" y="6262448"/>
            <a:chExt cx="829981" cy="338844"/>
          </a:xfrm>
        </p:grpSpPr>
        <p:sp>
          <p:nvSpPr>
            <p:cNvPr id="15" name="Rettangolo 14"/>
            <p:cNvSpPr/>
            <p:nvPr/>
          </p:nvSpPr>
          <p:spPr>
            <a:xfrm>
              <a:off x="7164288" y="6262448"/>
              <a:ext cx="475253" cy="338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4" name="CasellaDiTesto 13"/>
            <p:cNvSpPr txBox="1"/>
            <p:nvPr/>
          </p:nvSpPr>
          <p:spPr>
            <a:xfrm>
              <a:off x="7089924" y="6262448"/>
              <a:ext cx="829981" cy="307777"/>
            </a:xfrm>
            <a:prstGeom prst="rect">
              <a:avLst/>
            </a:prstGeom>
            <a:noFill/>
          </p:spPr>
          <p:txBody>
            <a:bodyPr wrap="square" rtlCol="0">
              <a:spAutoFit/>
            </a:bodyPr>
            <a:lstStyle/>
            <a:p>
              <a:r>
                <a:rPr lang="it-IT" sz="1400" dirty="0" err="1" smtClean="0">
                  <a:solidFill>
                    <a:schemeClr val="tx1">
                      <a:lumMod val="75000"/>
                      <a:lumOff val="25000"/>
                    </a:schemeClr>
                  </a:solidFill>
                </a:rPr>
                <a:t>mbar</a:t>
              </a:r>
              <a:endParaRPr lang="it-IT" sz="1400" dirty="0">
                <a:solidFill>
                  <a:schemeClr val="tx1">
                    <a:lumMod val="75000"/>
                    <a:lumOff val="25000"/>
                  </a:schemeClr>
                </a:solidFill>
              </a:endParaRPr>
            </a:p>
          </p:txBody>
        </p:sp>
      </p:grpSp>
      <p:grpSp>
        <p:nvGrpSpPr>
          <p:cNvPr id="17" name="Gruppo 16"/>
          <p:cNvGrpSpPr/>
          <p:nvPr/>
        </p:nvGrpSpPr>
        <p:grpSpPr>
          <a:xfrm>
            <a:off x="7121082" y="4005064"/>
            <a:ext cx="619270" cy="266836"/>
            <a:chOff x="7089924" y="6262448"/>
            <a:chExt cx="829981" cy="338844"/>
          </a:xfrm>
        </p:grpSpPr>
        <p:sp>
          <p:nvSpPr>
            <p:cNvPr id="18" name="Rettangolo 17"/>
            <p:cNvSpPr/>
            <p:nvPr/>
          </p:nvSpPr>
          <p:spPr>
            <a:xfrm>
              <a:off x="7164288" y="6262448"/>
              <a:ext cx="475253" cy="338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9" name="CasellaDiTesto 18"/>
            <p:cNvSpPr txBox="1"/>
            <p:nvPr/>
          </p:nvSpPr>
          <p:spPr>
            <a:xfrm>
              <a:off x="7089924" y="6262448"/>
              <a:ext cx="829981" cy="307777"/>
            </a:xfrm>
            <a:prstGeom prst="rect">
              <a:avLst/>
            </a:prstGeom>
            <a:noFill/>
          </p:spPr>
          <p:txBody>
            <a:bodyPr wrap="square" rtlCol="0">
              <a:spAutoFit/>
            </a:bodyPr>
            <a:lstStyle/>
            <a:p>
              <a:r>
                <a:rPr lang="it-IT" sz="1400" dirty="0" err="1" smtClean="0">
                  <a:solidFill>
                    <a:schemeClr val="tx1">
                      <a:lumMod val="75000"/>
                      <a:lumOff val="25000"/>
                    </a:schemeClr>
                  </a:solidFill>
                </a:rPr>
                <a:t>mbar</a:t>
              </a:r>
              <a:endParaRPr lang="it-IT" sz="1400" dirty="0">
                <a:solidFill>
                  <a:schemeClr val="tx1">
                    <a:lumMod val="75000"/>
                    <a:lumOff val="25000"/>
                  </a:schemeClr>
                </a:solidFill>
              </a:endParaRPr>
            </a:p>
          </p:txBody>
        </p:sp>
      </p:grpSp>
      <p:grpSp>
        <p:nvGrpSpPr>
          <p:cNvPr id="20" name="Gruppo 19"/>
          <p:cNvGrpSpPr/>
          <p:nvPr/>
        </p:nvGrpSpPr>
        <p:grpSpPr>
          <a:xfrm>
            <a:off x="7164288" y="2946140"/>
            <a:ext cx="619270" cy="266836"/>
            <a:chOff x="7089924" y="6262448"/>
            <a:chExt cx="829981" cy="338844"/>
          </a:xfrm>
        </p:grpSpPr>
        <p:sp>
          <p:nvSpPr>
            <p:cNvPr id="21" name="Rettangolo 20"/>
            <p:cNvSpPr/>
            <p:nvPr/>
          </p:nvSpPr>
          <p:spPr>
            <a:xfrm>
              <a:off x="7164288" y="6262448"/>
              <a:ext cx="475253" cy="338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22" name="CasellaDiTesto 21"/>
            <p:cNvSpPr txBox="1"/>
            <p:nvPr/>
          </p:nvSpPr>
          <p:spPr>
            <a:xfrm>
              <a:off x="7089924" y="6262448"/>
              <a:ext cx="829981" cy="307777"/>
            </a:xfrm>
            <a:prstGeom prst="rect">
              <a:avLst/>
            </a:prstGeom>
            <a:noFill/>
          </p:spPr>
          <p:txBody>
            <a:bodyPr wrap="square" rtlCol="0">
              <a:spAutoFit/>
            </a:bodyPr>
            <a:lstStyle/>
            <a:p>
              <a:r>
                <a:rPr lang="it-IT" sz="1400" dirty="0" err="1" smtClean="0">
                  <a:solidFill>
                    <a:schemeClr val="tx1">
                      <a:lumMod val="75000"/>
                      <a:lumOff val="25000"/>
                    </a:schemeClr>
                  </a:solidFill>
                </a:rPr>
                <a:t>mbar</a:t>
              </a:r>
              <a:endParaRPr lang="it-IT" sz="1400" dirty="0">
                <a:solidFill>
                  <a:schemeClr val="tx1">
                    <a:lumMod val="75000"/>
                    <a:lumOff val="25000"/>
                  </a:schemeClr>
                </a:solidFill>
              </a:endParaRPr>
            </a:p>
          </p:txBody>
        </p:sp>
      </p:grpSp>
      <p:grpSp>
        <p:nvGrpSpPr>
          <p:cNvPr id="23" name="Gruppo 22"/>
          <p:cNvGrpSpPr/>
          <p:nvPr/>
        </p:nvGrpSpPr>
        <p:grpSpPr>
          <a:xfrm>
            <a:off x="7121082" y="5085184"/>
            <a:ext cx="619270" cy="266836"/>
            <a:chOff x="7089924" y="6262448"/>
            <a:chExt cx="829981" cy="338844"/>
          </a:xfrm>
        </p:grpSpPr>
        <p:sp>
          <p:nvSpPr>
            <p:cNvPr id="24" name="Rettangolo 23"/>
            <p:cNvSpPr/>
            <p:nvPr/>
          </p:nvSpPr>
          <p:spPr>
            <a:xfrm>
              <a:off x="7164288" y="6262448"/>
              <a:ext cx="475253" cy="338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25" name="CasellaDiTesto 24"/>
            <p:cNvSpPr txBox="1"/>
            <p:nvPr/>
          </p:nvSpPr>
          <p:spPr>
            <a:xfrm>
              <a:off x="7089924" y="6262448"/>
              <a:ext cx="829981" cy="307777"/>
            </a:xfrm>
            <a:prstGeom prst="rect">
              <a:avLst/>
            </a:prstGeom>
            <a:noFill/>
          </p:spPr>
          <p:txBody>
            <a:bodyPr wrap="square" rtlCol="0">
              <a:spAutoFit/>
            </a:bodyPr>
            <a:lstStyle/>
            <a:p>
              <a:r>
                <a:rPr lang="it-IT" sz="1400" dirty="0" err="1" smtClean="0">
                  <a:solidFill>
                    <a:schemeClr val="tx1">
                      <a:lumMod val="75000"/>
                      <a:lumOff val="25000"/>
                    </a:schemeClr>
                  </a:solidFill>
                </a:rPr>
                <a:t>mbar</a:t>
              </a:r>
              <a:endParaRPr lang="it-IT" sz="1400" dirty="0">
                <a:solidFill>
                  <a:schemeClr val="tx1">
                    <a:lumMod val="75000"/>
                    <a:lumOff val="25000"/>
                  </a:schemeClr>
                </a:solidFill>
              </a:endParaRPr>
            </a:p>
          </p:txBody>
        </p:sp>
      </p:grpSp>
      <p:grpSp>
        <p:nvGrpSpPr>
          <p:cNvPr id="38" name="Gruppo 37"/>
          <p:cNvGrpSpPr/>
          <p:nvPr/>
        </p:nvGrpSpPr>
        <p:grpSpPr>
          <a:xfrm>
            <a:off x="4860032" y="5385084"/>
            <a:ext cx="3245019" cy="1510465"/>
            <a:chOff x="4860032" y="5385084"/>
            <a:chExt cx="3245019" cy="1510465"/>
          </a:xfrm>
        </p:grpSpPr>
        <p:cxnSp>
          <p:nvCxnSpPr>
            <p:cNvPr id="29" name="Connettore 2 28"/>
            <p:cNvCxnSpPr/>
            <p:nvPr/>
          </p:nvCxnSpPr>
          <p:spPr>
            <a:xfrm flipV="1">
              <a:off x="5292080" y="5732533"/>
              <a:ext cx="0" cy="814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5292080" y="6546542"/>
              <a:ext cx="1368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Arco 31"/>
            <p:cNvSpPr/>
            <p:nvPr/>
          </p:nvSpPr>
          <p:spPr>
            <a:xfrm rot="10829658">
              <a:off x="5349321" y="5385084"/>
              <a:ext cx="2755730" cy="10687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34" name="Connettore 1 33"/>
            <p:cNvCxnSpPr/>
            <p:nvPr/>
          </p:nvCxnSpPr>
          <p:spPr>
            <a:xfrm flipH="1">
              <a:off x="6372200" y="6453851"/>
              <a:ext cx="350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H="1">
              <a:off x="5895708" y="6449020"/>
              <a:ext cx="148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flipH="1">
              <a:off x="5584403" y="6449020"/>
              <a:ext cx="1977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flipH="1">
              <a:off x="6135610" y="6449020"/>
              <a:ext cx="122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5323076" y="6449020"/>
              <a:ext cx="19777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6660232" y="6618550"/>
              <a:ext cx="288031" cy="276999"/>
            </a:xfrm>
            <a:prstGeom prst="rect">
              <a:avLst/>
            </a:prstGeom>
            <a:noFill/>
          </p:spPr>
          <p:txBody>
            <a:bodyPr wrap="square" rtlCol="0">
              <a:spAutoFit/>
            </a:bodyPr>
            <a:lstStyle/>
            <a:p>
              <a:r>
                <a:rPr lang="it-IT" sz="1200" dirty="0" smtClean="0">
                  <a:latin typeface="Candara" panose="020E0502030303020204" pitchFamily="34" charset="0"/>
                </a:rPr>
                <a:t>t</a:t>
              </a:r>
              <a:endParaRPr lang="it-IT" sz="1200" dirty="0">
                <a:latin typeface="Candara" panose="020E0502030303020204" pitchFamily="34" charset="0"/>
              </a:endParaRPr>
            </a:p>
          </p:txBody>
        </p:sp>
        <p:sp>
          <p:nvSpPr>
            <p:cNvPr id="45" name="CasellaDiTesto 44"/>
            <p:cNvSpPr txBox="1"/>
            <p:nvPr/>
          </p:nvSpPr>
          <p:spPr>
            <a:xfrm>
              <a:off x="4860032" y="5538430"/>
              <a:ext cx="504056" cy="276999"/>
            </a:xfrm>
            <a:prstGeom prst="rect">
              <a:avLst/>
            </a:prstGeom>
            <a:noFill/>
          </p:spPr>
          <p:txBody>
            <a:bodyPr wrap="square" rtlCol="0">
              <a:spAutoFit/>
            </a:bodyPr>
            <a:lstStyle/>
            <a:p>
              <a:r>
                <a:rPr lang="en-US" sz="1200" dirty="0" err="1"/>
                <a:t>Q</a:t>
              </a:r>
              <a:r>
                <a:rPr lang="en-US" sz="1200" baseline="-25000" dirty="0" err="1"/>
                <a:t>des</a:t>
              </a:r>
              <a:endParaRPr lang="it-IT" sz="1200" dirty="0">
                <a:latin typeface="Candara" panose="020E0502030303020204" pitchFamily="34" charset="0"/>
              </a:endParaRPr>
            </a:p>
          </p:txBody>
        </p:sp>
      </p:grpSp>
      <p:grpSp>
        <p:nvGrpSpPr>
          <p:cNvPr id="9" name="Gruppo 8"/>
          <p:cNvGrpSpPr/>
          <p:nvPr/>
        </p:nvGrpSpPr>
        <p:grpSpPr>
          <a:xfrm>
            <a:off x="5610660" y="1799239"/>
            <a:ext cx="3343620" cy="3912096"/>
            <a:chOff x="5610660" y="1799239"/>
            <a:chExt cx="3343620" cy="3912096"/>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660" y="1799239"/>
              <a:ext cx="3343620" cy="3912096"/>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028384" y="3303965"/>
              <a:ext cx="720080" cy="307777"/>
            </a:xfrm>
            <a:prstGeom prst="rect">
              <a:avLst/>
            </a:prstGeom>
            <a:solidFill>
              <a:schemeClr val="bg1"/>
            </a:solidFill>
          </p:spPr>
          <p:txBody>
            <a:bodyPr wrap="square" rtlCol="0">
              <a:spAutoFit/>
            </a:bodyPr>
            <a:lstStyle/>
            <a:p>
              <a:r>
                <a:rPr lang="it-IT" sz="1400" dirty="0">
                  <a:solidFill>
                    <a:schemeClr val="tx1">
                      <a:lumMod val="85000"/>
                      <a:lumOff val="15000"/>
                    </a:schemeClr>
                  </a:solidFill>
                  <a:latin typeface="Candara" panose="020E0502030303020204" pitchFamily="34" charset="0"/>
                </a:rPr>
                <a:t>s</a:t>
              </a:r>
              <a:r>
                <a:rPr lang="it-IT" sz="1400" baseline="30000" dirty="0" smtClean="0">
                  <a:solidFill>
                    <a:schemeClr val="tx1">
                      <a:lumMod val="85000"/>
                      <a:lumOff val="15000"/>
                    </a:schemeClr>
                  </a:solidFill>
                  <a:latin typeface="Candara" panose="020E0502030303020204" pitchFamily="34" charset="0"/>
                </a:rPr>
                <a:t>-1</a:t>
              </a:r>
              <a:r>
                <a:rPr lang="it-IT" sz="1400" dirty="0" smtClean="0">
                  <a:solidFill>
                    <a:schemeClr val="tx1">
                      <a:lumMod val="85000"/>
                      <a:lumOff val="15000"/>
                    </a:schemeClr>
                  </a:solidFill>
                  <a:latin typeface="Candara" panose="020E0502030303020204" pitchFamily="34" charset="0"/>
                </a:rPr>
                <a:t>cm</a:t>
              </a:r>
              <a:r>
                <a:rPr lang="it-IT" sz="1400" baseline="30000" dirty="0" smtClean="0">
                  <a:solidFill>
                    <a:schemeClr val="tx1">
                      <a:lumMod val="85000"/>
                      <a:lumOff val="15000"/>
                    </a:schemeClr>
                  </a:solidFill>
                  <a:latin typeface="Candara" panose="020E0502030303020204" pitchFamily="34" charset="0"/>
                </a:rPr>
                <a:t>-2</a:t>
              </a:r>
              <a:endParaRPr lang="it-IT" sz="1400" baseline="30000" dirty="0">
                <a:solidFill>
                  <a:schemeClr val="tx1">
                    <a:lumMod val="85000"/>
                    <a:lumOff val="15000"/>
                  </a:schemeClr>
                </a:solidFill>
                <a:latin typeface="Candara" panose="020E0502030303020204" pitchFamily="34" charset="0"/>
              </a:endParaRPr>
            </a:p>
          </p:txBody>
        </p:sp>
        <p:sp>
          <p:nvSpPr>
            <p:cNvPr id="7" name="Rettangolo 6"/>
            <p:cNvSpPr/>
            <p:nvPr/>
          </p:nvSpPr>
          <p:spPr>
            <a:xfrm>
              <a:off x="6948264" y="4005064"/>
              <a:ext cx="1440160"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57150">
                  <a:solidFill>
                    <a:schemeClr val="tx1"/>
                  </a:solidFill>
                </a:ln>
              </a:endParaRPr>
            </a:p>
          </p:txBody>
        </p:sp>
        <p:sp>
          <p:nvSpPr>
            <p:cNvPr id="35" name="CasellaDiTesto 34"/>
            <p:cNvSpPr txBox="1"/>
            <p:nvPr/>
          </p:nvSpPr>
          <p:spPr>
            <a:xfrm>
              <a:off x="8100392" y="2182004"/>
              <a:ext cx="720080" cy="307777"/>
            </a:xfrm>
            <a:prstGeom prst="rect">
              <a:avLst/>
            </a:prstGeom>
            <a:solidFill>
              <a:schemeClr val="bg1"/>
            </a:solidFill>
          </p:spPr>
          <p:txBody>
            <a:bodyPr wrap="square" rtlCol="0">
              <a:spAutoFit/>
            </a:bodyPr>
            <a:lstStyle/>
            <a:p>
              <a:r>
                <a:rPr lang="it-IT" sz="1400" dirty="0">
                  <a:solidFill>
                    <a:schemeClr val="tx1">
                      <a:lumMod val="85000"/>
                      <a:lumOff val="15000"/>
                    </a:schemeClr>
                  </a:solidFill>
                  <a:latin typeface="Candara" panose="020E0502030303020204" pitchFamily="34" charset="0"/>
                </a:rPr>
                <a:t>s</a:t>
              </a:r>
              <a:r>
                <a:rPr lang="it-IT" sz="1400" baseline="30000" dirty="0" smtClean="0">
                  <a:solidFill>
                    <a:schemeClr val="tx1">
                      <a:lumMod val="85000"/>
                      <a:lumOff val="15000"/>
                    </a:schemeClr>
                  </a:solidFill>
                  <a:latin typeface="Candara" panose="020E0502030303020204" pitchFamily="34" charset="0"/>
                </a:rPr>
                <a:t>-1</a:t>
              </a:r>
              <a:r>
                <a:rPr lang="it-IT" sz="1400" dirty="0" smtClean="0">
                  <a:solidFill>
                    <a:schemeClr val="tx1">
                      <a:lumMod val="85000"/>
                      <a:lumOff val="15000"/>
                    </a:schemeClr>
                  </a:solidFill>
                  <a:latin typeface="Candara" panose="020E0502030303020204" pitchFamily="34" charset="0"/>
                </a:rPr>
                <a:t>cm</a:t>
              </a:r>
              <a:r>
                <a:rPr lang="it-IT" sz="1400" baseline="30000" dirty="0" smtClean="0">
                  <a:solidFill>
                    <a:schemeClr val="tx1">
                      <a:lumMod val="85000"/>
                      <a:lumOff val="15000"/>
                    </a:schemeClr>
                  </a:solidFill>
                  <a:latin typeface="Candara" panose="020E0502030303020204" pitchFamily="34" charset="0"/>
                </a:rPr>
                <a:t>-2</a:t>
              </a:r>
              <a:endParaRPr lang="it-IT" sz="1400" baseline="30000" dirty="0">
                <a:solidFill>
                  <a:schemeClr val="tx1">
                    <a:lumMod val="85000"/>
                    <a:lumOff val="15000"/>
                  </a:schemeClr>
                </a:solidFill>
                <a:latin typeface="Candara" panose="020E0502030303020204" pitchFamily="34" charset="0"/>
              </a:endParaRPr>
            </a:p>
          </p:txBody>
        </p:sp>
      </p:grpSp>
      <p:pic>
        <p:nvPicPr>
          <p:cNvPr id="8" name="Concep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024" y="0"/>
            <a:ext cx="609600" cy="609600"/>
          </a:xfrm>
          <a:prstGeom prst="rect">
            <a:avLst/>
          </a:prstGeom>
        </p:spPr>
      </p:pic>
    </p:spTree>
    <p:extLst>
      <p:ext uri="{BB962C8B-B14F-4D97-AF65-F5344CB8AC3E}">
        <p14:creationId xmlns:p14="http://schemas.microsoft.com/office/powerpoint/2010/main" val="1301363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75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1187" y="1124744"/>
            <a:ext cx="88553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altLang="it-IT" b="0" i="1" u="none" strike="noStrike" cap="none" normalizeH="0" baseline="0" dirty="0" smtClean="0">
                <a:ln>
                  <a:noFill/>
                </a:ln>
                <a:solidFill>
                  <a:schemeClr val="tx1"/>
                </a:solidFill>
                <a:effectLst/>
                <a:latin typeface="Candara" panose="020E0502030303020204" pitchFamily="34" charset="0"/>
                <a:cs typeface="Arial" pitchFamily="34" charset="0"/>
              </a:rPr>
              <a:t>Q</a:t>
            </a:r>
            <a:r>
              <a:rPr kumimoji="0" lang="it-IT" altLang="it-IT" b="0" i="1" u="none" strike="noStrike" cap="none" normalizeH="0" baseline="-25000" dirty="0" smtClean="0">
                <a:ln>
                  <a:noFill/>
                </a:ln>
                <a:solidFill>
                  <a:schemeClr val="tx1"/>
                </a:solidFill>
                <a:effectLst/>
                <a:latin typeface="Candara" panose="020E0502030303020204" pitchFamily="34" charset="0"/>
                <a:cs typeface="Arial" pitchFamily="34" charset="0"/>
              </a:rPr>
              <a:t>L</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describes</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the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leak</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rate, i.e. a gas flow,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which</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enters</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the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vacuum</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system</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through</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leaks</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p>
          <a:p>
            <a:pPr marL="0" marR="0" lvl="0" indent="0" algn="l" defTabSz="914400" rtl="0" eaLnBrk="1" fontAlgn="base" latinLnBrk="0" hangingPunct="1">
              <a:lnSpc>
                <a:spcPct val="150000"/>
              </a:lnSpc>
              <a:spcBef>
                <a:spcPct val="0"/>
              </a:spcBef>
              <a:spcAft>
                <a:spcPct val="0"/>
              </a:spcAft>
              <a:buClrTx/>
              <a:buSzTx/>
              <a:buFontTx/>
              <a:buNone/>
              <a:tabLst/>
            </a:pP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The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leakage</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rate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is</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defined</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as</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the pressure rise over time in a </a:t>
            </a:r>
            <a:r>
              <a:rPr kumimoji="0" lang="it-IT" altLang="it-IT" b="0" i="0" u="none" strike="noStrike" cap="none" normalizeH="0" baseline="0" dirty="0" err="1" smtClean="0">
                <a:ln>
                  <a:noFill/>
                </a:ln>
                <a:solidFill>
                  <a:schemeClr val="tx1"/>
                </a:solidFill>
                <a:effectLst/>
                <a:latin typeface="Candara" panose="020E0502030303020204" pitchFamily="34" charset="0"/>
                <a:cs typeface="Arial" pitchFamily="34" charset="0"/>
              </a:rPr>
              <a:t>given</a:t>
            </a:r>
            <a:r>
              <a:rPr kumimoji="0" lang="it-IT" altLang="it-IT" b="0" i="0" u="none" strike="noStrike" cap="none" normalizeH="0" baseline="0" dirty="0" smtClean="0">
                <a:ln>
                  <a:noFill/>
                </a:ln>
                <a:solidFill>
                  <a:schemeClr val="tx1"/>
                </a:solidFill>
                <a:effectLst/>
                <a:latin typeface="Candara" panose="020E0502030303020204" pitchFamily="34" charset="0"/>
                <a:cs typeface="Arial" pitchFamily="34" charset="0"/>
              </a:rPr>
              <a:t> volume: </a:t>
            </a:r>
          </a:p>
        </p:txBody>
      </p:sp>
      <p:pic>
        <p:nvPicPr>
          <p:cNvPr id="7173" name="Picture 5"/>
          <p:cNvPicPr>
            <a:picLocks noChangeAspect="1" noChangeArrowheads="1"/>
          </p:cNvPicPr>
          <p:nvPr/>
        </p:nvPicPr>
        <p:blipFill>
          <a:blip r:embed="rId4">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3563888" y="2130213"/>
            <a:ext cx="2260002" cy="101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ella 5"/>
          <p:cNvGraphicFramePr>
            <a:graphicFrameLocks noGrp="1"/>
          </p:cNvGraphicFramePr>
          <p:nvPr>
            <p:extLst>
              <p:ext uri="{D42A27DB-BD31-4B8C-83A1-F6EECF244321}">
                <p14:modId xmlns:p14="http://schemas.microsoft.com/office/powerpoint/2010/main" val="2287102691"/>
              </p:ext>
            </p:extLst>
          </p:nvPr>
        </p:nvGraphicFramePr>
        <p:xfrm>
          <a:off x="697663" y="3635856"/>
          <a:ext cx="7543800" cy="1737360"/>
        </p:xfrm>
        <a:graphic>
          <a:graphicData uri="http://schemas.openxmlformats.org/drawingml/2006/table">
            <a:tbl>
              <a:tblPr/>
              <a:tblGrid>
                <a:gridCol w="2514600"/>
                <a:gridCol w="2514600"/>
                <a:gridCol w="2514600"/>
              </a:tblGrid>
              <a:tr h="365760">
                <a:tc>
                  <a:txBody>
                    <a:bodyPr/>
                    <a:lstStyle/>
                    <a:p>
                      <a:r>
                        <a:rPr lang="it-IT" i="1" dirty="0">
                          <a:effectLst/>
                          <a:latin typeface="Candara" panose="020E0502030303020204" pitchFamily="34" charset="0"/>
                        </a:rPr>
                        <a:t>Q</a:t>
                      </a:r>
                      <a:r>
                        <a:rPr lang="it-IT" i="1" baseline="-25000" dirty="0">
                          <a:effectLst/>
                          <a:latin typeface="Candara" panose="020E0502030303020204" pitchFamily="34" charset="0"/>
                        </a:rPr>
                        <a:t>L</a:t>
                      </a:r>
                      <a:endParaRPr lang="it-IT" baseline="-25000" dirty="0">
                        <a:latin typeface="Candara" panose="020E0502030303020204" pitchFamily="34" charset="0"/>
                      </a:endParaRPr>
                    </a:p>
                  </a:txBody>
                  <a:tcPr anchor="ctr">
                    <a:lnL>
                      <a:noFill/>
                    </a:lnL>
                    <a:lnR>
                      <a:noFill/>
                    </a:lnR>
                    <a:lnT>
                      <a:noFill/>
                    </a:lnT>
                    <a:lnB>
                      <a:noFill/>
                    </a:lnB>
                  </a:tcPr>
                </a:tc>
                <a:tc>
                  <a:txBody>
                    <a:bodyPr/>
                    <a:lstStyle/>
                    <a:p>
                      <a:r>
                        <a:rPr lang="it-IT" dirty="0" err="1">
                          <a:latin typeface="Candara" panose="020E0502030303020204" pitchFamily="34" charset="0"/>
                        </a:rPr>
                        <a:t>Leak</a:t>
                      </a:r>
                      <a:r>
                        <a:rPr lang="it-IT" dirty="0">
                          <a:latin typeface="Candara" panose="020E0502030303020204" pitchFamily="34" charset="0"/>
                        </a:rPr>
                        <a:t> rate</a:t>
                      </a:r>
                    </a:p>
                  </a:txBody>
                  <a:tcPr anchor="ctr">
                    <a:lnL>
                      <a:noFill/>
                    </a:lnL>
                    <a:lnR>
                      <a:noFill/>
                    </a:lnR>
                    <a:lnT>
                      <a:noFill/>
                    </a:lnT>
                    <a:lnB>
                      <a:noFill/>
                    </a:lnB>
                  </a:tcPr>
                </a:tc>
                <a:tc>
                  <a:txBody>
                    <a:bodyPr/>
                    <a:lstStyle/>
                    <a:p>
                      <a:r>
                        <a:rPr lang="it-IT" dirty="0" smtClean="0">
                          <a:latin typeface="Candara" panose="020E0502030303020204" pitchFamily="34" charset="0"/>
                        </a:rPr>
                        <a:t>[</a:t>
                      </a:r>
                      <a:r>
                        <a:rPr lang="it-IT" dirty="0" err="1" smtClean="0">
                          <a:latin typeface="Candara" panose="020E0502030303020204" pitchFamily="34" charset="0"/>
                        </a:rPr>
                        <a:t>mbar</a:t>
                      </a:r>
                      <a:r>
                        <a:rPr lang="it-IT" dirty="0" smtClean="0">
                          <a:latin typeface="Candara" panose="020E0502030303020204" pitchFamily="34" charset="0"/>
                        </a:rPr>
                        <a:t> l </a:t>
                      </a:r>
                      <a:r>
                        <a:rPr lang="it-IT" dirty="0">
                          <a:latin typeface="Candara" panose="020E0502030303020204" pitchFamily="34" charset="0"/>
                        </a:rPr>
                        <a:t>s</a:t>
                      </a:r>
                      <a:r>
                        <a:rPr lang="it-IT" baseline="30000" dirty="0">
                          <a:latin typeface="Candara" panose="020E0502030303020204" pitchFamily="34" charset="0"/>
                        </a:rPr>
                        <a:t>-1</a:t>
                      </a:r>
                      <a:r>
                        <a:rPr lang="it-IT" dirty="0">
                          <a:latin typeface="Candara" panose="020E0502030303020204" pitchFamily="34" charset="0"/>
                        </a:rPr>
                        <a:t>] </a:t>
                      </a:r>
                    </a:p>
                  </a:txBody>
                  <a:tcPr anchor="ctr">
                    <a:lnL>
                      <a:noFill/>
                    </a:lnL>
                    <a:lnR>
                      <a:noFill/>
                    </a:lnR>
                    <a:lnT>
                      <a:noFill/>
                    </a:lnT>
                    <a:lnB>
                      <a:noFill/>
                    </a:lnB>
                  </a:tcPr>
                </a:tc>
              </a:tr>
              <a:tr h="0">
                <a:tc>
                  <a:txBody>
                    <a:bodyPr/>
                    <a:lstStyle/>
                    <a:p>
                      <a:r>
                        <a:rPr lang="el-GR" dirty="0">
                          <a:effectLst/>
                          <a:latin typeface="Candara" panose="020E0502030303020204" pitchFamily="34" charset="0"/>
                        </a:rPr>
                        <a:t>Δ</a:t>
                      </a:r>
                      <a:r>
                        <a:rPr lang="it-IT" i="1" dirty="0">
                          <a:effectLst/>
                          <a:latin typeface="Candara" panose="020E0502030303020204" pitchFamily="34" charset="0"/>
                        </a:rPr>
                        <a:t>p</a:t>
                      </a:r>
                      <a:endParaRPr lang="it-IT" dirty="0">
                        <a:effectLst/>
                        <a:latin typeface="Candara" panose="020E0502030303020204" pitchFamily="34" charset="0"/>
                      </a:endParaRPr>
                    </a:p>
                  </a:txBody>
                  <a:tcPr anchor="ctr">
                    <a:lnL>
                      <a:noFill/>
                    </a:lnL>
                    <a:lnR>
                      <a:noFill/>
                    </a:lnR>
                    <a:lnT>
                      <a:noFill/>
                    </a:lnT>
                    <a:lnB>
                      <a:noFill/>
                    </a:lnB>
                  </a:tcPr>
                </a:tc>
                <a:tc>
                  <a:txBody>
                    <a:bodyPr/>
                    <a:lstStyle/>
                    <a:p>
                      <a:r>
                        <a:rPr lang="en-US" dirty="0">
                          <a:latin typeface="Candara" panose="020E0502030303020204" pitchFamily="34" charset="0"/>
                        </a:rPr>
                        <a:t>Pressure change during measurement period</a:t>
                      </a:r>
                    </a:p>
                  </a:txBody>
                  <a:tcPr anchor="ctr">
                    <a:lnL>
                      <a:noFill/>
                    </a:lnL>
                    <a:lnR>
                      <a:noFill/>
                    </a:lnR>
                    <a:lnT>
                      <a:noFill/>
                    </a:lnT>
                    <a:lnB>
                      <a:noFill/>
                    </a:lnB>
                  </a:tcPr>
                </a:tc>
                <a:tc>
                  <a:txBody>
                    <a:bodyPr/>
                    <a:lstStyle/>
                    <a:p>
                      <a:r>
                        <a:rPr lang="it-IT" dirty="0" smtClean="0">
                          <a:latin typeface="Candara" panose="020E0502030303020204" pitchFamily="34" charset="0"/>
                        </a:rPr>
                        <a:t>[</a:t>
                      </a:r>
                      <a:r>
                        <a:rPr lang="it-IT" dirty="0" err="1" smtClean="0">
                          <a:latin typeface="Candara" panose="020E0502030303020204" pitchFamily="34" charset="0"/>
                        </a:rPr>
                        <a:t>mbar</a:t>
                      </a:r>
                      <a:r>
                        <a:rPr lang="it-IT" dirty="0" smtClean="0">
                          <a:latin typeface="Candara" panose="020E0502030303020204" pitchFamily="34" charset="0"/>
                        </a:rPr>
                        <a:t>]</a:t>
                      </a:r>
                      <a:endParaRPr lang="it-IT" dirty="0">
                        <a:latin typeface="Candara" panose="020E0502030303020204" pitchFamily="34" charset="0"/>
                      </a:endParaRPr>
                    </a:p>
                  </a:txBody>
                  <a:tcPr anchor="ctr">
                    <a:lnL>
                      <a:noFill/>
                    </a:lnL>
                    <a:lnR>
                      <a:noFill/>
                    </a:lnR>
                    <a:lnT>
                      <a:noFill/>
                    </a:lnT>
                    <a:lnB>
                      <a:noFill/>
                    </a:lnB>
                  </a:tcPr>
                </a:tc>
              </a:tr>
              <a:tr h="0">
                <a:tc>
                  <a:txBody>
                    <a:bodyPr/>
                    <a:lstStyle/>
                    <a:p>
                      <a:r>
                        <a:rPr lang="it-IT" i="1" dirty="0">
                          <a:effectLst/>
                          <a:latin typeface="Candara" panose="020E0502030303020204" pitchFamily="34" charset="0"/>
                        </a:rPr>
                        <a:t>V</a:t>
                      </a:r>
                      <a:endParaRPr lang="it-IT" dirty="0">
                        <a:effectLst/>
                        <a:latin typeface="Candara" panose="020E0502030303020204" pitchFamily="34" charset="0"/>
                      </a:endParaRPr>
                    </a:p>
                  </a:txBody>
                  <a:tcPr anchor="ctr">
                    <a:lnL>
                      <a:noFill/>
                    </a:lnL>
                    <a:lnR>
                      <a:noFill/>
                    </a:lnR>
                    <a:lnT>
                      <a:noFill/>
                    </a:lnT>
                    <a:lnB>
                      <a:noFill/>
                    </a:lnB>
                  </a:tcPr>
                </a:tc>
                <a:tc>
                  <a:txBody>
                    <a:bodyPr/>
                    <a:lstStyle/>
                    <a:p>
                      <a:r>
                        <a:rPr lang="it-IT" dirty="0" smtClean="0">
                          <a:latin typeface="Candara" panose="020E0502030303020204" pitchFamily="34" charset="0"/>
                        </a:rPr>
                        <a:t>Volume of the </a:t>
                      </a:r>
                      <a:r>
                        <a:rPr lang="it-IT" dirty="0" err="1" smtClean="0">
                          <a:latin typeface="Candara" panose="020E0502030303020204" pitchFamily="34" charset="0"/>
                        </a:rPr>
                        <a:t>system</a:t>
                      </a:r>
                      <a:endParaRPr lang="it-IT" dirty="0">
                        <a:latin typeface="Candara" panose="020E0502030303020204" pitchFamily="34" charset="0"/>
                      </a:endParaRPr>
                    </a:p>
                  </a:txBody>
                  <a:tcPr anchor="ctr">
                    <a:lnL>
                      <a:noFill/>
                    </a:lnL>
                    <a:lnR>
                      <a:noFill/>
                    </a:lnR>
                    <a:lnT>
                      <a:noFill/>
                    </a:lnT>
                    <a:lnB>
                      <a:noFill/>
                    </a:lnB>
                  </a:tcPr>
                </a:tc>
                <a:tc>
                  <a:txBody>
                    <a:bodyPr/>
                    <a:lstStyle/>
                    <a:p>
                      <a:r>
                        <a:rPr lang="it-IT" dirty="0" smtClean="0">
                          <a:latin typeface="Candara" panose="020E0502030303020204" pitchFamily="34" charset="0"/>
                        </a:rPr>
                        <a:t>[l] </a:t>
                      </a:r>
                      <a:endParaRPr lang="it-IT" dirty="0">
                        <a:latin typeface="Candara" panose="020E0502030303020204" pitchFamily="34" charset="0"/>
                      </a:endParaRPr>
                    </a:p>
                  </a:txBody>
                  <a:tcPr anchor="ctr">
                    <a:lnL>
                      <a:noFill/>
                    </a:lnL>
                    <a:lnR>
                      <a:noFill/>
                    </a:lnR>
                    <a:lnT>
                      <a:noFill/>
                    </a:lnT>
                    <a:lnB>
                      <a:noFill/>
                    </a:lnB>
                  </a:tcPr>
                </a:tc>
              </a:tr>
              <a:tr h="0">
                <a:tc>
                  <a:txBody>
                    <a:bodyPr/>
                    <a:lstStyle/>
                    <a:p>
                      <a:r>
                        <a:rPr lang="el-GR">
                          <a:effectLst/>
                          <a:latin typeface="Candara" panose="020E0502030303020204" pitchFamily="34" charset="0"/>
                        </a:rPr>
                        <a:t>Δ</a:t>
                      </a:r>
                      <a:r>
                        <a:rPr lang="it-IT" i="1">
                          <a:effectLst/>
                          <a:latin typeface="Candara" panose="020E0502030303020204" pitchFamily="34" charset="0"/>
                        </a:rPr>
                        <a:t>t</a:t>
                      </a:r>
                      <a:endParaRPr lang="it-IT">
                        <a:effectLst/>
                        <a:latin typeface="Candara" panose="020E0502030303020204" pitchFamily="34" charset="0"/>
                      </a:endParaRPr>
                    </a:p>
                  </a:txBody>
                  <a:tcPr anchor="ctr">
                    <a:lnL>
                      <a:noFill/>
                    </a:lnL>
                    <a:lnR>
                      <a:noFill/>
                    </a:lnR>
                    <a:lnT>
                      <a:noFill/>
                    </a:lnT>
                    <a:lnB>
                      <a:noFill/>
                    </a:lnB>
                  </a:tcPr>
                </a:tc>
                <a:tc>
                  <a:txBody>
                    <a:bodyPr/>
                    <a:lstStyle/>
                    <a:p>
                      <a:r>
                        <a:rPr lang="it-IT" dirty="0" err="1">
                          <a:latin typeface="Candara" panose="020E0502030303020204" pitchFamily="34" charset="0"/>
                        </a:rPr>
                        <a:t>Measurement</a:t>
                      </a:r>
                      <a:r>
                        <a:rPr lang="it-IT" dirty="0">
                          <a:latin typeface="Candara" panose="020E0502030303020204" pitchFamily="34" charset="0"/>
                        </a:rPr>
                        <a:t> </a:t>
                      </a:r>
                      <a:r>
                        <a:rPr lang="it-IT" dirty="0" err="1">
                          <a:latin typeface="Candara" panose="020E0502030303020204" pitchFamily="34" charset="0"/>
                        </a:rPr>
                        <a:t>period</a:t>
                      </a:r>
                      <a:endParaRPr lang="it-IT" dirty="0">
                        <a:latin typeface="Candara" panose="020E0502030303020204" pitchFamily="34" charset="0"/>
                      </a:endParaRPr>
                    </a:p>
                  </a:txBody>
                  <a:tcPr anchor="ctr">
                    <a:lnL>
                      <a:noFill/>
                    </a:lnL>
                    <a:lnR>
                      <a:noFill/>
                    </a:lnR>
                    <a:lnT>
                      <a:noFill/>
                    </a:lnT>
                    <a:lnB>
                      <a:noFill/>
                    </a:lnB>
                  </a:tcPr>
                </a:tc>
                <a:tc>
                  <a:txBody>
                    <a:bodyPr/>
                    <a:lstStyle/>
                    <a:p>
                      <a:r>
                        <a:rPr lang="it-IT" dirty="0">
                          <a:latin typeface="Candara" panose="020E0502030303020204" pitchFamily="34" charset="0"/>
                        </a:rPr>
                        <a:t>[s]</a:t>
                      </a:r>
                    </a:p>
                  </a:txBody>
                  <a:tcPr anchor="ctr">
                    <a:lnL>
                      <a:noFill/>
                    </a:lnL>
                    <a:lnR>
                      <a:noFill/>
                    </a:lnR>
                    <a:lnT>
                      <a:noFill/>
                    </a:lnT>
                    <a:lnB>
                      <a:noFill/>
                    </a:lnB>
                  </a:tcPr>
                </a:tc>
              </a:tr>
            </a:tbl>
          </a:graphicData>
        </a:graphic>
      </p:graphicFrame>
      <p:sp>
        <p:nvSpPr>
          <p:cNvPr id="8" name="Rettangolo 7"/>
          <p:cNvSpPr/>
          <p:nvPr/>
        </p:nvSpPr>
        <p:spPr>
          <a:xfrm>
            <a:off x="3995936" y="179929"/>
            <a:ext cx="1168910" cy="584775"/>
          </a:xfrm>
          <a:prstGeom prst="rect">
            <a:avLst/>
          </a:prstGeom>
        </p:spPr>
        <p:txBody>
          <a:bodyPr wrap="none">
            <a:spAutoFit/>
          </a:bodyPr>
          <a:lstStyle/>
          <a:p>
            <a:r>
              <a:rPr lang="it-IT" sz="3200" b="1" i="1" dirty="0" err="1" smtClean="0">
                <a:solidFill>
                  <a:prstClr val="black"/>
                </a:solidFill>
                <a:latin typeface="Candara" panose="020E0502030303020204" pitchFamily="34" charset="0"/>
              </a:rPr>
              <a:t>Leaks</a:t>
            </a:r>
            <a:endParaRPr lang="it-IT" sz="3200" b="1" i="1" dirty="0"/>
          </a:p>
        </p:txBody>
      </p:sp>
      <p:pic>
        <p:nvPicPr>
          <p:cNvPr id="2" name="Lea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15144"/>
            <a:ext cx="609600" cy="609600"/>
          </a:xfrm>
          <a:prstGeom prst="rect">
            <a:avLst/>
          </a:prstGeom>
        </p:spPr>
      </p:pic>
    </p:spTree>
    <p:extLst>
      <p:ext uri="{BB962C8B-B14F-4D97-AF65-F5344CB8AC3E}">
        <p14:creationId xmlns:p14="http://schemas.microsoft.com/office/powerpoint/2010/main" val="3859678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TotalTime>
  <Words>1609</Words>
  <Application>Microsoft Office PowerPoint</Application>
  <PresentationFormat>On-screen Show (4:3)</PresentationFormat>
  <Paragraphs>363</Paragraphs>
  <Slides>19</Slides>
  <Notes>3</Notes>
  <HiddenSlides>0</HiddenSlides>
  <MMClips>20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Vacuum Calculation محاسبات در خلأ</vt:lpstr>
      <vt:lpstr>PowerPoint Presentation</vt:lpstr>
      <vt:lpstr>Terminology</vt:lpstr>
      <vt:lpstr>تقسیم بندی نواحی خلأ</vt:lpstr>
      <vt:lpstr>Common Vacuum Units</vt:lpstr>
      <vt:lpstr>PowerPoint Presentation</vt:lpstr>
      <vt:lpstr>PowerPoint Presentation</vt:lpstr>
      <vt:lpstr>PowerPoint Presentation</vt:lpstr>
      <vt:lpstr>PowerPoint Presentation</vt:lpstr>
      <vt:lpstr>PowerPoint Presentation</vt:lpstr>
      <vt:lpstr>PowerPoint Presentation</vt:lpstr>
      <vt:lpstr>ِفرمولبندی های خلأ</vt:lpstr>
      <vt:lpstr> زمان رسیدن به خلأ (Pump down Time)  </vt:lpstr>
      <vt:lpstr>محاسبه زمان تخلیه</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dc:title>
  <dc:creator>mohammad</dc:creator>
  <cp:lastModifiedBy>mohammad</cp:lastModifiedBy>
  <cp:revision>23</cp:revision>
  <dcterms:created xsi:type="dcterms:W3CDTF">2020-03-25T18:04:50Z</dcterms:created>
  <dcterms:modified xsi:type="dcterms:W3CDTF">2020-04-06T12:04:17Z</dcterms:modified>
</cp:coreProperties>
</file>