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695" r:id="rId3"/>
    <p:sldId id="503" r:id="rId4"/>
    <p:sldId id="394" r:id="rId5"/>
    <p:sldId id="500" r:id="rId6"/>
    <p:sldId id="693" r:id="rId7"/>
    <p:sldId id="694" r:id="rId8"/>
    <p:sldId id="496" r:id="rId9"/>
    <p:sldId id="501" r:id="rId10"/>
    <p:sldId id="277" r:id="rId11"/>
    <p:sldId id="278" r:id="rId12"/>
    <p:sldId id="279" r:id="rId13"/>
    <p:sldId id="281" r:id="rId14"/>
    <p:sldId id="398" r:id="rId15"/>
    <p:sldId id="397" r:id="rId16"/>
    <p:sldId id="399" r:id="rId17"/>
    <p:sldId id="561" r:id="rId18"/>
    <p:sldId id="562" r:id="rId19"/>
    <p:sldId id="690" r:id="rId20"/>
    <p:sldId id="284" r:id="rId21"/>
    <p:sldId id="285" r:id="rId22"/>
    <p:sldId id="286" r:id="rId23"/>
    <p:sldId id="287" r:id="rId24"/>
    <p:sldId id="565"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60" d="100"/>
          <a:sy n="60" d="100"/>
        </p:scale>
        <p:origin x="-2292" y="-384"/>
      </p:cViewPr>
      <p:guideLst>
        <p:guide orient="horz" pos="2160"/>
        <p:guide pos="2880"/>
      </p:guideLst>
    </p:cSldViewPr>
  </p:slideViewPr>
  <p:notesTextViewPr>
    <p:cViewPr>
      <p:scale>
        <a:sx n="66" d="100"/>
        <a:sy n="66" d="100"/>
      </p:scale>
      <p:origin x="0" y="0"/>
    </p:cViewPr>
  </p:notesTextViewPr>
  <p:sorterViewPr>
    <p:cViewPr>
      <p:scale>
        <a:sx n="180" d="100"/>
        <a:sy n="180" d="100"/>
      </p:scale>
      <p:origin x="0" y="1271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0B629F-E045-42AA-BF6A-5CBC3F1755AE}" type="datetimeFigureOut">
              <a:rPr lang="en-US" smtClean="0"/>
              <a:t>5/22/2020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0DDBE7-B85D-4DF3-B9CE-0A66EEB48742}" type="slidenum">
              <a:rPr lang="en-US" smtClean="0"/>
              <a:t>‹#›</a:t>
            </a:fld>
            <a:endParaRPr lang="en-US"/>
          </a:p>
        </p:txBody>
      </p:sp>
    </p:spTree>
    <p:extLst>
      <p:ext uri="{BB962C8B-B14F-4D97-AF65-F5344CB8AC3E}">
        <p14:creationId xmlns:p14="http://schemas.microsoft.com/office/powerpoint/2010/main" val="3628111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DDBE7-B85D-4DF3-B9CE-0A66EEB48742}" type="slidenum">
              <a:rPr lang="en-US" smtClean="0"/>
              <a:t>12</a:t>
            </a:fld>
            <a:endParaRPr lang="en-US"/>
          </a:p>
        </p:txBody>
      </p:sp>
    </p:spTree>
    <p:extLst>
      <p:ext uri="{BB962C8B-B14F-4D97-AF65-F5344CB8AC3E}">
        <p14:creationId xmlns:p14="http://schemas.microsoft.com/office/powerpoint/2010/main" val="2008317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D7FE9D-5B14-48DE-8E11-E151D128F958}" type="datetime1">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69345-A0BD-4515-8D83-06398AC7B13C}" type="slidenum">
              <a:rPr lang="en-US" smtClean="0"/>
              <a:t>‹#›</a:t>
            </a:fld>
            <a:endParaRPr lang="en-US"/>
          </a:p>
        </p:txBody>
      </p:sp>
    </p:spTree>
    <p:extLst>
      <p:ext uri="{BB962C8B-B14F-4D97-AF65-F5344CB8AC3E}">
        <p14:creationId xmlns:p14="http://schemas.microsoft.com/office/powerpoint/2010/main" val="3131703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61F298-A8AA-4B54-8F0C-4BB578D77176}" type="datetime1">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69345-A0BD-4515-8D83-06398AC7B13C}" type="slidenum">
              <a:rPr lang="en-US" smtClean="0"/>
              <a:t>‹#›</a:t>
            </a:fld>
            <a:endParaRPr lang="en-US"/>
          </a:p>
        </p:txBody>
      </p:sp>
    </p:spTree>
    <p:extLst>
      <p:ext uri="{BB962C8B-B14F-4D97-AF65-F5344CB8AC3E}">
        <p14:creationId xmlns:p14="http://schemas.microsoft.com/office/powerpoint/2010/main" val="3711629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053431-B94A-4067-9641-8895C38BD0CD}" type="datetime1">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69345-A0BD-4515-8D83-06398AC7B13C}" type="slidenum">
              <a:rPr lang="en-US" smtClean="0"/>
              <a:t>‹#›</a:t>
            </a:fld>
            <a:endParaRPr lang="en-US"/>
          </a:p>
        </p:txBody>
      </p:sp>
    </p:spTree>
    <p:extLst>
      <p:ext uri="{BB962C8B-B14F-4D97-AF65-F5344CB8AC3E}">
        <p14:creationId xmlns:p14="http://schemas.microsoft.com/office/powerpoint/2010/main" val="2008427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1FF22-3809-4F58-B974-0899C08B387D}" type="datetime1">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69345-A0BD-4515-8D83-06398AC7B13C}" type="slidenum">
              <a:rPr lang="en-US" smtClean="0"/>
              <a:t>‹#›</a:t>
            </a:fld>
            <a:endParaRPr lang="en-US"/>
          </a:p>
        </p:txBody>
      </p:sp>
    </p:spTree>
    <p:extLst>
      <p:ext uri="{BB962C8B-B14F-4D97-AF65-F5344CB8AC3E}">
        <p14:creationId xmlns:p14="http://schemas.microsoft.com/office/powerpoint/2010/main" val="977146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DA3D19-F245-4E31-9A12-1E1F0465F5F6}" type="datetime1">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369345-A0BD-4515-8D83-06398AC7B13C}" type="slidenum">
              <a:rPr lang="en-US" smtClean="0"/>
              <a:t>‹#›</a:t>
            </a:fld>
            <a:endParaRPr lang="en-US"/>
          </a:p>
        </p:txBody>
      </p:sp>
    </p:spTree>
    <p:extLst>
      <p:ext uri="{BB962C8B-B14F-4D97-AF65-F5344CB8AC3E}">
        <p14:creationId xmlns:p14="http://schemas.microsoft.com/office/powerpoint/2010/main" val="3940668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F44341-3A69-44EE-9E81-762723E46E52}" type="datetime1">
              <a:rPr lang="en-US" smtClean="0"/>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369345-A0BD-4515-8D83-06398AC7B13C}" type="slidenum">
              <a:rPr lang="en-US" smtClean="0"/>
              <a:t>‹#›</a:t>
            </a:fld>
            <a:endParaRPr lang="en-US"/>
          </a:p>
        </p:txBody>
      </p:sp>
    </p:spTree>
    <p:extLst>
      <p:ext uri="{BB962C8B-B14F-4D97-AF65-F5344CB8AC3E}">
        <p14:creationId xmlns:p14="http://schemas.microsoft.com/office/powerpoint/2010/main" val="2752567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98970A-5B30-4482-B327-75A17B6FC042}" type="datetime1">
              <a:rPr lang="en-US" smtClean="0"/>
              <a:t>5/22/2020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369345-A0BD-4515-8D83-06398AC7B13C}" type="slidenum">
              <a:rPr lang="en-US" smtClean="0"/>
              <a:t>‹#›</a:t>
            </a:fld>
            <a:endParaRPr lang="en-US"/>
          </a:p>
        </p:txBody>
      </p:sp>
    </p:spTree>
    <p:extLst>
      <p:ext uri="{BB962C8B-B14F-4D97-AF65-F5344CB8AC3E}">
        <p14:creationId xmlns:p14="http://schemas.microsoft.com/office/powerpoint/2010/main" val="121277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3F681D-704E-4D9B-9C46-4305DE92A10D}" type="datetime1">
              <a:rPr lang="en-US" smtClean="0"/>
              <a:t>5/22/2020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369345-A0BD-4515-8D83-06398AC7B13C}" type="slidenum">
              <a:rPr lang="en-US" smtClean="0"/>
              <a:t>‹#›</a:t>
            </a:fld>
            <a:endParaRPr lang="en-US"/>
          </a:p>
        </p:txBody>
      </p:sp>
    </p:spTree>
    <p:extLst>
      <p:ext uri="{BB962C8B-B14F-4D97-AF65-F5344CB8AC3E}">
        <p14:creationId xmlns:p14="http://schemas.microsoft.com/office/powerpoint/2010/main" val="1964847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DD57B9-1452-4086-91D4-61D4C1704C2D}" type="datetime1">
              <a:rPr lang="en-US" smtClean="0"/>
              <a:t>5/22/2020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369345-A0BD-4515-8D83-06398AC7B13C}" type="slidenum">
              <a:rPr lang="en-US" smtClean="0"/>
              <a:t>‹#›</a:t>
            </a:fld>
            <a:endParaRPr lang="en-US"/>
          </a:p>
        </p:txBody>
      </p:sp>
    </p:spTree>
    <p:extLst>
      <p:ext uri="{BB962C8B-B14F-4D97-AF65-F5344CB8AC3E}">
        <p14:creationId xmlns:p14="http://schemas.microsoft.com/office/powerpoint/2010/main" val="3131580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F23807-F1F4-456E-9D07-2B09D78D9487}" type="datetime1">
              <a:rPr lang="en-US" smtClean="0"/>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369345-A0BD-4515-8D83-06398AC7B13C}" type="slidenum">
              <a:rPr lang="en-US" smtClean="0"/>
              <a:t>‹#›</a:t>
            </a:fld>
            <a:endParaRPr lang="en-US"/>
          </a:p>
        </p:txBody>
      </p:sp>
    </p:spTree>
    <p:extLst>
      <p:ext uri="{BB962C8B-B14F-4D97-AF65-F5344CB8AC3E}">
        <p14:creationId xmlns:p14="http://schemas.microsoft.com/office/powerpoint/2010/main" val="175019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E94770-4EC0-48CB-BD11-F193601B84D6}" type="datetime1">
              <a:rPr lang="en-US" smtClean="0"/>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369345-A0BD-4515-8D83-06398AC7B13C}" type="slidenum">
              <a:rPr lang="en-US" smtClean="0"/>
              <a:t>‹#›</a:t>
            </a:fld>
            <a:endParaRPr lang="en-US"/>
          </a:p>
        </p:txBody>
      </p:sp>
    </p:spTree>
    <p:extLst>
      <p:ext uri="{BB962C8B-B14F-4D97-AF65-F5344CB8AC3E}">
        <p14:creationId xmlns:p14="http://schemas.microsoft.com/office/powerpoint/2010/main" val="2641087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0DAF27-4B47-4539-89A9-50C7E97A76E2}" type="datetime1">
              <a:rPr lang="en-US" smtClean="0"/>
              <a:t>5/22/2020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369345-A0BD-4515-8D83-06398AC7B13C}" type="slidenum">
              <a:rPr lang="en-US" smtClean="0"/>
              <a:t>‹#›</a:t>
            </a:fld>
            <a:endParaRPr lang="en-US"/>
          </a:p>
        </p:txBody>
      </p:sp>
    </p:spTree>
    <p:extLst>
      <p:ext uri="{BB962C8B-B14F-4D97-AF65-F5344CB8AC3E}">
        <p14:creationId xmlns:p14="http://schemas.microsoft.com/office/powerpoint/2010/main" val="2627932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3.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3.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3.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3.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3.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3.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3.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3.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5.wav"/><Relationship Id="rId7" Type="http://schemas.openxmlformats.org/officeDocument/2006/relationships/image" Target="../media/image1.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slideLayout" Target="../slideLayouts/slideLayout6.xml"/><Relationship Id="rId4" Type="http://schemas.openxmlformats.org/officeDocument/2006/relationships/audio" Target="../media/media5.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ltUpDiag">
          <a:fgClr>
            <a:schemeClr val="accent4">
              <a:lumMod val="40000"/>
              <a:lumOff val="60000"/>
            </a:schemeClr>
          </a:fgClr>
          <a:bgClr>
            <a:srgbClr val="00B0F0"/>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lstStyle/>
          <a:p>
            <a:r>
              <a:rPr lang="fa-IR" dirty="0" smtClean="0">
                <a:cs typeface="B Nazanin" panose="00000400000000000000" pitchFamily="2" charset="-78"/>
              </a:rPr>
              <a:t>اصول و مبانی نشت­یابی</a:t>
            </a:r>
            <a:r>
              <a:rPr lang="fa-IR" dirty="0">
                <a:cs typeface="B Nazanin" panose="00000400000000000000" pitchFamily="2" charset="-78"/>
              </a:rPr>
              <a:t> </a:t>
            </a:r>
            <a:r>
              <a:rPr lang="fa-IR" dirty="0" smtClean="0">
                <a:cs typeface="B Nazanin" panose="00000400000000000000" pitchFamily="2" charset="-78"/>
              </a:rPr>
              <a:t>در خلأ</a:t>
            </a:r>
            <a:endParaRPr lang="en-US" dirty="0">
              <a:cs typeface="B Nazanin" panose="00000400000000000000" pitchFamily="2" charset="-78"/>
            </a:endParaRPr>
          </a:p>
        </p:txBody>
      </p:sp>
      <p:sp>
        <p:nvSpPr>
          <p:cNvPr id="3" name="Subtitle 2"/>
          <p:cNvSpPr>
            <a:spLocks noGrp="1"/>
          </p:cNvSpPr>
          <p:nvPr>
            <p:ph type="subTitle" idx="1"/>
          </p:nvPr>
        </p:nvSpPr>
        <p:spPr>
          <a:xfrm>
            <a:off x="1371600" y="2822575"/>
            <a:ext cx="6400800" cy="1752600"/>
          </a:xfrm>
        </p:spPr>
        <p:txBody>
          <a:bodyPr>
            <a:normAutofit fontScale="70000" lnSpcReduction="20000"/>
          </a:bodyPr>
          <a:lstStyle/>
          <a:p>
            <a:endParaRPr lang="fa-IR" dirty="0">
              <a:cs typeface="B Nazanin" panose="00000400000000000000" pitchFamily="2" charset="-78"/>
            </a:endParaRPr>
          </a:p>
          <a:p>
            <a:r>
              <a:rPr lang="fa-IR" dirty="0">
                <a:solidFill>
                  <a:srgbClr val="FF0000"/>
                </a:solidFill>
                <a:cs typeface="B Nazanin" panose="00000400000000000000" pitchFamily="2" charset="-78"/>
              </a:rPr>
              <a:t>انجمن ملی خلأ ایران</a:t>
            </a:r>
            <a:endParaRPr lang="en-US" dirty="0">
              <a:solidFill>
                <a:srgbClr val="FF0000"/>
              </a:solidFill>
              <a:cs typeface="B Nazanin" panose="00000400000000000000" pitchFamily="2" charset="-78"/>
            </a:endParaRPr>
          </a:p>
          <a:p>
            <a:endParaRPr lang="fa-IR" dirty="0" smtClean="0">
              <a:cs typeface="B Nazanin" panose="00000400000000000000" pitchFamily="2" charset="-78"/>
            </a:endParaRPr>
          </a:p>
          <a:p>
            <a:pPr rtl="1"/>
            <a:r>
              <a:rPr lang="fa-IR" dirty="0" smtClean="0">
                <a:solidFill>
                  <a:schemeClr val="bg2"/>
                </a:solidFill>
                <a:cs typeface="B Nazanin" panose="00000400000000000000" pitchFamily="2" charset="-78"/>
              </a:rPr>
              <a:t>عبدالمحمد قلمبردزفولی</a:t>
            </a:r>
            <a:endParaRPr lang="en-US" dirty="0" smtClean="0">
              <a:solidFill>
                <a:schemeClr val="bg2"/>
              </a:solidFill>
              <a:cs typeface="B Nazanin" panose="00000400000000000000" pitchFamily="2" charset="-78"/>
            </a:endParaRPr>
          </a:p>
          <a:p>
            <a:pPr rtl="1"/>
            <a:r>
              <a:rPr lang="fa-IR" dirty="0" smtClean="0">
                <a:solidFill>
                  <a:schemeClr val="bg2"/>
                </a:solidFill>
                <a:cs typeface="B Nazanin" panose="00000400000000000000" pitchFamily="2" charset="-78"/>
              </a:rPr>
              <a:t>دانشگاه شهید چمران اهواز</a:t>
            </a:r>
            <a:endParaRPr lang="en-US" dirty="0">
              <a:solidFill>
                <a:schemeClr val="bg2"/>
              </a:solidFill>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7E369345-A0BD-4515-8D83-06398AC7B13C}" type="slidenum">
              <a:rPr lang="en-US" smtClean="0"/>
              <a:t>1</a:t>
            </a:fld>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71600" y="304800"/>
            <a:ext cx="609600" cy="609600"/>
          </a:xfrm>
          <a:prstGeom prst="rect">
            <a:avLst/>
          </a:prstGeom>
        </p:spPr>
      </p:pic>
    </p:spTree>
    <p:extLst>
      <p:ext uri="{BB962C8B-B14F-4D97-AF65-F5344CB8AC3E}">
        <p14:creationId xmlns:p14="http://schemas.microsoft.com/office/powerpoint/2010/main" val="1262343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86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(Adsorption)</a:t>
            </a:r>
            <a:r>
              <a:rPr lang="fa-IR" dirty="0" smtClean="0">
                <a:cs typeface="B Nazanin" panose="00000400000000000000" pitchFamily="2" charset="-78"/>
              </a:rPr>
              <a:t> </a:t>
            </a:r>
            <a:r>
              <a:rPr lang="fa-IR" dirty="0">
                <a:cs typeface="B Nazanin" panose="00000400000000000000" pitchFamily="2" charset="-78"/>
              </a:rPr>
              <a:t>جذب سطحی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pPr marL="0" indent="0" algn="r">
                  <a:buNone/>
                </a:pPr>
                <a:r>
                  <a:rPr lang="fa-IR" dirty="0" smtClean="0">
                    <a:cs typeface="B Nazanin" panose="00000400000000000000" pitchFamily="2" charset="-78"/>
                  </a:rPr>
                  <a:t>جذب سطحی : پدیده ای فیزیکی و یا شیمیایی است که طی آن مولکولها در سطح جامد قرار میگیرند</a:t>
                </a:r>
                <a:r>
                  <a:rPr lang="fa-IR" dirty="0">
                    <a:cs typeface="B Nazanin" panose="00000400000000000000" pitchFamily="2" charset="-78"/>
                  </a:rPr>
                  <a:t>. </a:t>
                </a:r>
              </a:p>
              <a:p>
                <a:pPr marL="0" indent="0" algn="ctr">
                  <a:buNone/>
                </a:pPr>
                <a14:m>
                  <m:oMath xmlns:m="http://schemas.openxmlformats.org/officeDocument/2006/math">
                    <m:f>
                      <m:fPr>
                        <m:ctrlPr>
                          <a:rPr lang="en-US" b="1" i="1">
                            <a:latin typeface="Cambria Math"/>
                          </a:rPr>
                        </m:ctrlPr>
                      </m:fPr>
                      <m:num>
                        <m:r>
                          <a:rPr lang="en-US" b="1" i="1" smtClean="0">
                            <a:latin typeface="Cambria Math"/>
                          </a:rPr>
                          <m:t>𝒅</m:t>
                        </m:r>
                        <m:sSub>
                          <m:sSubPr>
                            <m:ctrlPr>
                              <a:rPr lang="en-US" b="1" i="1" smtClean="0">
                                <a:latin typeface="Cambria Math"/>
                              </a:rPr>
                            </m:ctrlPr>
                          </m:sSubPr>
                          <m:e>
                            <m:r>
                              <a:rPr lang="en-US" b="1" i="1" smtClean="0">
                                <a:latin typeface="Cambria Math"/>
                              </a:rPr>
                              <m:t>𝒏</m:t>
                            </m:r>
                          </m:e>
                          <m:sub>
                            <m:r>
                              <a:rPr lang="en-US" b="1" i="1" smtClean="0">
                                <a:latin typeface="Cambria Math"/>
                              </a:rPr>
                              <m:t>𝒂</m:t>
                            </m:r>
                          </m:sub>
                        </m:sSub>
                      </m:num>
                      <m:den>
                        <m:r>
                          <a:rPr lang="en-US" b="1" i="1">
                            <a:latin typeface="Cambria Math"/>
                          </a:rPr>
                          <m:t>𝒅</m:t>
                        </m:r>
                        <m:r>
                          <a:rPr lang="en-US" b="1" i="1" smtClean="0">
                            <a:latin typeface="Cambria Math"/>
                          </a:rPr>
                          <m:t>𝒕</m:t>
                        </m:r>
                      </m:den>
                    </m:f>
                  </m:oMath>
                </a14:m>
                <a:r>
                  <a:rPr lang="fa-IR" dirty="0" smtClean="0">
                    <a:cs typeface="B Nazanin" panose="00000400000000000000" pitchFamily="2" charset="-78"/>
                  </a:rPr>
                  <a:t>= </a:t>
                </a:r>
                <a:r>
                  <a:rPr lang="en-US" dirty="0" err="1" smtClean="0">
                    <a:cs typeface="B Nazanin" panose="00000400000000000000" pitchFamily="2" charset="-78"/>
                  </a:rPr>
                  <a:t>su</a:t>
                </a:r>
                <a:endParaRPr lang="en-US" dirty="0" smtClean="0">
                  <a:cs typeface="B Nazanin" panose="00000400000000000000" pitchFamily="2" charset="-78"/>
                </a:endParaRPr>
              </a:p>
              <a:p>
                <a:pPr marL="0" indent="0" algn="r">
                  <a:buNone/>
                </a:pPr>
                <a:r>
                  <a:rPr lang="fa-IR" sz="3000" dirty="0" smtClean="0">
                    <a:cs typeface="B Nazanin" panose="00000400000000000000" pitchFamily="2" charset="-78"/>
                  </a:rPr>
                  <a:t> تعداد برخورد در واحد سطح در واحد زمان</a:t>
                </a:r>
                <a:r>
                  <a:rPr lang="en-US" dirty="0" smtClean="0">
                    <a:cs typeface="B Nazanin" panose="00000400000000000000" pitchFamily="2" charset="-78"/>
                  </a:rPr>
                  <a:t> </a:t>
                </a:r>
                <a:r>
                  <a:rPr lang="fa-IR" dirty="0" smtClean="0">
                    <a:cs typeface="B Nazanin" panose="00000400000000000000" pitchFamily="2" charset="-78"/>
                  </a:rPr>
                  <a:t>:</a:t>
                </a:r>
                <a:r>
                  <a:rPr lang="en-US" sz="3000" dirty="0" smtClean="0">
                    <a:cs typeface="B Nazanin" panose="00000400000000000000" pitchFamily="2" charset="-78"/>
                  </a:rPr>
                  <a:t>u</a:t>
                </a:r>
                <a:r>
                  <a:rPr lang="fa-IR" sz="3000" dirty="0" smtClean="0">
                    <a:cs typeface="B Nazanin" panose="00000400000000000000" pitchFamily="2" charset="-78"/>
                  </a:rPr>
                  <a:t> ضریب برخورد و  </a:t>
                </a:r>
                <a:r>
                  <a:rPr lang="en-US" sz="3000" dirty="0" smtClean="0">
                    <a:cs typeface="B Nazanin" panose="00000400000000000000" pitchFamily="2" charset="-78"/>
                  </a:rPr>
                  <a:t>:s</a:t>
                </a:r>
                <a:endParaRPr lang="fa-IR" sz="3000" dirty="0" smtClean="0">
                  <a:cs typeface="B Nazanin" panose="00000400000000000000" pitchFamily="2" charset="-78"/>
                </a:endParaRPr>
              </a:p>
              <a:p>
                <a:pPr marL="0" indent="0" algn="r">
                  <a:buNone/>
                </a:pPr>
                <a:r>
                  <a:rPr lang="fa-IR" sz="3000" dirty="0">
                    <a:cs typeface="B Nazanin" panose="00000400000000000000" pitchFamily="2" charset="-78"/>
                  </a:rPr>
                  <a:t>1- مقدار گاز جذب شده با افزایش فشار افزایش می یابد.</a:t>
                </a:r>
                <a:endParaRPr lang="fa-IR" sz="3000" dirty="0" smtClean="0">
                  <a:cs typeface="B Nazanin" panose="00000400000000000000" pitchFamily="2" charset="-78"/>
                </a:endParaRPr>
              </a:p>
              <a:p>
                <a:pPr marL="0" indent="0" algn="r">
                  <a:buNone/>
                </a:pPr>
                <a:r>
                  <a:rPr lang="fa-IR" sz="3000" dirty="0" smtClean="0">
                    <a:cs typeface="B Nazanin" panose="00000400000000000000" pitchFamily="2" charset="-78"/>
                  </a:rPr>
                  <a:t>1- مقدار زیادی از گاز جذب شده در شرایط خلأ بالا در دمای اتاق  روی سطح می ماند.</a:t>
                </a:r>
              </a:p>
              <a:p>
                <a:pPr marL="0" indent="0" algn="r">
                  <a:buNone/>
                </a:pPr>
                <a:r>
                  <a:rPr lang="fa-IR" sz="3000" dirty="0" smtClean="0">
                    <a:cs typeface="B Nazanin" panose="00000400000000000000" pitchFamily="2" charset="-78"/>
                  </a:rPr>
                  <a:t>افزایش دما امکان خروج گاز از سطح را می نماید. </a:t>
                </a:r>
                <a:r>
                  <a:rPr lang="en-US" dirty="0" smtClean="0">
                    <a:cs typeface="B Nazanin" panose="00000400000000000000" pitchFamily="2" charset="-78"/>
                  </a:rPr>
                  <a:t> </a:t>
                </a:r>
                <a:endParaRPr lang="en-US" dirty="0">
                  <a:cs typeface="B Nazanin" panose="000004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l="-296" t="-2695" r="-1778"/>
                </a:stretch>
              </a:blipFill>
            </p:spPr>
            <p:txBody>
              <a:bodyPr/>
              <a:lstStyle/>
              <a:p>
                <a:r>
                  <a:rPr lang="en-CA">
                    <a:noFill/>
                  </a:rPr>
                  <a:t> </a:t>
                </a:r>
              </a:p>
            </p:txBody>
          </p:sp>
        </mc:Fallback>
      </mc:AlternateContent>
      <p:sp>
        <p:nvSpPr>
          <p:cNvPr id="4" name="Slide Number Placeholder 3"/>
          <p:cNvSpPr>
            <a:spLocks noGrp="1"/>
          </p:cNvSpPr>
          <p:nvPr>
            <p:ph type="sldNum" sz="quarter" idx="12"/>
          </p:nvPr>
        </p:nvSpPr>
        <p:spPr/>
        <p:txBody>
          <a:bodyPr/>
          <a:lstStyle/>
          <a:p>
            <a:fld id="{7E369345-A0BD-4515-8D83-06398AC7B13C}" type="slidenum">
              <a:rPr lang="en-US" smtClean="0"/>
              <a:t>10</a:t>
            </a:fld>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304800"/>
            <a:ext cx="609600" cy="609600"/>
          </a:xfrm>
          <a:prstGeom prst="rect">
            <a:avLst/>
          </a:prstGeom>
        </p:spPr>
      </p:pic>
    </p:spTree>
    <p:extLst>
      <p:ext uri="{BB962C8B-B14F-4D97-AF65-F5344CB8AC3E}">
        <p14:creationId xmlns:p14="http://schemas.microsoft.com/office/powerpoint/2010/main" val="3080838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41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E369345-A0BD-4515-8D83-06398AC7B13C}" type="slidenum">
              <a:rPr lang="en-US" smtClean="0"/>
              <a:t>11</a:t>
            </a:fld>
            <a:endParaRPr lang="en-US"/>
          </a:p>
        </p:txBody>
      </p:sp>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(Absorption)</a:t>
            </a:r>
            <a:r>
              <a:rPr lang="fa-IR" dirty="0" smtClean="0">
                <a:cs typeface="B Nazanin" panose="00000400000000000000" pitchFamily="2" charset="-78"/>
              </a:rPr>
              <a:t> </a:t>
            </a:r>
            <a:r>
              <a:rPr lang="fa-IR" dirty="0">
                <a:cs typeface="B Nazanin" panose="00000400000000000000" pitchFamily="2" charset="-78"/>
              </a:rPr>
              <a:t>نفوذ و جذب </a:t>
            </a:r>
            <a:r>
              <a:rPr lang="fa-IR" dirty="0" smtClean="0">
                <a:cs typeface="B Nazanin" panose="00000400000000000000" pitchFamily="2" charset="-78"/>
              </a:rPr>
              <a:t>عمقی</a:t>
            </a:r>
            <a:endParaRPr lang="en-US" dirty="0"/>
          </a:p>
        </p:txBody>
      </p:sp>
      <mc:AlternateContent xmlns:mc="http://schemas.openxmlformats.org/markup-compatibility/2006" xmlns:a14="http://schemas.microsoft.com/office/drawing/2010/main">
        <mc:Choice Requires="a14">
          <p:sp>
            <p:nvSpPr>
              <p:cNvPr id="6" name="Content Placeholder 2"/>
              <p:cNvSpPr txBox="1">
                <a:spLocks/>
              </p:cNvSpPr>
              <p:nvPr/>
            </p:nvSpPr>
            <p:spPr>
              <a:xfrm>
                <a:off x="609600" y="17526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fa-IR" dirty="0" smtClean="0">
                    <a:cs typeface="B Nazanin" panose="00000400000000000000" pitchFamily="2" charset="-78"/>
                  </a:rPr>
                  <a:t>نفوذ و جذب عمقی:  این پدیده مربوط به نفوذ گاز در داخل جامد و انحلال در آن می باشد، مقدار گاز حل شده در جامد برابر است: </a:t>
                </a:r>
                <a:endParaRPr lang="fa-IR" dirty="0">
                  <a:cs typeface="B Nazanin" panose="00000400000000000000" pitchFamily="2" charset="-78"/>
                </a:endParaRPr>
              </a:p>
              <a:p>
                <a:pPr marL="0" indent="0" algn="ctr">
                  <a:buFont typeface="Arial" panose="020B0604020202020204" pitchFamily="34" charset="0"/>
                  <a:buNone/>
                </a:pPr>
                <a:r>
                  <a:rPr lang="en-US" dirty="0" smtClean="0">
                    <a:cs typeface="B Nazanin" panose="00000400000000000000" pitchFamily="2" charset="-78"/>
                  </a:rPr>
                  <a:t>ɛ=b</a:t>
                </a:r>
                <a14:m>
                  <m:oMath xmlns:m="http://schemas.openxmlformats.org/officeDocument/2006/math">
                    <m:sSup>
                      <m:sSupPr>
                        <m:ctrlPr>
                          <a:rPr lang="en-US" i="1" smtClean="0">
                            <a:latin typeface="Cambria Math"/>
                          </a:rPr>
                        </m:ctrlPr>
                      </m:sSupPr>
                      <m:e>
                        <m:r>
                          <a:rPr lang="en-US" b="0" i="1" smtClean="0">
                            <a:latin typeface="Cambria Math"/>
                          </a:rPr>
                          <m:t>𝑃</m:t>
                        </m:r>
                      </m:e>
                      <m:sup>
                        <m:f>
                          <m:fPr>
                            <m:ctrlPr>
                              <a:rPr lang="el-GR" i="1" smtClean="0">
                                <a:latin typeface="Cambria Math"/>
                              </a:rPr>
                            </m:ctrlPr>
                          </m:fPr>
                          <m:num>
                            <m:r>
                              <a:rPr lang="en-US" b="0" i="1" smtClean="0">
                                <a:latin typeface="Cambria Math"/>
                              </a:rPr>
                              <m:t>1</m:t>
                            </m:r>
                          </m:num>
                          <m:den>
                            <m:r>
                              <a:rPr lang="en-US" b="0" i="1" smtClean="0">
                                <a:latin typeface="Cambria Math"/>
                              </a:rPr>
                              <m:t>𝑗</m:t>
                            </m:r>
                          </m:den>
                        </m:f>
                      </m:sup>
                    </m:sSup>
                  </m:oMath>
                </a14:m>
                <a:endParaRPr lang="en-US" dirty="0" smtClean="0">
                  <a:cs typeface="B Nazanin" panose="00000400000000000000" pitchFamily="2" charset="-78"/>
                </a:endParaRPr>
              </a:p>
              <a:p>
                <a:pPr marL="0" indent="0" algn="r">
                  <a:buFont typeface="Arial" panose="020B0604020202020204" pitchFamily="34" charset="0"/>
                  <a:buNone/>
                </a:pPr>
                <a:r>
                  <a:rPr lang="fa-IR" sz="2600" dirty="0" smtClean="0">
                    <a:cs typeface="B Nazanin" panose="00000400000000000000" pitchFamily="2" charset="-78"/>
                  </a:rPr>
                  <a:t>ثابت انحلال برابر2  در فلزات و</a:t>
                </a:r>
                <a:r>
                  <a:rPr lang="fa-IR" sz="3000" dirty="0" smtClean="0">
                    <a:cs typeface="B Nazanin" panose="00000400000000000000" pitchFamily="2" charset="-78"/>
                  </a:rPr>
                  <a:t>1 غیر فلزات   </a:t>
                </a:r>
                <a:r>
                  <a:rPr lang="en-US" sz="3000" dirty="0" smtClean="0">
                    <a:cs typeface="B Nazanin" panose="00000400000000000000" pitchFamily="2" charset="-78"/>
                  </a:rPr>
                  <a:t>:j</a:t>
                </a:r>
                <a:endParaRPr lang="fa-IR" sz="3000" dirty="0" smtClean="0">
                  <a:cs typeface="B Nazanin" panose="00000400000000000000" pitchFamily="2" charset="-78"/>
                </a:endParaRPr>
              </a:p>
              <a:p>
                <a:pPr marL="0" indent="0" algn="r">
                  <a:buNone/>
                </a:pPr>
                <a:r>
                  <a:rPr lang="fa-IR" sz="3000" dirty="0">
                    <a:cs typeface="B Nazanin" panose="00000400000000000000" pitchFamily="2" charset="-78"/>
                  </a:rPr>
                  <a:t> حلالیت گاز در جامد</a:t>
                </a:r>
                <a:r>
                  <a:rPr lang="en-US" sz="2800" dirty="0">
                    <a:cs typeface="B Nazanin" panose="00000400000000000000" pitchFamily="2" charset="-78"/>
                  </a:rPr>
                  <a:t> </a:t>
                </a:r>
                <a:r>
                  <a:rPr lang="fa-IR" sz="2800" dirty="0">
                    <a:cs typeface="B Nazanin" panose="00000400000000000000" pitchFamily="2" charset="-78"/>
                  </a:rPr>
                  <a:t>:</a:t>
                </a:r>
                <a:r>
                  <a:rPr lang="en-US" sz="3000" dirty="0" smtClean="0">
                    <a:cs typeface="B Nazanin" panose="00000400000000000000" pitchFamily="2" charset="-78"/>
                  </a:rPr>
                  <a:t>b</a:t>
                </a:r>
                <a:endParaRPr lang="fa-IR" sz="3000" dirty="0" smtClean="0">
                  <a:cs typeface="B Nazanin" panose="00000400000000000000" pitchFamily="2" charset="-78"/>
                </a:endParaRPr>
              </a:p>
              <a:p>
                <a:pPr marL="0" indent="0" algn="r">
                  <a:buNone/>
                </a:pPr>
                <a:r>
                  <a:rPr lang="fa-IR" sz="2800" dirty="0" smtClean="0">
                    <a:cs typeface="B Nazanin" panose="00000400000000000000" pitchFamily="2" charset="-78"/>
                  </a:rPr>
                  <a:t>فشار گاز </a:t>
                </a:r>
                <a:r>
                  <a:rPr lang="en-US" sz="2800" dirty="0">
                    <a:cs typeface="B Nazanin" panose="00000400000000000000" pitchFamily="2" charset="-78"/>
                  </a:rPr>
                  <a:t>:</a:t>
                </a:r>
                <a:r>
                  <a:rPr lang="en-US" sz="2800" dirty="0" smtClean="0">
                    <a:cs typeface="B Nazanin" panose="00000400000000000000" pitchFamily="2" charset="-78"/>
                  </a:rPr>
                  <a:t>P</a:t>
                </a:r>
                <a:endParaRPr lang="en-US" sz="2800" dirty="0">
                  <a:cs typeface="B Nazanin" panose="00000400000000000000" pitchFamily="2" charset="-78"/>
                </a:endParaRPr>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609600" y="1752600"/>
                <a:ext cx="8229600" cy="4525963"/>
              </a:xfrm>
              <a:prstGeom prst="rect">
                <a:avLst/>
              </a:prstGeom>
              <a:blipFill rotWithShape="1">
                <a:blip r:embed="rId4"/>
                <a:stretch>
                  <a:fillRect l="-2074" t="-1887" r="-1778"/>
                </a:stretch>
              </a:blipFill>
            </p:spPr>
            <p:txBody>
              <a:bodyPr/>
              <a:lstStyle/>
              <a:p>
                <a:r>
                  <a:rPr lang="en-CA">
                    <a:noFill/>
                  </a:rPr>
                  <a:t> </a:t>
                </a:r>
              </a:p>
            </p:txBody>
          </p:sp>
        </mc:Fallback>
      </mc:AlternateContent>
      <p:sp>
        <p:nvSpPr>
          <p:cNvPr id="7" name="Slide Number Placeholder 3"/>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369345-A0BD-4515-8D83-06398AC7B13C}" type="slidenum">
              <a:rPr lang="en-US" smtClean="0"/>
              <a:pPr/>
              <a:t>11</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28600"/>
            <a:ext cx="609600" cy="609600"/>
          </a:xfrm>
          <a:prstGeom prst="rect">
            <a:avLst/>
          </a:prstGeom>
        </p:spPr>
      </p:pic>
    </p:spTree>
    <p:extLst>
      <p:ext uri="{BB962C8B-B14F-4D97-AF65-F5344CB8AC3E}">
        <p14:creationId xmlns:p14="http://schemas.microsoft.com/office/powerpoint/2010/main" val="332714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9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E369345-A0BD-4515-8D83-06398AC7B13C}" type="slidenum">
              <a:rPr lang="en-US" smtClean="0"/>
              <a:t>12</a:t>
            </a:fld>
            <a:endParaRPr lang="en-US"/>
          </a:p>
        </p:txBody>
      </p:sp>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(Outgassing)</a:t>
            </a:r>
            <a:r>
              <a:rPr lang="fa-IR" dirty="0" smtClean="0">
                <a:cs typeface="B Nazanin" panose="00000400000000000000" pitchFamily="2" charset="-78"/>
              </a:rPr>
              <a:t> </a:t>
            </a:r>
            <a:r>
              <a:rPr lang="fa-IR" dirty="0">
                <a:cs typeface="B Nazanin" panose="00000400000000000000" pitchFamily="2" charset="-78"/>
              </a:rPr>
              <a:t>خروج </a:t>
            </a:r>
            <a:r>
              <a:rPr lang="fa-IR" dirty="0" smtClean="0">
                <a:cs typeface="B Nazanin" panose="00000400000000000000" pitchFamily="2" charset="-78"/>
              </a:rPr>
              <a:t>گاز</a:t>
            </a:r>
            <a:endParaRPr lang="en-US" dirty="0"/>
          </a:p>
        </p:txBody>
      </p:sp>
      <p:sp>
        <p:nvSpPr>
          <p:cNvPr id="6" name="Content Placeholder 2"/>
          <p:cNvSpPr txBox="1">
            <a:spLocks/>
          </p:cNvSpPr>
          <p:nvPr/>
        </p:nvSpPr>
        <p:spPr>
          <a:xfrm>
            <a:off x="609600" y="17526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fa-IR" dirty="0" smtClean="0">
                <a:cs typeface="B Nazanin" panose="00000400000000000000" pitchFamily="2" charset="-78"/>
              </a:rPr>
              <a:t>خروج گازهای جذب شده در جداره های داخلی سیستم به داخل سیستم خلأ، که به صورت آرام صورت می گیرد </a:t>
            </a:r>
            <a:r>
              <a:rPr lang="en-US" dirty="0" smtClean="0">
                <a:cs typeface="B Nazanin" panose="00000400000000000000" pitchFamily="2" charset="-78"/>
              </a:rPr>
              <a:t> </a:t>
            </a:r>
            <a:r>
              <a:rPr lang="fa-IR" dirty="0" smtClean="0">
                <a:cs typeface="B Nazanin" panose="00000400000000000000" pitchFamily="2" charset="-78"/>
              </a:rPr>
              <a:t>اصطلاحا آوتگسینگ گفته می شود و با افزایش دما افزایش مییابد .  </a:t>
            </a:r>
            <a:endParaRPr lang="en-US" dirty="0">
              <a:cs typeface="B Nazanin" panose="00000400000000000000" pitchFamily="2" charset="-78"/>
            </a:endParaRPr>
          </a:p>
          <a:p>
            <a:pPr marL="0" indent="0" algn="r">
              <a:buNone/>
            </a:pPr>
            <a:r>
              <a:rPr lang="fa-IR" sz="3100" dirty="0" smtClean="0">
                <a:cs typeface="B Nazanin" panose="00000400000000000000" pitchFamily="2" charset="-78"/>
              </a:rPr>
              <a:t> نمایش داده میشود و واحد آن فشار-حجم بر زمان است.</a:t>
            </a:r>
            <a:r>
              <a:rPr lang="en-US" sz="3100" dirty="0" smtClean="0">
                <a:cs typeface="B Nazanin" panose="00000400000000000000" pitchFamily="2" charset="-78"/>
              </a:rPr>
              <a:t>K</a:t>
            </a:r>
            <a:r>
              <a:rPr lang="fa-IR" sz="3100" dirty="0" smtClean="0">
                <a:cs typeface="B Nazanin" panose="00000400000000000000" pitchFamily="2" charset="-78"/>
              </a:rPr>
              <a:t> و با  </a:t>
            </a:r>
          </a:p>
          <a:p>
            <a:pPr marL="0" indent="0" algn="r">
              <a:buNone/>
            </a:pPr>
            <a:r>
              <a:rPr lang="fa-IR" dirty="0" smtClean="0">
                <a:cs typeface="B Nazanin" panose="00000400000000000000" pitchFamily="2" charset="-78"/>
              </a:rPr>
              <a:t>مهمترین گازی که در ابتدا دفع میشود بخار آب است که عمدتا از راه هوا جذب سطوح داخلی میشود.پیدایش سایر گازها به مقادیر کمتر نظیر هیدروژن، مونو و دی اکسید کربن و.....عمدتا در زمان فرایند های آماده سازی سطوح اتفاق می افتد. </a:t>
            </a:r>
            <a:endParaRPr lang="en-US" dirty="0">
              <a:cs typeface="B Nazanin" panose="00000400000000000000" pitchFamily="2" charset="-78"/>
            </a:endParaRPr>
          </a:p>
        </p:txBody>
      </p:sp>
      <p:sp>
        <p:nvSpPr>
          <p:cNvPr id="7" name="Slide Number Placeholder 3"/>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369345-A0BD-4515-8D83-06398AC7B13C}" type="slidenum">
              <a:rPr lang="en-US" smtClean="0"/>
              <a:pPr/>
              <a:t>12</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 y="122238"/>
            <a:ext cx="609600" cy="609600"/>
          </a:xfrm>
          <a:prstGeom prst="rect">
            <a:avLst/>
          </a:prstGeom>
        </p:spPr>
      </p:pic>
    </p:spTree>
    <p:extLst>
      <p:ext uri="{BB962C8B-B14F-4D97-AF65-F5344CB8AC3E}">
        <p14:creationId xmlns:p14="http://schemas.microsoft.com/office/powerpoint/2010/main" val="2059280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4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600" dirty="0" smtClean="0"/>
              <a:t>Materials Outgassing</a:t>
            </a:r>
            <a:endParaRPr lang="en-US" sz="3600" dirty="0"/>
          </a:p>
        </p:txBody>
      </p:sp>
      <mc:AlternateContent xmlns:mc="http://schemas.openxmlformats.org/markup-compatibility/2006">
        <mc:Choice xmlns:a14="http://schemas.microsoft.com/office/drawing/2010/main" Requires="a14">
          <p:graphicFrame>
            <p:nvGraphicFramePr>
              <p:cNvPr id="5" name="Content Placeholder 4"/>
              <p:cNvGraphicFramePr>
                <a:graphicFrameLocks noGrp="1"/>
              </p:cNvGraphicFramePr>
              <p:nvPr>
                <p:ph idx="1"/>
                <p:extLst>
                  <p:ext uri="{D42A27DB-BD31-4B8C-83A1-F6EECF244321}">
                    <p14:modId xmlns:p14="http://schemas.microsoft.com/office/powerpoint/2010/main" val="60135473"/>
                  </p:ext>
                </p:extLst>
              </p:nvPr>
            </p:nvGraphicFramePr>
            <p:xfrm>
              <a:off x="457200" y="685800"/>
              <a:ext cx="8229600" cy="5827205"/>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pPr algn="ctr"/>
                          <a:r>
                            <a:rPr lang="fa-IR" dirty="0" smtClean="0"/>
                            <a:t>ماده</a:t>
                          </a:r>
                          <a:endParaRPr lang="en-US" dirty="0"/>
                        </a:p>
                      </a:txBody>
                      <a:tcPr/>
                    </a:tc>
                    <a:tc>
                      <a:txBody>
                        <a:bodyPr/>
                        <a:lstStyle/>
                        <a:p>
                          <a:pPr algn="ctr"/>
                          <a14:m>
                            <m:oMath xmlns:m="http://schemas.openxmlformats.org/officeDocument/2006/math">
                              <m:sSub>
                                <m:sSubPr>
                                  <m:ctrlPr>
                                    <a:rPr lang="en-US" sz="1600" i="1" smtClean="0">
                                      <a:latin typeface="Cambria Math"/>
                                    </a:rPr>
                                  </m:ctrlPr>
                                </m:sSubPr>
                                <m:e>
                                  <m:r>
                                    <a:rPr lang="en-US" sz="1600" b="1" i="1" smtClean="0">
                                      <a:latin typeface="Cambria Math"/>
                                    </a:rPr>
                                    <m:t>𝑲</m:t>
                                  </m:r>
                                </m:e>
                                <m:sub>
                                  <m:r>
                                    <a:rPr lang="en-US" sz="1600" b="1" i="1" smtClean="0">
                                      <a:latin typeface="Cambria Math"/>
                                    </a:rPr>
                                    <m:t>𝟏</m:t>
                                  </m:r>
                                </m:sub>
                              </m:sSub>
                            </m:oMath>
                          </a14:m>
                          <a:r>
                            <a:rPr lang="en-US" sz="1600" dirty="0" smtClean="0"/>
                            <a:t>x</a:t>
                          </a:r>
                          <a14:m>
                            <m:oMath xmlns:m="http://schemas.openxmlformats.org/officeDocument/2006/math">
                              <m:sSup>
                                <m:sSupPr>
                                  <m:ctrlPr>
                                    <a:rPr lang="en-US" sz="1600" i="1" dirty="0" smtClean="0">
                                      <a:latin typeface="Cambria Math"/>
                                    </a:rPr>
                                  </m:ctrlPr>
                                </m:sSupPr>
                                <m:e>
                                  <m:r>
                                    <a:rPr lang="en-US" sz="1600" b="1" i="1" dirty="0" smtClean="0">
                                      <a:latin typeface="Cambria Math"/>
                                    </a:rPr>
                                    <m:t>𝟏𝟎</m:t>
                                  </m:r>
                                </m:e>
                                <m:sup>
                                  <m:r>
                                    <a:rPr lang="fa-IR" sz="1600" b="1" i="1" dirty="0" smtClean="0">
                                      <a:latin typeface="Cambria Math"/>
                                    </a:rPr>
                                    <m:t>−</m:t>
                                  </m:r>
                                  <m:r>
                                    <a:rPr lang="en-US" sz="1600" b="1" i="1" dirty="0" smtClean="0">
                                      <a:latin typeface="Cambria Math"/>
                                    </a:rPr>
                                    <m:t>𝟕</m:t>
                                  </m:r>
                                </m:sup>
                              </m:sSup>
                            </m:oMath>
                          </a14:m>
                          <a:r>
                            <a:rPr lang="en-US" sz="1600" dirty="0" smtClean="0"/>
                            <a:t>(Torr-lit)/(sec-</a:t>
                          </a:r>
                          <a14:m>
                            <m:oMath xmlns:m="http://schemas.openxmlformats.org/officeDocument/2006/math">
                              <m:sSup>
                                <m:sSupPr>
                                  <m:ctrlPr>
                                    <a:rPr lang="en-US" sz="1600" i="1" smtClean="0">
                                      <a:latin typeface="Cambria Math"/>
                                    </a:rPr>
                                  </m:ctrlPr>
                                </m:sSupPr>
                                <m:e>
                                  <m:r>
                                    <a:rPr lang="en-US" sz="1600" b="1" i="1" smtClean="0">
                                      <a:latin typeface="Cambria Math"/>
                                    </a:rPr>
                                    <m:t>𝒄𝒎</m:t>
                                  </m:r>
                                </m:e>
                                <m:sup>
                                  <m:r>
                                    <a:rPr lang="en-US" sz="1600" b="1" i="1" smtClean="0">
                                      <a:latin typeface="Cambria Math"/>
                                    </a:rPr>
                                    <m:t>𝟐</m:t>
                                  </m:r>
                                </m:sup>
                              </m:sSup>
                              <m:r>
                                <a:rPr lang="en-US" sz="1600" b="1" i="1" smtClean="0">
                                  <a:latin typeface="Cambria Math"/>
                                </a:rPr>
                                <m:t>)</m:t>
                              </m:r>
                            </m:oMath>
                          </a14:m>
                          <a:endParaRPr lang="en-US" sz="1600" b="1" dirty="0" smtClean="0"/>
                        </a:p>
                        <a:p>
                          <a:pPr algn="ctr"/>
                          <a:r>
                            <a:rPr lang="fa-IR" sz="1700" dirty="0" smtClean="0"/>
                            <a:t>پس از 1 ساعت</a:t>
                          </a:r>
                          <a:endParaRPr lang="en-US" sz="1700" dirty="0"/>
                        </a:p>
                      </a:txBody>
                      <a:tcPr/>
                    </a:tc>
                    <a:tc>
                      <a:txBody>
                        <a:bodyPr/>
                        <a:lstStyle/>
                        <a:p>
                          <a:pPr algn="ctr"/>
                          <a14:m>
                            <m:oMath xmlns:m="http://schemas.openxmlformats.org/officeDocument/2006/math">
                              <m:sSub>
                                <m:sSubPr>
                                  <m:ctrlPr>
                                    <a:rPr lang="en-US" sz="1600" i="1" smtClean="0">
                                      <a:latin typeface="Cambria Math"/>
                                    </a:rPr>
                                  </m:ctrlPr>
                                </m:sSubPr>
                                <m:e>
                                  <m:r>
                                    <a:rPr lang="en-US" sz="1600" b="1" i="1" smtClean="0">
                                      <a:latin typeface="Cambria Math"/>
                                    </a:rPr>
                                    <m:t>𝑲</m:t>
                                  </m:r>
                                </m:e>
                                <m:sub>
                                  <m:r>
                                    <a:rPr lang="en-US" sz="1600" b="1" i="1" smtClean="0">
                                      <a:latin typeface="Cambria Math"/>
                                    </a:rPr>
                                    <m:t>𝟒</m:t>
                                  </m:r>
                                </m:sub>
                              </m:sSub>
                            </m:oMath>
                          </a14:m>
                          <a:r>
                            <a:rPr lang="en-US" sz="1600" dirty="0" smtClean="0"/>
                            <a:t>x</a:t>
                          </a:r>
                          <a14:m>
                            <m:oMath xmlns:m="http://schemas.openxmlformats.org/officeDocument/2006/math">
                              <m:sSup>
                                <m:sSupPr>
                                  <m:ctrlPr>
                                    <a:rPr lang="en-US" sz="1600" i="1" dirty="0" smtClean="0">
                                      <a:latin typeface="Cambria Math"/>
                                    </a:rPr>
                                  </m:ctrlPr>
                                </m:sSupPr>
                                <m:e>
                                  <m:r>
                                    <a:rPr lang="en-US" sz="1600" b="1" i="1" dirty="0" smtClean="0">
                                      <a:latin typeface="Cambria Math"/>
                                    </a:rPr>
                                    <m:t>𝟏𝟎</m:t>
                                  </m:r>
                                </m:e>
                                <m:sup>
                                  <m:r>
                                    <a:rPr lang="fa-IR" sz="1600" b="1" i="1" dirty="0" smtClean="0">
                                      <a:latin typeface="Cambria Math"/>
                                    </a:rPr>
                                    <m:t>−</m:t>
                                  </m:r>
                                  <m:r>
                                    <a:rPr lang="en-US" sz="1600" b="1" i="1" dirty="0" smtClean="0">
                                      <a:latin typeface="Cambria Math"/>
                                    </a:rPr>
                                    <m:t>𝟕</m:t>
                                  </m:r>
                                </m:sup>
                              </m:sSup>
                            </m:oMath>
                          </a14:m>
                          <a:r>
                            <a:rPr lang="en-US" sz="1600" dirty="0" smtClean="0"/>
                            <a:t>(Torr-lit)/(sec-</a:t>
                          </a:r>
                          <a14:m>
                            <m:oMath xmlns:m="http://schemas.openxmlformats.org/officeDocument/2006/math">
                              <m:sSup>
                                <m:sSupPr>
                                  <m:ctrlPr>
                                    <a:rPr lang="en-US" sz="1600" i="1" smtClean="0">
                                      <a:latin typeface="Cambria Math"/>
                                    </a:rPr>
                                  </m:ctrlPr>
                                </m:sSupPr>
                                <m:e>
                                  <m:r>
                                    <a:rPr lang="en-US" sz="1600" b="1" i="1" smtClean="0">
                                      <a:latin typeface="Cambria Math"/>
                                    </a:rPr>
                                    <m:t>𝒄𝒎</m:t>
                                  </m:r>
                                </m:e>
                                <m:sup>
                                  <m:r>
                                    <a:rPr lang="en-US" sz="1600" b="1" i="1" smtClean="0">
                                      <a:latin typeface="Cambria Math"/>
                                    </a:rPr>
                                    <m:t>𝟐</m:t>
                                  </m:r>
                                </m:sup>
                              </m:sSup>
                              <m:r>
                                <a:rPr lang="en-US" sz="1600" b="1" i="1" smtClean="0">
                                  <a:latin typeface="Cambria Math"/>
                                </a:rPr>
                                <m:t>)</m:t>
                              </m:r>
                            </m:oMath>
                          </a14:m>
                          <a:endParaRPr lang="fa-IR" sz="1600" dirty="0" smtClean="0"/>
                        </a:p>
                        <a:p>
                          <a:pPr algn="ctr"/>
                          <a:r>
                            <a:rPr lang="fa-IR" sz="1700" dirty="0" smtClean="0"/>
                            <a:t>پس از 4 ساعت</a:t>
                          </a:r>
                          <a:endParaRPr lang="en-US" sz="1700" dirty="0"/>
                        </a:p>
                      </a:txBody>
                      <a:tcPr/>
                    </a:tc>
                  </a:tr>
                  <a:tr h="370840">
                    <a:tc>
                      <a:txBody>
                        <a:bodyPr/>
                        <a:lstStyle/>
                        <a:p>
                          <a:pPr algn="ctr"/>
                          <a:r>
                            <a:rPr lang="fa-IR" dirty="0" smtClean="0">
                              <a:cs typeface="B Nazanin" panose="00000400000000000000" pitchFamily="2" charset="-78"/>
                            </a:rPr>
                            <a:t>فولاد زنگ</a:t>
                          </a:r>
                          <a:r>
                            <a:rPr lang="fa-IR" baseline="0" dirty="0" smtClean="0">
                              <a:cs typeface="B Nazanin" panose="00000400000000000000" pitchFamily="2" charset="-78"/>
                            </a:rPr>
                            <a:t> زده</a:t>
                          </a:r>
                          <a:endParaRPr lang="en-US" dirty="0">
                            <a:cs typeface="B Nazanin" panose="00000400000000000000" pitchFamily="2" charset="-78"/>
                          </a:endParaRPr>
                        </a:p>
                      </a:txBody>
                      <a:tcPr/>
                    </a:tc>
                    <a:tc>
                      <a:txBody>
                        <a:bodyPr/>
                        <a:lstStyle/>
                        <a:p>
                          <a:pPr algn="ctr"/>
                          <a:r>
                            <a:rPr lang="fa-IR" dirty="0" smtClean="0"/>
                            <a:t>44</a:t>
                          </a:r>
                          <a:endParaRPr lang="en-US" dirty="0"/>
                        </a:p>
                      </a:txBody>
                      <a:tcPr/>
                    </a:tc>
                    <a:tc>
                      <a:txBody>
                        <a:bodyPr/>
                        <a:lstStyle/>
                        <a:p>
                          <a:pPr algn="ctr"/>
                          <a:r>
                            <a:rPr lang="fa-IR" dirty="0" smtClean="0"/>
                            <a:t>5.5</a:t>
                          </a:r>
                          <a:endParaRPr lang="en-US" dirty="0"/>
                        </a:p>
                      </a:txBody>
                      <a:tcPr/>
                    </a:tc>
                  </a:tr>
                  <a:tr h="370840">
                    <a:tc>
                      <a:txBody>
                        <a:bodyPr/>
                        <a:lstStyle/>
                        <a:p>
                          <a:pPr algn="ctr"/>
                          <a:r>
                            <a:rPr lang="fa-IR" dirty="0" smtClean="0">
                              <a:cs typeface="B Nazanin" panose="00000400000000000000" pitchFamily="2" charset="-78"/>
                            </a:rPr>
                            <a:t>فولاد زنگ</a:t>
                          </a:r>
                          <a:r>
                            <a:rPr lang="fa-IR" baseline="0" dirty="0" smtClean="0">
                              <a:cs typeface="B Nazanin" panose="00000400000000000000" pitchFamily="2" charset="-78"/>
                            </a:rPr>
                            <a:t> نزن</a:t>
                          </a:r>
                          <a:endParaRPr lang="en-US" dirty="0">
                            <a:cs typeface="B Nazanin" panose="00000400000000000000" pitchFamily="2" charset="-78"/>
                          </a:endParaRPr>
                        </a:p>
                      </a:txBody>
                      <a:tcPr/>
                    </a:tc>
                    <a:tc>
                      <a:txBody>
                        <a:bodyPr/>
                        <a:lstStyle/>
                        <a:p>
                          <a:pPr algn="ctr"/>
                          <a:r>
                            <a:rPr lang="fa-IR" dirty="0" smtClean="0"/>
                            <a:t>1.75</a:t>
                          </a:r>
                          <a:endParaRPr lang="en-US" dirty="0"/>
                        </a:p>
                      </a:txBody>
                      <a:tcPr/>
                    </a:tc>
                    <a:tc>
                      <a:txBody>
                        <a:bodyPr/>
                        <a:lstStyle/>
                        <a:p>
                          <a:pPr algn="ctr"/>
                          <a:r>
                            <a:rPr lang="fa-IR" dirty="0" smtClean="0"/>
                            <a:t>0.4</a:t>
                          </a:r>
                          <a:endParaRPr lang="en-US" dirty="0"/>
                        </a:p>
                      </a:txBody>
                      <a:tcPr/>
                    </a:tc>
                  </a:tr>
                  <a:tr h="370840">
                    <a:tc>
                      <a:txBody>
                        <a:bodyPr/>
                        <a:lstStyle/>
                        <a:p>
                          <a:pPr algn="ctr"/>
                          <a:r>
                            <a:rPr lang="fa-IR" sz="1500" baseline="0" dirty="0" smtClean="0">
                              <a:cs typeface="B Nazanin" panose="00000400000000000000" pitchFamily="2" charset="-78"/>
                            </a:rPr>
                            <a:t>فولاد زنگ نزن براق و چربی زدایی شده</a:t>
                          </a:r>
                          <a:endParaRPr lang="en-US" sz="1500" dirty="0">
                            <a:cs typeface="B Nazanin" panose="00000400000000000000" pitchFamily="2" charset="-78"/>
                          </a:endParaRPr>
                        </a:p>
                      </a:txBody>
                      <a:tcPr/>
                    </a:tc>
                    <a:tc>
                      <a:txBody>
                        <a:bodyPr/>
                        <a:lstStyle/>
                        <a:p>
                          <a:pPr algn="ctr"/>
                          <a:r>
                            <a:rPr lang="fa-IR" dirty="0" smtClean="0"/>
                            <a:t>1</a:t>
                          </a:r>
                          <a:endParaRPr lang="en-US" dirty="0"/>
                        </a:p>
                      </a:txBody>
                      <a:tcPr/>
                    </a:tc>
                    <a:tc>
                      <a:txBody>
                        <a:bodyPr/>
                        <a:lstStyle/>
                        <a:p>
                          <a:pPr algn="ctr"/>
                          <a:r>
                            <a:rPr lang="fa-IR" dirty="0" smtClean="0"/>
                            <a:t>0.05</a:t>
                          </a:r>
                          <a:endParaRPr lang="en-US" dirty="0"/>
                        </a:p>
                      </a:txBody>
                      <a:tcPr/>
                    </a:tc>
                  </a:tr>
                  <a:tr h="370840">
                    <a:tc>
                      <a:txBody>
                        <a:bodyPr/>
                        <a:lstStyle/>
                        <a:p>
                          <a:pPr algn="ctr"/>
                          <a:r>
                            <a:rPr lang="fa-IR" dirty="0" smtClean="0">
                              <a:cs typeface="B Nazanin" panose="00000400000000000000" pitchFamily="2" charset="-78"/>
                            </a:rPr>
                            <a:t>آلومینیم</a:t>
                          </a:r>
                          <a:r>
                            <a:rPr lang="fa-IR" baseline="0" dirty="0" smtClean="0">
                              <a:cs typeface="B Nazanin" panose="00000400000000000000" pitchFamily="2" charset="-78"/>
                            </a:rPr>
                            <a:t> شسته شده</a:t>
                          </a:r>
                          <a:endParaRPr lang="en-US" dirty="0">
                            <a:cs typeface="B Nazanin" panose="00000400000000000000" pitchFamily="2" charset="-78"/>
                          </a:endParaRPr>
                        </a:p>
                      </a:txBody>
                      <a:tcPr/>
                    </a:tc>
                    <a:tc>
                      <a:txBody>
                        <a:bodyPr/>
                        <a:lstStyle/>
                        <a:p>
                          <a:pPr algn="ctr"/>
                          <a:r>
                            <a:rPr lang="fa-IR" dirty="0" smtClean="0"/>
                            <a:t>1</a:t>
                          </a:r>
                          <a:endParaRPr lang="en-US" dirty="0"/>
                        </a:p>
                      </a:txBody>
                      <a:tcPr/>
                    </a:tc>
                    <a:tc>
                      <a:txBody>
                        <a:bodyPr/>
                        <a:lstStyle/>
                        <a:p>
                          <a:pPr algn="ctr"/>
                          <a:endParaRPr lang="en-US"/>
                        </a:p>
                      </a:txBody>
                      <a:tcPr/>
                    </a:tc>
                  </a:tr>
                  <a:tr h="370840">
                    <a:tc>
                      <a:txBody>
                        <a:bodyPr/>
                        <a:lstStyle/>
                        <a:p>
                          <a:pPr algn="ctr"/>
                          <a:r>
                            <a:rPr lang="fa-IR" dirty="0" smtClean="0">
                              <a:cs typeface="B Nazanin" panose="00000400000000000000" pitchFamily="2" charset="-78"/>
                            </a:rPr>
                            <a:t>مس</a:t>
                          </a:r>
                          <a:endParaRPr lang="en-US" dirty="0">
                            <a:cs typeface="B Nazanin" panose="00000400000000000000" pitchFamily="2" charset="-78"/>
                          </a:endParaRPr>
                        </a:p>
                      </a:txBody>
                      <a:tcPr/>
                    </a:tc>
                    <a:tc>
                      <a:txBody>
                        <a:bodyPr/>
                        <a:lstStyle/>
                        <a:p>
                          <a:pPr algn="ctr"/>
                          <a:r>
                            <a:rPr lang="fa-IR" dirty="0" smtClean="0"/>
                            <a:t>23</a:t>
                          </a:r>
                          <a:endParaRPr lang="en-US" dirty="0"/>
                        </a:p>
                      </a:txBody>
                      <a:tcPr/>
                    </a:tc>
                    <a:tc>
                      <a:txBody>
                        <a:bodyPr/>
                        <a:lstStyle/>
                        <a:p>
                          <a:pPr algn="ctr"/>
                          <a:endParaRPr lang="en-US" dirty="0"/>
                        </a:p>
                      </a:txBody>
                      <a:tcPr/>
                    </a:tc>
                  </a:tr>
                  <a:tr h="370840">
                    <a:tc>
                      <a:txBody>
                        <a:bodyPr/>
                        <a:lstStyle/>
                        <a:p>
                          <a:pPr algn="ctr"/>
                          <a:r>
                            <a:rPr lang="fa-IR" dirty="0" smtClean="0">
                              <a:cs typeface="B Nazanin" panose="00000400000000000000" pitchFamily="2" charset="-78"/>
                            </a:rPr>
                            <a:t>برنج</a:t>
                          </a:r>
                          <a:endParaRPr lang="en-US" dirty="0">
                            <a:cs typeface="B Nazanin" panose="00000400000000000000" pitchFamily="2" charset="-78"/>
                          </a:endParaRPr>
                        </a:p>
                      </a:txBody>
                      <a:tcPr/>
                    </a:tc>
                    <a:tc>
                      <a:txBody>
                        <a:bodyPr/>
                        <a:lstStyle/>
                        <a:p>
                          <a:pPr algn="ctr"/>
                          <a:r>
                            <a:rPr lang="fa-IR" dirty="0" smtClean="0"/>
                            <a:t>10</a:t>
                          </a:r>
                          <a:endParaRPr lang="en-US" dirty="0"/>
                        </a:p>
                      </a:txBody>
                      <a:tcPr/>
                    </a:tc>
                    <a:tc>
                      <a:txBody>
                        <a:bodyPr/>
                        <a:lstStyle/>
                        <a:p>
                          <a:pPr algn="ctr"/>
                          <a:r>
                            <a:rPr lang="fa-IR" dirty="0" smtClean="0"/>
                            <a:t>2.5</a:t>
                          </a:r>
                          <a:endParaRPr lang="en-US" dirty="0"/>
                        </a:p>
                      </a:txBody>
                      <a:tcPr/>
                    </a:tc>
                  </a:tr>
                  <a:tr h="370840">
                    <a:tc>
                      <a:txBody>
                        <a:bodyPr/>
                        <a:lstStyle/>
                        <a:p>
                          <a:pPr algn="ctr"/>
                          <a:r>
                            <a:rPr lang="fa-IR" dirty="0" smtClean="0">
                              <a:cs typeface="B Nazanin" panose="00000400000000000000" pitchFamily="2" charset="-78"/>
                            </a:rPr>
                            <a:t>نایلون</a:t>
                          </a:r>
                          <a:endParaRPr lang="en-US" dirty="0">
                            <a:cs typeface="B Nazanin" panose="00000400000000000000" pitchFamily="2" charset="-78"/>
                          </a:endParaRPr>
                        </a:p>
                      </a:txBody>
                      <a:tcPr/>
                    </a:tc>
                    <a:tc>
                      <a:txBody>
                        <a:bodyPr/>
                        <a:lstStyle/>
                        <a:p>
                          <a:pPr algn="ctr"/>
                          <a:r>
                            <a:rPr lang="fa-IR" dirty="0" smtClean="0"/>
                            <a:t>120</a:t>
                          </a:r>
                          <a:endParaRPr lang="en-US" dirty="0"/>
                        </a:p>
                      </a:txBody>
                      <a:tcPr/>
                    </a:tc>
                    <a:tc>
                      <a:txBody>
                        <a:bodyPr/>
                        <a:lstStyle/>
                        <a:p>
                          <a:pPr algn="ctr"/>
                          <a:r>
                            <a:rPr lang="fa-IR" dirty="0" smtClean="0"/>
                            <a:t>60</a:t>
                          </a:r>
                          <a:endParaRPr lang="en-US" dirty="0"/>
                        </a:p>
                      </a:txBody>
                      <a:tcPr/>
                    </a:tc>
                  </a:tr>
                  <a:tr h="370840">
                    <a:tc>
                      <a:txBody>
                        <a:bodyPr/>
                        <a:lstStyle/>
                        <a:p>
                          <a:pPr algn="ctr"/>
                          <a:r>
                            <a:rPr lang="fa-IR" sz="1700" dirty="0" smtClean="0">
                              <a:cs typeface="B Nazanin" panose="00000400000000000000" pitchFamily="2" charset="-78"/>
                            </a:rPr>
                            <a:t>لاستیک سیلیکون</a:t>
                          </a:r>
                          <a:r>
                            <a:rPr lang="fa-IR" sz="1700" baseline="0" dirty="0" smtClean="0">
                              <a:cs typeface="B Nazanin" panose="00000400000000000000" pitchFamily="2" charset="-78"/>
                            </a:rPr>
                            <a:t> گاززدایی شده با نیتروژن</a:t>
                          </a:r>
                          <a:endParaRPr lang="en-US" sz="1700" dirty="0">
                            <a:cs typeface="B Nazanin" panose="00000400000000000000" pitchFamily="2" charset="-78"/>
                          </a:endParaRPr>
                        </a:p>
                      </a:txBody>
                      <a:tcPr/>
                    </a:tc>
                    <a:tc>
                      <a:txBody>
                        <a:bodyPr/>
                        <a:lstStyle/>
                        <a:p>
                          <a:pPr algn="ctr"/>
                          <a:r>
                            <a:rPr lang="fa-IR" dirty="0" smtClean="0"/>
                            <a:t>13</a:t>
                          </a:r>
                          <a:endParaRPr lang="en-US" dirty="0"/>
                        </a:p>
                      </a:txBody>
                      <a:tcPr/>
                    </a:tc>
                    <a:tc>
                      <a:txBody>
                        <a:bodyPr/>
                        <a:lstStyle/>
                        <a:p>
                          <a:pPr algn="ctr"/>
                          <a:endParaRPr lang="en-US"/>
                        </a:p>
                      </a:txBody>
                      <a:tcPr/>
                    </a:tc>
                  </a:tr>
                  <a:tr h="370840">
                    <a:tc>
                      <a:txBody>
                        <a:bodyPr/>
                        <a:lstStyle/>
                        <a:p>
                          <a:pPr algn="ctr"/>
                          <a:r>
                            <a:rPr lang="fa-IR" dirty="0" smtClean="0">
                              <a:cs typeface="B Nazanin" panose="00000400000000000000" pitchFamily="2" charset="-78"/>
                            </a:rPr>
                            <a:t>  اورینگ نیتریل</a:t>
                          </a:r>
                          <a:endParaRPr lang="en-US" dirty="0">
                            <a:cs typeface="B Nazanin" panose="00000400000000000000" pitchFamily="2" charset="-78"/>
                          </a:endParaRPr>
                        </a:p>
                      </a:txBody>
                      <a:tcPr/>
                    </a:tc>
                    <a:tc>
                      <a:txBody>
                        <a:bodyPr/>
                        <a:lstStyle/>
                        <a:p>
                          <a:pPr algn="ctr"/>
                          <a:r>
                            <a:rPr lang="fa-IR" dirty="0" smtClean="0"/>
                            <a:t>10</a:t>
                          </a:r>
                          <a:endParaRPr lang="en-US" dirty="0"/>
                        </a:p>
                      </a:txBody>
                      <a:tcPr/>
                    </a:tc>
                    <a:tc>
                      <a:txBody>
                        <a:bodyPr/>
                        <a:lstStyle/>
                        <a:p>
                          <a:pPr algn="ctr"/>
                          <a:r>
                            <a:rPr lang="fa-IR" dirty="0" smtClean="0"/>
                            <a:t>6</a:t>
                          </a:r>
                          <a:endParaRPr lang="en-US" dirty="0"/>
                        </a:p>
                      </a:txBody>
                      <a:tcPr/>
                    </a:tc>
                  </a:tr>
                  <a:tr h="370840">
                    <a:tc>
                      <a:txBody>
                        <a:bodyPr/>
                        <a:lstStyle/>
                        <a:p>
                          <a:pPr algn="ctr"/>
                          <a:r>
                            <a:rPr lang="fa-IR" dirty="0" smtClean="0">
                              <a:cs typeface="B Nazanin" panose="00000400000000000000" pitchFamily="2" charset="-78"/>
                            </a:rPr>
                            <a:t> اورینگ نیتریل پخته شده در 100 درجه</a:t>
                          </a:r>
                          <a:r>
                            <a:rPr lang="fa-IR" baseline="0" dirty="0" smtClean="0">
                              <a:cs typeface="B Nazanin" panose="00000400000000000000" pitchFamily="2" charset="-78"/>
                            </a:rPr>
                            <a:t> 4 ساعت</a:t>
                          </a:r>
                          <a:endParaRPr lang="en-US" dirty="0">
                            <a:cs typeface="B Nazanin" panose="00000400000000000000" pitchFamily="2" charset="-78"/>
                          </a:endParaRPr>
                        </a:p>
                      </a:txBody>
                      <a:tcPr/>
                    </a:tc>
                    <a:tc>
                      <a:txBody>
                        <a:bodyPr/>
                        <a:lstStyle/>
                        <a:p>
                          <a:pPr algn="ctr"/>
                          <a:r>
                            <a:rPr lang="fa-IR" dirty="0" smtClean="0"/>
                            <a:t>10</a:t>
                          </a:r>
                          <a:endParaRPr lang="en-US" dirty="0"/>
                        </a:p>
                      </a:txBody>
                      <a:tcPr/>
                    </a:tc>
                    <a:tc>
                      <a:txBody>
                        <a:bodyPr/>
                        <a:lstStyle/>
                        <a:p>
                          <a:pPr algn="ctr"/>
                          <a:r>
                            <a:rPr lang="fa-IR" dirty="0" smtClean="0"/>
                            <a:t>0.7</a:t>
                          </a:r>
                          <a:endParaRPr lang="en-US" dirty="0"/>
                        </a:p>
                      </a:txBody>
                      <a:tcPr/>
                    </a:tc>
                  </a:tr>
                  <a:tr h="370840">
                    <a:tc>
                      <a:txBody>
                        <a:bodyPr/>
                        <a:lstStyle/>
                        <a:p>
                          <a:pPr algn="ctr"/>
                          <a:r>
                            <a:rPr lang="fa-IR" dirty="0" smtClean="0">
                              <a:cs typeface="B Nazanin" panose="00000400000000000000" pitchFamily="2" charset="-78"/>
                            </a:rPr>
                            <a:t> اورینگ وایتون</a:t>
                          </a:r>
                          <a:endParaRPr lang="en-US" dirty="0">
                            <a:cs typeface="B Nazanin" panose="00000400000000000000" pitchFamily="2" charset="-78"/>
                          </a:endParaRPr>
                        </a:p>
                      </a:txBody>
                      <a:tcPr/>
                    </a:tc>
                    <a:tc>
                      <a:txBody>
                        <a:bodyPr/>
                        <a:lstStyle/>
                        <a:p>
                          <a:pPr algn="ctr"/>
                          <a:r>
                            <a:rPr lang="fa-IR" dirty="0" smtClean="0"/>
                            <a:t>10</a:t>
                          </a:r>
                          <a:endParaRPr lang="en-US" dirty="0"/>
                        </a:p>
                      </a:txBody>
                      <a:tcPr/>
                    </a:tc>
                    <a:tc>
                      <a:txBody>
                        <a:bodyPr/>
                        <a:lstStyle/>
                        <a:p>
                          <a:pPr algn="ctr"/>
                          <a:r>
                            <a:rPr lang="fa-IR" dirty="0" smtClean="0"/>
                            <a:t>3</a:t>
                          </a:r>
                          <a:endParaRPr lang="en-US" dirty="0"/>
                        </a:p>
                      </a:txBody>
                      <a:tcPr/>
                    </a:tc>
                  </a:tr>
                  <a:tr h="370840">
                    <a:tc>
                      <a:txBody>
                        <a:bodyPr/>
                        <a:lstStyle/>
                        <a:p>
                          <a:pPr algn="ctr"/>
                          <a:r>
                            <a:rPr lang="fa-IR" dirty="0" smtClean="0">
                              <a:cs typeface="B Nazanin" panose="00000400000000000000" pitchFamily="2" charset="-78"/>
                            </a:rPr>
                            <a:t> اورینگ نیتریل پخته شده در 150درجه</a:t>
                          </a:r>
                          <a:r>
                            <a:rPr lang="fa-IR" baseline="0" dirty="0" smtClean="0">
                              <a:cs typeface="B Nazanin" panose="00000400000000000000" pitchFamily="2" charset="-78"/>
                            </a:rPr>
                            <a:t> 4 ساعت</a:t>
                          </a:r>
                          <a:endParaRPr lang="en-US" dirty="0">
                            <a:cs typeface="B Nazanin" panose="00000400000000000000" pitchFamily="2" charset="-78"/>
                          </a:endParaRPr>
                        </a:p>
                      </a:txBody>
                      <a:tcPr/>
                    </a:tc>
                    <a:tc>
                      <a:txBody>
                        <a:bodyPr/>
                        <a:lstStyle/>
                        <a:p>
                          <a:pPr algn="ctr"/>
                          <a:r>
                            <a:rPr lang="fa-IR" dirty="0" smtClean="0"/>
                            <a:t>0.1</a:t>
                          </a:r>
                          <a:endParaRPr lang="en-US" dirty="0"/>
                        </a:p>
                      </a:txBody>
                      <a:tcPr/>
                    </a:tc>
                    <a:tc>
                      <a:txBody>
                        <a:bodyPr/>
                        <a:lstStyle/>
                        <a:p>
                          <a:pPr algn="ctr"/>
                          <a:r>
                            <a:rPr lang="fa-IR" sz="1600" dirty="0" smtClean="0"/>
                            <a:t>0.0</a:t>
                          </a:r>
                          <a:r>
                            <a:rPr lang="fa-IR" dirty="0" smtClean="0"/>
                            <a:t>03</a:t>
                          </a:r>
                          <a:endParaRPr lang="en-US" dirty="0"/>
                        </a:p>
                      </a:txBody>
                      <a:tcPr/>
                    </a:tc>
                  </a:tr>
                </a:tbl>
              </a:graphicData>
            </a:graphic>
          </p:graphicFrame>
        </mc:Choice>
        <mc:Fallback>
          <p:graphicFrame>
            <p:nvGraphicFramePr>
              <p:cNvPr id="5" name="Content Placeholder 4"/>
              <p:cNvGraphicFramePr>
                <a:graphicFrameLocks noGrp="1"/>
              </p:cNvGraphicFramePr>
              <p:nvPr>
                <p:ph idx="1"/>
                <p:extLst>
                  <p:ext uri="{D42A27DB-BD31-4B8C-83A1-F6EECF244321}">
                    <p14:modId xmlns:p14="http://schemas.microsoft.com/office/powerpoint/2010/main" val="60135473"/>
                  </p:ext>
                </p:extLst>
              </p:nvPr>
            </p:nvGraphicFramePr>
            <p:xfrm>
              <a:off x="457200" y="685800"/>
              <a:ext cx="8229600" cy="5827205"/>
            </p:xfrm>
            <a:graphic>
              <a:graphicData uri="http://schemas.openxmlformats.org/drawingml/2006/table">
                <a:tbl>
                  <a:tblPr firstRow="1" bandRow="1">
                    <a:tableStyleId>{5C22544A-7EE6-4342-B048-85BDC9FD1C3A}</a:tableStyleId>
                  </a:tblPr>
                  <a:tblGrid>
                    <a:gridCol w="2743200"/>
                    <a:gridCol w="2743200"/>
                    <a:gridCol w="2743200"/>
                  </a:tblGrid>
                  <a:tr h="599885">
                    <a:tc>
                      <a:txBody>
                        <a:bodyPr/>
                        <a:lstStyle/>
                        <a:p>
                          <a:pPr algn="ctr"/>
                          <a:r>
                            <a:rPr lang="fa-IR" dirty="0" smtClean="0"/>
                            <a:t>ماده</a:t>
                          </a:r>
                          <a:endParaRPr lang="en-US" dirty="0"/>
                        </a:p>
                      </a:txBody>
                      <a:tcPr/>
                    </a:tc>
                    <a:tc>
                      <a:txBody>
                        <a:bodyPr/>
                        <a:lstStyle/>
                        <a:p>
                          <a:endParaRPr lang="en-US"/>
                        </a:p>
                      </a:txBody>
                      <a:tcPr>
                        <a:blipFill rotWithShape="1">
                          <a:blip r:embed="rId4"/>
                          <a:stretch>
                            <a:fillRect l="-100000" t="-6122" r="-100000" b="-892857"/>
                          </a:stretch>
                        </a:blipFill>
                      </a:tcPr>
                    </a:tc>
                    <a:tc>
                      <a:txBody>
                        <a:bodyPr/>
                        <a:lstStyle/>
                        <a:p>
                          <a:endParaRPr lang="en-US"/>
                        </a:p>
                      </a:txBody>
                      <a:tcPr>
                        <a:blipFill rotWithShape="1">
                          <a:blip r:embed="rId4"/>
                          <a:stretch>
                            <a:fillRect l="-200000" t="-6122" b="-892857"/>
                          </a:stretch>
                        </a:blipFill>
                      </a:tcPr>
                    </a:tc>
                  </a:tr>
                  <a:tr h="370840">
                    <a:tc>
                      <a:txBody>
                        <a:bodyPr/>
                        <a:lstStyle/>
                        <a:p>
                          <a:pPr algn="ctr"/>
                          <a:r>
                            <a:rPr lang="fa-IR" dirty="0" smtClean="0">
                              <a:cs typeface="B Nazanin" panose="00000400000000000000" pitchFamily="2" charset="-78"/>
                            </a:rPr>
                            <a:t>فولاد زنگ</a:t>
                          </a:r>
                          <a:r>
                            <a:rPr lang="fa-IR" baseline="0" dirty="0" smtClean="0">
                              <a:cs typeface="B Nazanin" panose="00000400000000000000" pitchFamily="2" charset="-78"/>
                            </a:rPr>
                            <a:t> زده</a:t>
                          </a:r>
                          <a:endParaRPr lang="en-US" dirty="0">
                            <a:cs typeface="B Nazanin" panose="00000400000000000000" pitchFamily="2" charset="-78"/>
                          </a:endParaRPr>
                        </a:p>
                      </a:txBody>
                      <a:tcPr/>
                    </a:tc>
                    <a:tc>
                      <a:txBody>
                        <a:bodyPr/>
                        <a:lstStyle/>
                        <a:p>
                          <a:pPr algn="ctr"/>
                          <a:r>
                            <a:rPr lang="fa-IR" dirty="0" smtClean="0"/>
                            <a:t>44</a:t>
                          </a:r>
                          <a:endParaRPr lang="en-US" dirty="0"/>
                        </a:p>
                      </a:txBody>
                      <a:tcPr/>
                    </a:tc>
                    <a:tc>
                      <a:txBody>
                        <a:bodyPr/>
                        <a:lstStyle/>
                        <a:p>
                          <a:pPr algn="ctr"/>
                          <a:r>
                            <a:rPr lang="fa-IR" dirty="0" smtClean="0"/>
                            <a:t>5.5</a:t>
                          </a:r>
                          <a:endParaRPr lang="en-US" dirty="0"/>
                        </a:p>
                      </a:txBody>
                      <a:tcPr/>
                    </a:tc>
                  </a:tr>
                  <a:tr h="370840">
                    <a:tc>
                      <a:txBody>
                        <a:bodyPr/>
                        <a:lstStyle/>
                        <a:p>
                          <a:pPr algn="ctr"/>
                          <a:r>
                            <a:rPr lang="fa-IR" dirty="0" smtClean="0">
                              <a:cs typeface="B Nazanin" panose="00000400000000000000" pitchFamily="2" charset="-78"/>
                            </a:rPr>
                            <a:t>فولاد زنگ</a:t>
                          </a:r>
                          <a:r>
                            <a:rPr lang="fa-IR" baseline="0" dirty="0" smtClean="0">
                              <a:cs typeface="B Nazanin" panose="00000400000000000000" pitchFamily="2" charset="-78"/>
                            </a:rPr>
                            <a:t> نزن</a:t>
                          </a:r>
                          <a:endParaRPr lang="en-US" dirty="0">
                            <a:cs typeface="B Nazanin" panose="00000400000000000000" pitchFamily="2" charset="-78"/>
                          </a:endParaRPr>
                        </a:p>
                      </a:txBody>
                      <a:tcPr/>
                    </a:tc>
                    <a:tc>
                      <a:txBody>
                        <a:bodyPr/>
                        <a:lstStyle/>
                        <a:p>
                          <a:pPr algn="ctr"/>
                          <a:r>
                            <a:rPr lang="fa-IR" dirty="0" smtClean="0"/>
                            <a:t>1.75</a:t>
                          </a:r>
                          <a:endParaRPr lang="en-US" dirty="0"/>
                        </a:p>
                      </a:txBody>
                      <a:tcPr/>
                    </a:tc>
                    <a:tc>
                      <a:txBody>
                        <a:bodyPr/>
                        <a:lstStyle/>
                        <a:p>
                          <a:pPr algn="ctr"/>
                          <a:r>
                            <a:rPr lang="fa-IR" dirty="0" smtClean="0"/>
                            <a:t>0.4</a:t>
                          </a:r>
                          <a:endParaRPr lang="en-US" dirty="0"/>
                        </a:p>
                      </a:txBody>
                      <a:tcPr/>
                    </a:tc>
                  </a:tr>
                  <a:tr h="370840">
                    <a:tc>
                      <a:txBody>
                        <a:bodyPr/>
                        <a:lstStyle/>
                        <a:p>
                          <a:pPr algn="ctr"/>
                          <a:r>
                            <a:rPr lang="fa-IR" sz="1500" baseline="0" dirty="0" smtClean="0">
                              <a:cs typeface="B Nazanin" panose="00000400000000000000" pitchFamily="2" charset="-78"/>
                            </a:rPr>
                            <a:t>فولاد زنگ نزن براق و چربی زدایی شده</a:t>
                          </a:r>
                          <a:endParaRPr lang="en-US" sz="1500" dirty="0">
                            <a:cs typeface="B Nazanin" panose="00000400000000000000" pitchFamily="2" charset="-78"/>
                          </a:endParaRPr>
                        </a:p>
                      </a:txBody>
                      <a:tcPr/>
                    </a:tc>
                    <a:tc>
                      <a:txBody>
                        <a:bodyPr/>
                        <a:lstStyle/>
                        <a:p>
                          <a:pPr algn="ctr"/>
                          <a:r>
                            <a:rPr lang="fa-IR" dirty="0" smtClean="0"/>
                            <a:t>1</a:t>
                          </a:r>
                          <a:endParaRPr lang="en-US" dirty="0"/>
                        </a:p>
                      </a:txBody>
                      <a:tcPr/>
                    </a:tc>
                    <a:tc>
                      <a:txBody>
                        <a:bodyPr/>
                        <a:lstStyle/>
                        <a:p>
                          <a:pPr algn="ctr"/>
                          <a:r>
                            <a:rPr lang="fa-IR" dirty="0" smtClean="0"/>
                            <a:t>0.05</a:t>
                          </a:r>
                          <a:endParaRPr lang="en-US" dirty="0"/>
                        </a:p>
                      </a:txBody>
                      <a:tcPr/>
                    </a:tc>
                  </a:tr>
                  <a:tr h="370840">
                    <a:tc>
                      <a:txBody>
                        <a:bodyPr/>
                        <a:lstStyle/>
                        <a:p>
                          <a:pPr algn="ctr"/>
                          <a:r>
                            <a:rPr lang="fa-IR" dirty="0" smtClean="0">
                              <a:cs typeface="B Nazanin" panose="00000400000000000000" pitchFamily="2" charset="-78"/>
                            </a:rPr>
                            <a:t>آلومینیم</a:t>
                          </a:r>
                          <a:r>
                            <a:rPr lang="fa-IR" baseline="0" dirty="0" smtClean="0">
                              <a:cs typeface="B Nazanin" panose="00000400000000000000" pitchFamily="2" charset="-78"/>
                            </a:rPr>
                            <a:t> شسته شده</a:t>
                          </a:r>
                          <a:endParaRPr lang="en-US" dirty="0">
                            <a:cs typeface="B Nazanin" panose="00000400000000000000" pitchFamily="2" charset="-78"/>
                          </a:endParaRPr>
                        </a:p>
                      </a:txBody>
                      <a:tcPr/>
                    </a:tc>
                    <a:tc>
                      <a:txBody>
                        <a:bodyPr/>
                        <a:lstStyle/>
                        <a:p>
                          <a:pPr algn="ctr"/>
                          <a:r>
                            <a:rPr lang="fa-IR" dirty="0" smtClean="0"/>
                            <a:t>1</a:t>
                          </a:r>
                          <a:endParaRPr lang="en-US" dirty="0"/>
                        </a:p>
                      </a:txBody>
                      <a:tcPr/>
                    </a:tc>
                    <a:tc>
                      <a:txBody>
                        <a:bodyPr/>
                        <a:lstStyle/>
                        <a:p>
                          <a:pPr algn="ctr"/>
                          <a:endParaRPr lang="en-US"/>
                        </a:p>
                      </a:txBody>
                      <a:tcPr/>
                    </a:tc>
                  </a:tr>
                  <a:tr h="370840">
                    <a:tc>
                      <a:txBody>
                        <a:bodyPr/>
                        <a:lstStyle/>
                        <a:p>
                          <a:pPr algn="ctr"/>
                          <a:r>
                            <a:rPr lang="fa-IR" dirty="0" smtClean="0">
                              <a:cs typeface="B Nazanin" panose="00000400000000000000" pitchFamily="2" charset="-78"/>
                            </a:rPr>
                            <a:t>مس</a:t>
                          </a:r>
                          <a:endParaRPr lang="en-US" dirty="0">
                            <a:cs typeface="B Nazanin" panose="00000400000000000000" pitchFamily="2" charset="-78"/>
                          </a:endParaRPr>
                        </a:p>
                      </a:txBody>
                      <a:tcPr/>
                    </a:tc>
                    <a:tc>
                      <a:txBody>
                        <a:bodyPr/>
                        <a:lstStyle/>
                        <a:p>
                          <a:pPr algn="ctr"/>
                          <a:r>
                            <a:rPr lang="fa-IR" dirty="0" smtClean="0"/>
                            <a:t>23</a:t>
                          </a:r>
                          <a:endParaRPr lang="en-US" dirty="0"/>
                        </a:p>
                      </a:txBody>
                      <a:tcPr/>
                    </a:tc>
                    <a:tc>
                      <a:txBody>
                        <a:bodyPr/>
                        <a:lstStyle/>
                        <a:p>
                          <a:pPr algn="ctr"/>
                          <a:endParaRPr lang="en-US" dirty="0"/>
                        </a:p>
                      </a:txBody>
                      <a:tcPr/>
                    </a:tc>
                  </a:tr>
                  <a:tr h="370840">
                    <a:tc>
                      <a:txBody>
                        <a:bodyPr/>
                        <a:lstStyle/>
                        <a:p>
                          <a:pPr algn="ctr"/>
                          <a:r>
                            <a:rPr lang="fa-IR" dirty="0" smtClean="0">
                              <a:cs typeface="B Nazanin" panose="00000400000000000000" pitchFamily="2" charset="-78"/>
                            </a:rPr>
                            <a:t>برنج</a:t>
                          </a:r>
                          <a:endParaRPr lang="en-US" dirty="0">
                            <a:cs typeface="B Nazanin" panose="00000400000000000000" pitchFamily="2" charset="-78"/>
                          </a:endParaRPr>
                        </a:p>
                      </a:txBody>
                      <a:tcPr/>
                    </a:tc>
                    <a:tc>
                      <a:txBody>
                        <a:bodyPr/>
                        <a:lstStyle/>
                        <a:p>
                          <a:pPr algn="ctr"/>
                          <a:r>
                            <a:rPr lang="fa-IR" dirty="0" smtClean="0"/>
                            <a:t>10</a:t>
                          </a:r>
                          <a:endParaRPr lang="en-US" dirty="0"/>
                        </a:p>
                      </a:txBody>
                      <a:tcPr/>
                    </a:tc>
                    <a:tc>
                      <a:txBody>
                        <a:bodyPr/>
                        <a:lstStyle/>
                        <a:p>
                          <a:pPr algn="ctr"/>
                          <a:r>
                            <a:rPr lang="fa-IR" dirty="0" smtClean="0"/>
                            <a:t>2.5</a:t>
                          </a:r>
                          <a:endParaRPr lang="en-US" dirty="0"/>
                        </a:p>
                      </a:txBody>
                      <a:tcPr/>
                    </a:tc>
                  </a:tr>
                  <a:tr h="370840">
                    <a:tc>
                      <a:txBody>
                        <a:bodyPr/>
                        <a:lstStyle/>
                        <a:p>
                          <a:pPr algn="ctr"/>
                          <a:r>
                            <a:rPr lang="fa-IR" dirty="0" smtClean="0">
                              <a:cs typeface="B Nazanin" panose="00000400000000000000" pitchFamily="2" charset="-78"/>
                            </a:rPr>
                            <a:t>نایلون</a:t>
                          </a:r>
                          <a:endParaRPr lang="en-US" dirty="0">
                            <a:cs typeface="B Nazanin" panose="00000400000000000000" pitchFamily="2" charset="-78"/>
                          </a:endParaRPr>
                        </a:p>
                      </a:txBody>
                      <a:tcPr/>
                    </a:tc>
                    <a:tc>
                      <a:txBody>
                        <a:bodyPr/>
                        <a:lstStyle/>
                        <a:p>
                          <a:pPr algn="ctr"/>
                          <a:r>
                            <a:rPr lang="fa-IR" dirty="0" smtClean="0"/>
                            <a:t>120</a:t>
                          </a:r>
                          <a:endParaRPr lang="en-US" dirty="0"/>
                        </a:p>
                      </a:txBody>
                      <a:tcPr/>
                    </a:tc>
                    <a:tc>
                      <a:txBody>
                        <a:bodyPr/>
                        <a:lstStyle/>
                        <a:p>
                          <a:pPr algn="ctr"/>
                          <a:r>
                            <a:rPr lang="fa-IR" dirty="0" smtClean="0"/>
                            <a:t>60</a:t>
                          </a:r>
                          <a:endParaRPr lang="en-US" dirty="0"/>
                        </a:p>
                      </a:txBody>
                      <a:tcPr/>
                    </a:tc>
                  </a:tr>
                  <a:tr h="609600">
                    <a:tc>
                      <a:txBody>
                        <a:bodyPr/>
                        <a:lstStyle/>
                        <a:p>
                          <a:pPr algn="ctr"/>
                          <a:r>
                            <a:rPr lang="fa-IR" sz="1700" dirty="0" smtClean="0">
                              <a:cs typeface="B Nazanin" panose="00000400000000000000" pitchFamily="2" charset="-78"/>
                            </a:rPr>
                            <a:t>لاستیک سیلیکون</a:t>
                          </a:r>
                          <a:r>
                            <a:rPr lang="fa-IR" sz="1700" baseline="0" dirty="0" smtClean="0">
                              <a:cs typeface="B Nazanin" panose="00000400000000000000" pitchFamily="2" charset="-78"/>
                            </a:rPr>
                            <a:t> گاززدایی شده با نیتروژن</a:t>
                          </a:r>
                          <a:endParaRPr lang="en-US" sz="1700" dirty="0">
                            <a:cs typeface="B Nazanin" panose="00000400000000000000" pitchFamily="2" charset="-78"/>
                          </a:endParaRPr>
                        </a:p>
                      </a:txBody>
                      <a:tcPr/>
                    </a:tc>
                    <a:tc>
                      <a:txBody>
                        <a:bodyPr/>
                        <a:lstStyle/>
                        <a:p>
                          <a:pPr algn="ctr"/>
                          <a:r>
                            <a:rPr lang="fa-IR" dirty="0" smtClean="0"/>
                            <a:t>13</a:t>
                          </a:r>
                          <a:endParaRPr lang="en-US" dirty="0"/>
                        </a:p>
                      </a:txBody>
                      <a:tcPr/>
                    </a:tc>
                    <a:tc>
                      <a:txBody>
                        <a:bodyPr/>
                        <a:lstStyle/>
                        <a:p>
                          <a:pPr algn="ctr"/>
                          <a:endParaRPr lang="en-US"/>
                        </a:p>
                      </a:txBody>
                      <a:tcPr/>
                    </a:tc>
                  </a:tr>
                  <a:tr h="370840">
                    <a:tc>
                      <a:txBody>
                        <a:bodyPr/>
                        <a:lstStyle/>
                        <a:p>
                          <a:pPr algn="ctr"/>
                          <a:r>
                            <a:rPr lang="fa-IR" dirty="0" smtClean="0">
                              <a:cs typeface="B Nazanin" panose="00000400000000000000" pitchFamily="2" charset="-78"/>
                            </a:rPr>
                            <a:t>  اورینگ نیتریل</a:t>
                          </a:r>
                          <a:endParaRPr lang="en-US" dirty="0">
                            <a:cs typeface="B Nazanin" panose="00000400000000000000" pitchFamily="2" charset="-78"/>
                          </a:endParaRPr>
                        </a:p>
                      </a:txBody>
                      <a:tcPr/>
                    </a:tc>
                    <a:tc>
                      <a:txBody>
                        <a:bodyPr/>
                        <a:lstStyle/>
                        <a:p>
                          <a:pPr algn="ctr"/>
                          <a:r>
                            <a:rPr lang="fa-IR" dirty="0" smtClean="0"/>
                            <a:t>10</a:t>
                          </a:r>
                          <a:endParaRPr lang="en-US" dirty="0"/>
                        </a:p>
                      </a:txBody>
                      <a:tcPr/>
                    </a:tc>
                    <a:tc>
                      <a:txBody>
                        <a:bodyPr/>
                        <a:lstStyle/>
                        <a:p>
                          <a:pPr algn="ctr"/>
                          <a:r>
                            <a:rPr lang="fa-IR" dirty="0" smtClean="0"/>
                            <a:t>6</a:t>
                          </a:r>
                          <a:endParaRPr lang="en-US" dirty="0"/>
                        </a:p>
                      </a:txBody>
                      <a:tcPr/>
                    </a:tc>
                  </a:tr>
                  <a:tr h="640080">
                    <a:tc>
                      <a:txBody>
                        <a:bodyPr/>
                        <a:lstStyle/>
                        <a:p>
                          <a:pPr algn="ctr"/>
                          <a:r>
                            <a:rPr lang="fa-IR" dirty="0" smtClean="0">
                              <a:cs typeface="B Nazanin" panose="00000400000000000000" pitchFamily="2" charset="-78"/>
                            </a:rPr>
                            <a:t> اورینگ نیتریل پخته شده در 100 درجه</a:t>
                          </a:r>
                          <a:r>
                            <a:rPr lang="fa-IR" baseline="0" dirty="0" smtClean="0">
                              <a:cs typeface="B Nazanin" panose="00000400000000000000" pitchFamily="2" charset="-78"/>
                            </a:rPr>
                            <a:t> 4 ساعت</a:t>
                          </a:r>
                          <a:endParaRPr lang="en-US" dirty="0">
                            <a:cs typeface="B Nazanin" panose="00000400000000000000" pitchFamily="2" charset="-78"/>
                          </a:endParaRPr>
                        </a:p>
                      </a:txBody>
                      <a:tcPr/>
                    </a:tc>
                    <a:tc>
                      <a:txBody>
                        <a:bodyPr/>
                        <a:lstStyle/>
                        <a:p>
                          <a:pPr algn="ctr"/>
                          <a:r>
                            <a:rPr lang="fa-IR" dirty="0" smtClean="0"/>
                            <a:t>10</a:t>
                          </a:r>
                          <a:endParaRPr lang="en-US" dirty="0"/>
                        </a:p>
                      </a:txBody>
                      <a:tcPr/>
                    </a:tc>
                    <a:tc>
                      <a:txBody>
                        <a:bodyPr/>
                        <a:lstStyle/>
                        <a:p>
                          <a:pPr algn="ctr"/>
                          <a:r>
                            <a:rPr lang="fa-IR" dirty="0" smtClean="0"/>
                            <a:t>0.7</a:t>
                          </a:r>
                          <a:endParaRPr lang="en-US" dirty="0"/>
                        </a:p>
                      </a:txBody>
                      <a:tcPr/>
                    </a:tc>
                  </a:tr>
                  <a:tr h="370840">
                    <a:tc>
                      <a:txBody>
                        <a:bodyPr/>
                        <a:lstStyle/>
                        <a:p>
                          <a:pPr algn="ctr"/>
                          <a:r>
                            <a:rPr lang="fa-IR" dirty="0" smtClean="0">
                              <a:cs typeface="B Nazanin" panose="00000400000000000000" pitchFamily="2" charset="-78"/>
                            </a:rPr>
                            <a:t> اورینگ وایتون</a:t>
                          </a:r>
                          <a:endParaRPr lang="en-US" dirty="0">
                            <a:cs typeface="B Nazanin" panose="00000400000000000000" pitchFamily="2" charset="-78"/>
                          </a:endParaRPr>
                        </a:p>
                      </a:txBody>
                      <a:tcPr/>
                    </a:tc>
                    <a:tc>
                      <a:txBody>
                        <a:bodyPr/>
                        <a:lstStyle/>
                        <a:p>
                          <a:pPr algn="ctr"/>
                          <a:r>
                            <a:rPr lang="fa-IR" dirty="0" smtClean="0"/>
                            <a:t>10</a:t>
                          </a:r>
                          <a:endParaRPr lang="en-US" dirty="0"/>
                        </a:p>
                      </a:txBody>
                      <a:tcPr/>
                    </a:tc>
                    <a:tc>
                      <a:txBody>
                        <a:bodyPr/>
                        <a:lstStyle/>
                        <a:p>
                          <a:pPr algn="ctr"/>
                          <a:r>
                            <a:rPr lang="fa-IR" dirty="0" smtClean="0"/>
                            <a:t>3</a:t>
                          </a:r>
                          <a:endParaRPr lang="en-US" dirty="0"/>
                        </a:p>
                      </a:txBody>
                      <a:tcPr/>
                    </a:tc>
                  </a:tr>
                  <a:tr h="640080">
                    <a:tc>
                      <a:txBody>
                        <a:bodyPr/>
                        <a:lstStyle/>
                        <a:p>
                          <a:pPr algn="ctr"/>
                          <a:r>
                            <a:rPr lang="fa-IR" dirty="0" smtClean="0">
                              <a:cs typeface="B Nazanin" panose="00000400000000000000" pitchFamily="2" charset="-78"/>
                            </a:rPr>
                            <a:t> اورینگ نیتریل پخته شده در 150درجه</a:t>
                          </a:r>
                          <a:r>
                            <a:rPr lang="fa-IR" baseline="0" dirty="0" smtClean="0">
                              <a:cs typeface="B Nazanin" panose="00000400000000000000" pitchFamily="2" charset="-78"/>
                            </a:rPr>
                            <a:t> 4 ساعت</a:t>
                          </a:r>
                          <a:endParaRPr lang="en-US" dirty="0">
                            <a:cs typeface="B Nazanin" panose="00000400000000000000" pitchFamily="2" charset="-78"/>
                          </a:endParaRPr>
                        </a:p>
                      </a:txBody>
                      <a:tcPr/>
                    </a:tc>
                    <a:tc>
                      <a:txBody>
                        <a:bodyPr/>
                        <a:lstStyle/>
                        <a:p>
                          <a:pPr algn="ctr"/>
                          <a:r>
                            <a:rPr lang="fa-IR" dirty="0" smtClean="0"/>
                            <a:t>0.1</a:t>
                          </a:r>
                          <a:endParaRPr lang="en-US" dirty="0"/>
                        </a:p>
                      </a:txBody>
                      <a:tcPr/>
                    </a:tc>
                    <a:tc>
                      <a:txBody>
                        <a:bodyPr/>
                        <a:lstStyle/>
                        <a:p>
                          <a:pPr algn="ctr"/>
                          <a:r>
                            <a:rPr lang="fa-IR" sz="1600" dirty="0" smtClean="0"/>
                            <a:t>0.0</a:t>
                          </a:r>
                          <a:r>
                            <a:rPr lang="fa-IR" dirty="0" smtClean="0"/>
                            <a:t>03</a:t>
                          </a:r>
                          <a:endParaRPr lang="en-US" dirty="0"/>
                        </a:p>
                      </a:txBody>
                      <a:tcPr/>
                    </a:tc>
                  </a:tr>
                </a:tbl>
              </a:graphicData>
            </a:graphic>
          </p:graphicFrame>
        </mc:Fallback>
      </mc:AlternateContent>
      <p:sp>
        <p:nvSpPr>
          <p:cNvPr id="4" name="Slide Number Placeholder 3"/>
          <p:cNvSpPr>
            <a:spLocks noGrp="1"/>
          </p:cNvSpPr>
          <p:nvPr>
            <p:ph type="sldNum" sz="quarter" idx="12"/>
          </p:nvPr>
        </p:nvSpPr>
        <p:spPr/>
        <p:txBody>
          <a:bodyPr/>
          <a:lstStyle/>
          <a:p>
            <a:fld id="{7E369345-A0BD-4515-8D83-06398AC7B13C}" type="slidenum">
              <a:rPr lang="en-US" smtClean="0"/>
              <a:t>13</a:t>
            </a:fld>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152400"/>
            <a:ext cx="609600" cy="609600"/>
          </a:xfrm>
          <a:prstGeom prst="rect">
            <a:avLst/>
          </a:prstGeom>
        </p:spPr>
      </p:pic>
    </p:spTree>
    <p:extLst>
      <p:ext uri="{BB962C8B-B14F-4D97-AF65-F5344CB8AC3E}">
        <p14:creationId xmlns:p14="http://schemas.microsoft.com/office/powerpoint/2010/main" val="934657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69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(Vapor Pressure)</a:t>
            </a:r>
            <a:r>
              <a:rPr lang="fa-IR" dirty="0" smtClean="0">
                <a:cs typeface="B Nazanin" panose="00000400000000000000" pitchFamily="2" charset="-78"/>
              </a:rPr>
              <a:t>فشار بخار </a:t>
            </a:r>
            <a:r>
              <a:rPr lang="en-US" dirty="0" smtClean="0"/>
              <a:t/>
            </a:r>
            <a:br>
              <a:rPr lang="en-US" dirty="0" smtClean="0"/>
            </a:br>
            <a:r>
              <a:rPr lang="en-US" sz="3100" dirty="0" smtClean="0"/>
              <a:t>(Vaporization and Condensation)</a:t>
            </a:r>
            <a:r>
              <a:rPr lang="fa-IR" dirty="0" smtClean="0">
                <a:cs typeface="B Nazanin" panose="00000400000000000000" pitchFamily="2" charset="-78"/>
              </a:rPr>
              <a:t>تبخیر و چگالش</a:t>
            </a:r>
            <a:endParaRPr lang="en-US" dirty="0">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7E369345-A0BD-4515-8D83-06398AC7B13C}" type="slidenum">
              <a:rPr lang="en-US" smtClean="0"/>
              <a:t>14</a:t>
            </a:fld>
            <a:endParaRPr lang="en-US"/>
          </a:p>
        </p:txBody>
      </p:sp>
      <p:sp>
        <p:nvSpPr>
          <p:cNvPr id="2" name="TextBox 1"/>
          <p:cNvSpPr txBox="1"/>
          <p:nvPr/>
        </p:nvSpPr>
        <p:spPr>
          <a:xfrm>
            <a:off x="904874" y="1583353"/>
            <a:ext cx="7477125" cy="4524315"/>
          </a:xfrm>
          <a:prstGeom prst="rect">
            <a:avLst/>
          </a:prstGeom>
          <a:noFill/>
        </p:spPr>
        <p:txBody>
          <a:bodyPr wrap="square" rtlCol="0">
            <a:spAutoFit/>
          </a:bodyPr>
          <a:lstStyle/>
          <a:p>
            <a:pPr algn="r" rtl="1"/>
            <a:r>
              <a:rPr lang="fa-IR" sz="2400" dirty="0" smtClean="0">
                <a:cs typeface="B Nazanin" panose="00000400000000000000" pitchFamily="2" charset="-78"/>
              </a:rPr>
              <a:t>تبخیر و چگالش میتواند برای همه حالت های ماده از جامد، مایع و گاز رخ دهد. تبخیر و چگالش تابعی از فشار و دما می باشند. مایعات به حالت  گازی از طریق تبخیر و جامدات از طریق تصعید (</a:t>
            </a:r>
            <a:r>
              <a:rPr lang="en-US" sz="2400" dirty="0" smtClean="0">
                <a:cs typeface="B Nazanin" panose="00000400000000000000" pitchFamily="2" charset="-78"/>
              </a:rPr>
              <a:t>sublimation</a:t>
            </a:r>
            <a:r>
              <a:rPr lang="fa-IR" sz="2400" dirty="0" smtClean="0">
                <a:cs typeface="B Nazanin" panose="00000400000000000000" pitchFamily="2" charset="-78"/>
              </a:rPr>
              <a:t>) تبدیل میشوند. در اینجا جدایی مایع و یا جامد از حالت گازی چگالش نامیده میشود.  </a:t>
            </a:r>
          </a:p>
          <a:p>
            <a:pPr algn="r" rtl="1"/>
            <a:r>
              <a:rPr lang="fa-IR" sz="2400" dirty="0" smtClean="0">
                <a:cs typeface="B Nazanin" panose="00000400000000000000" pitchFamily="2" charset="-78"/>
              </a:rPr>
              <a:t>هوای معمولی شامل 10 گرم از بخار در هر مترمکعب می باشد، نتیختاً چگالش بخار آب همیشه روی همه سطوح وجود دارد.</a:t>
            </a:r>
          </a:p>
          <a:p>
            <a:pPr algn="r" rtl="1"/>
            <a:r>
              <a:rPr lang="fa-IR" sz="2400" dirty="0" smtClean="0">
                <a:cs typeface="B Nazanin" panose="00000400000000000000" pitchFamily="2" charset="-78"/>
              </a:rPr>
              <a:t>جذب سطحی (</a:t>
            </a:r>
            <a:r>
              <a:rPr lang="en-US" sz="2400" dirty="0" smtClean="0">
                <a:cs typeface="B Nazanin" panose="00000400000000000000" pitchFamily="2" charset="-78"/>
              </a:rPr>
              <a:t>adsorption</a:t>
            </a:r>
            <a:r>
              <a:rPr lang="fa-IR" sz="2400" dirty="0" smtClean="0">
                <a:cs typeface="B Nazanin" panose="00000400000000000000" pitchFamily="2" charset="-78"/>
              </a:rPr>
              <a:t>) مولکولهای آب از طرفی بدلیل قطبیت قوی مولکولی بر روی سطوح اتفاق میافتد.</a:t>
            </a:r>
          </a:p>
          <a:p>
            <a:pPr algn="r" rtl="1"/>
            <a:r>
              <a:rPr lang="fa-IR" sz="2400" dirty="0" smtClean="0">
                <a:cs typeface="B Nazanin" panose="00000400000000000000" pitchFamily="2" charset="-78"/>
              </a:rPr>
              <a:t>سطوح سرد شده برای جدایی بخار آب استفاده میشود. </a:t>
            </a:r>
          </a:p>
          <a:p>
            <a:pPr algn="r" rtl="1"/>
            <a:r>
              <a:rPr lang="fa-IR" sz="2400" dirty="0" smtClean="0">
                <a:cs typeface="B Nazanin" panose="00000400000000000000" pitchFamily="2" charset="-78"/>
              </a:rPr>
              <a:t>بعضی فلزات نظیر مس، منگنز و کادمیوم به مقدار قابل محسوسی در دمای چند 100 درجه سانتیگراد تبخیر میشوند لذا ازاستفاده از آنها باید در طراحی سیستمها جلوگیری شود. </a:t>
            </a:r>
            <a:endParaRPr lang="en-US" sz="2400" dirty="0">
              <a:cs typeface="B Nazanin" panose="00000400000000000000"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0074" y="0"/>
            <a:ext cx="609600" cy="609600"/>
          </a:xfrm>
          <a:prstGeom prst="rect">
            <a:avLst/>
          </a:prstGeom>
        </p:spPr>
      </p:pic>
    </p:spTree>
    <p:extLst>
      <p:ext uri="{BB962C8B-B14F-4D97-AF65-F5344CB8AC3E}">
        <p14:creationId xmlns:p14="http://schemas.microsoft.com/office/powerpoint/2010/main" val="636191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8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E369345-A0BD-4515-8D83-06398AC7B13C}" type="slidenum">
              <a:rPr lang="en-US" smtClean="0"/>
              <a:t>15</a:t>
            </a:fld>
            <a:endParaRPr lang="en-US"/>
          </a:p>
        </p:txBody>
      </p:sp>
      <p:pic>
        <p:nvPicPr>
          <p:cNvPr id="624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183" y="230743"/>
            <a:ext cx="8505635" cy="6396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9183" y="144033"/>
            <a:ext cx="609600" cy="609600"/>
          </a:xfrm>
          <a:prstGeom prst="rect">
            <a:avLst/>
          </a:prstGeom>
        </p:spPr>
      </p:pic>
    </p:spTree>
    <p:extLst>
      <p:ext uri="{BB962C8B-B14F-4D97-AF65-F5344CB8AC3E}">
        <p14:creationId xmlns:p14="http://schemas.microsoft.com/office/powerpoint/2010/main" val="2732427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7" y="655638"/>
            <a:ext cx="7834313" cy="563562"/>
          </a:xfrm>
        </p:spPr>
        <p:txBody>
          <a:bodyPr>
            <a:normAutofit fontScale="90000"/>
          </a:bodyPr>
          <a:lstStyle/>
          <a:p>
            <a:r>
              <a:rPr lang="en-US" dirty="0" smtClean="0"/>
              <a:t>(Desorption)</a:t>
            </a:r>
            <a:r>
              <a:rPr lang="fa-IR" dirty="0" smtClean="0">
                <a:cs typeface="B Nazanin" panose="00000400000000000000" pitchFamily="2" charset="-78"/>
              </a:rPr>
              <a:t>دفع یا کندن سطحی</a:t>
            </a:r>
            <a:r>
              <a:rPr lang="en-CA" dirty="0" smtClean="0">
                <a:cs typeface="B Nazanin" panose="00000400000000000000" pitchFamily="2" charset="-78"/>
              </a:rPr>
              <a:t> </a:t>
            </a:r>
            <a:r>
              <a:rPr lang="fa-IR" dirty="0" smtClean="0"/>
              <a:t> </a:t>
            </a:r>
            <a:endParaRPr lang="en-US" dirty="0"/>
          </a:p>
        </p:txBody>
      </p:sp>
      <p:sp>
        <p:nvSpPr>
          <p:cNvPr id="3" name="Slide Number Placeholder 2"/>
          <p:cNvSpPr>
            <a:spLocks noGrp="1"/>
          </p:cNvSpPr>
          <p:nvPr>
            <p:ph type="sldNum" sz="quarter" idx="12"/>
          </p:nvPr>
        </p:nvSpPr>
        <p:spPr/>
        <p:txBody>
          <a:bodyPr/>
          <a:lstStyle/>
          <a:p>
            <a:fld id="{7E369345-A0BD-4515-8D83-06398AC7B13C}" type="slidenum">
              <a:rPr lang="en-US" smtClean="0"/>
              <a:t>16</a:t>
            </a:fld>
            <a:endParaRPr lang="en-US"/>
          </a:p>
        </p:txBody>
      </p:sp>
      <mc:AlternateContent xmlns:mc="http://schemas.openxmlformats.org/markup-compatibility/2006" xmlns:a14="http://schemas.microsoft.com/office/drawing/2010/main">
        <mc:Choice Requires="a14">
          <p:sp>
            <p:nvSpPr>
              <p:cNvPr id="4" name="TextBox 3"/>
              <p:cNvSpPr txBox="1"/>
              <p:nvPr/>
            </p:nvSpPr>
            <p:spPr>
              <a:xfrm>
                <a:off x="1143000" y="1905000"/>
                <a:ext cx="7379697" cy="3418243"/>
              </a:xfrm>
              <a:prstGeom prst="rect">
                <a:avLst/>
              </a:prstGeom>
              <a:noFill/>
            </p:spPr>
            <p:txBody>
              <a:bodyPr wrap="square" rtlCol="0">
                <a:spAutoFit/>
              </a:bodyPr>
              <a:lstStyle/>
              <a:p>
                <a:pPr algn="r" rtl="1"/>
                <a:r>
                  <a:rPr lang="fa-IR" sz="2000" dirty="0" smtClean="0">
                    <a:cs typeface="B Nazanin" panose="00000400000000000000" pitchFamily="2" charset="-78"/>
                  </a:rPr>
                  <a:t>علاوه برآب، سایر مواد نظیر روغن میتوانند به سطوح جذب شوند. بعضی از مواد همچنین میتوانند از دیواره های فلزی به داخل سیستم انتقال یابند (</a:t>
                </a:r>
                <a:r>
                  <a:rPr lang="en-US" sz="2000" dirty="0" smtClean="0">
                    <a:cs typeface="B Nazanin" panose="00000400000000000000" pitchFamily="2" charset="-78"/>
                  </a:rPr>
                  <a:t>diffuse</a:t>
                </a:r>
                <a:r>
                  <a:rPr lang="fa-IR" sz="2000" dirty="0" smtClean="0">
                    <a:cs typeface="B Nazanin" panose="00000400000000000000" pitchFamily="2" charset="-78"/>
                  </a:rPr>
                  <a:t>).</a:t>
                </a:r>
              </a:p>
              <a:p>
                <a:pPr algn="r" rtl="1"/>
                <a:endParaRPr lang="fa-IR" sz="2000" dirty="0">
                  <a:cs typeface="B Nazanin" panose="00000400000000000000" pitchFamily="2" charset="-78"/>
                </a:endParaRPr>
              </a:p>
              <a:p>
                <a:pPr algn="r" rtl="1"/>
                <a:r>
                  <a:rPr lang="en-US" sz="2000" dirty="0" smtClean="0">
                    <a:cs typeface="B Nazanin" panose="00000400000000000000" pitchFamily="2" charset="-78"/>
                  </a:rPr>
                  <a:t>Desorption</a:t>
                </a:r>
                <a:endParaRPr lang="fa-IR" sz="2000" dirty="0" smtClean="0">
                  <a:cs typeface="B Nazanin" panose="00000400000000000000" pitchFamily="2" charset="-78"/>
                </a:endParaRPr>
              </a:p>
              <a:p>
                <a:pPr algn="r" rtl="1"/>
                <a:r>
                  <a:rPr lang="fa-IR" sz="2000" dirty="0" smtClean="0">
                    <a:cs typeface="B Nazanin" panose="00000400000000000000" pitchFamily="2" charset="-78"/>
                  </a:rPr>
                  <a:t>مولکولهای گازی (غالباً آب) پیوند با سطوح داخلی همه محفظه های خلأ از طریق جذب سطحی (</a:t>
                </a:r>
                <a:r>
                  <a:rPr lang="en-US" sz="2000" dirty="0" smtClean="0">
                    <a:cs typeface="B Nazanin" panose="00000400000000000000" pitchFamily="2" charset="-78"/>
                  </a:rPr>
                  <a:t>adsorption</a:t>
                </a:r>
                <a:r>
                  <a:rPr lang="fa-IR" sz="2000" dirty="0" smtClean="0">
                    <a:cs typeface="B Nazanin" panose="00000400000000000000" pitchFamily="2" charset="-78"/>
                  </a:rPr>
                  <a:t>) و جذب عمقی (</a:t>
                </a:r>
                <a:r>
                  <a:rPr lang="en-US" sz="2000" dirty="0" smtClean="0">
                    <a:cs typeface="B Nazanin" panose="00000400000000000000" pitchFamily="2" charset="-78"/>
                  </a:rPr>
                  <a:t>absorption</a:t>
                </a:r>
                <a:r>
                  <a:rPr lang="fa-IR" sz="2000" dirty="0" smtClean="0">
                    <a:cs typeface="B Nazanin" panose="00000400000000000000" pitchFamily="2" charset="-78"/>
                  </a:rPr>
                  <a:t>) می یابند و به طور تدریجی تحت خلأ از طریق دفع (</a:t>
                </a:r>
                <a:r>
                  <a:rPr lang="en-US" sz="2000" dirty="0" smtClean="0">
                    <a:cs typeface="B Nazanin" panose="00000400000000000000" pitchFamily="2" charset="-78"/>
                  </a:rPr>
                  <a:t>desorption</a:t>
                </a:r>
                <a:r>
                  <a:rPr lang="fa-IR" sz="2000" dirty="0" smtClean="0">
                    <a:cs typeface="B Nazanin" panose="00000400000000000000" pitchFamily="2" charset="-78"/>
                  </a:rPr>
                  <a:t>) خارج میشوند. دفع مولکولها  یک تابع زمانی است، و بعد از یک زمان (</a:t>
                </a:r>
                <a14:m>
                  <m:oMath xmlns:m="http://schemas.openxmlformats.org/officeDocument/2006/math">
                    <m:sSub>
                      <m:sSubPr>
                        <m:ctrlPr>
                          <a:rPr lang="en-US" sz="2000" i="1">
                            <a:latin typeface="Cambria Math"/>
                          </a:rPr>
                        </m:ctrlPr>
                      </m:sSubPr>
                      <m:e>
                        <m:r>
                          <a:rPr lang="en-US" sz="2000" i="1">
                            <a:latin typeface="Cambria Math"/>
                          </a:rPr>
                          <m:t>𝑡</m:t>
                        </m:r>
                      </m:e>
                      <m:sub>
                        <m:r>
                          <a:rPr lang="en-US" sz="2000" i="1">
                            <a:latin typeface="Cambria Math"/>
                          </a:rPr>
                          <m:t>0</m:t>
                        </m:r>
                      </m:sub>
                    </m:sSub>
                  </m:oMath>
                </a14:m>
                <a:r>
                  <a:rPr lang="fa-IR" sz="2000" dirty="0" smtClean="0">
                    <a:cs typeface="B Nazanin" panose="00000400000000000000" pitchFamily="2" charset="-78"/>
                  </a:rPr>
                  <a:t>) بر اساس این مرتبه زمانی کاهش می یابد</a:t>
                </a:r>
              </a:p>
              <a:p>
                <a:pPr algn="r" rtl="1"/>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b="0" i="1" smtClean="0">
                              <a:latin typeface="Cambria Math"/>
                            </a:rPr>
                            <m:t>𝑄</m:t>
                          </m:r>
                        </m:e>
                        <m:sub>
                          <m:r>
                            <a:rPr lang="en-US" sz="2000" b="0" i="1" smtClean="0">
                              <a:latin typeface="Cambria Math"/>
                            </a:rPr>
                            <m:t>𝑑𝑒𝑠</m:t>
                          </m:r>
                        </m:sub>
                      </m:sSub>
                      <m:r>
                        <a:rPr lang="en-US" sz="2000" b="0" i="1" smtClean="0">
                          <a:latin typeface="Cambria Math"/>
                        </a:rPr>
                        <m:t>=</m:t>
                      </m:r>
                      <m:sSub>
                        <m:sSubPr>
                          <m:ctrlPr>
                            <a:rPr lang="en-US" sz="2000" b="0" i="1" smtClean="0">
                              <a:latin typeface="Cambria Math"/>
                            </a:rPr>
                          </m:ctrlPr>
                        </m:sSubPr>
                        <m:e>
                          <m:r>
                            <a:rPr lang="en-US" sz="2000" b="0" i="1" smtClean="0">
                              <a:latin typeface="Cambria Math"/>
                            </a:rPr>
                            <m:t>𝑞</m:t>
                          </m:r>
                        </m:e>
                        <m:sub>
                          <m:r>
                            <a:rPr lang="en-US" sz="2000" b="0" i="1" smtClean="0">
                              <a:latin typeface="Cambria Math"/>
                            </a:rPr>
                            <m:t>𝑑𝑒𝑠</m:t>
                          </m:r>
                        </m:sub>
                      </m:sSub>
                      <m:r>
                        <a:rPr lang="en-US" sz="2000" b="0" i="1" smtClean="0">
                          <a:latin typeface="Cambria Math"/>
                        </a:rPr>
                        <m:t>𝐴</m:t>
                      </m:r>
                      <m:f>
                        <m:fPr>
                          <m:ctrlPr>
                            <a:rPr lang="en-US" sz="2000" b="0" i="1" smtClean="0">
                              <a:latin typeface="Cambria Math"/>
                            </a:rPr>
                          </m:ctrlPr>
                        </m:fPr>
                        <m:num>
                          <m:sSub>
                            <m:sSubPr>
                              <m:ctrlPr>
                                <a:rPr lang="en-US" sz="2000" b="0" i="1" smtClean="0">
                                  <a:latin typeface="Cambria Math"/>
                                </a:rPr>
                              </m:ctrlPr>
                            </m:sSubPr>
                            <m:e>
                              <m:r>
                                <a:rPr lang="en-US" sz="2000" b="0" i="1" smtClean="0">
                                  <a:latin typeface="Cambria Math"/>
                                </a:rPr>
                                <m:t>𝑡</m:t>
                              </m:r>
                            </m:e>
                            <m:sub>
                              <m:r>
                                <a:rPr lang="en-US" sz="2000" b="0" i="1" smtClean="0">
                                  <a:latin typeface="Cambria Math"/>
                                </a:rPr>
                                <m:t>0</m:t>
                              </m:r>
                            </m:sub>
                          </m:sSub>
                        </m:num>
                        <m:den>
                          <m:r>
                            <a:rPr lang="en-US" sz="2000" b="0" i="1" smtClean="0">
                              <a:latin typeface="Cambria Math"/>
                            </a:rPr>
                            <m:t>𝑡</m:t>
                          </m:r>
                        </m:den>
                      </m:f>
                    </m:oMath>
                  </m:oMathPara>
                </a14:m>
                <a:endParaRPr lang="fa-IR" sz="2000" dirty="0" smtClean="0">
                  <a:cs typeface="B Nazanin" panose="00000400000000000000" pitchFamily="2" charset="-78"/>
                </a:endParaRPr>
              </a:p>
              <a:p>
                <a:pPr algn="r" rtl="1"/>
                <a:r>
                  <a:rPr lang="fa-IR" sz="2000" dirty="0" smtClean="0">
                    <a:cs typeface="B Nazanin" panose="00000400000000000000" pitchFamily="2" charset="-78"/>
                  </a:rPr>
                  <a:t> </a:t>
                </a:r>
                <a14:m>
                  <m:oMath xmlns:m="http://schemas.openxmlformats.org/officeDocument/2006/math">
                    <m:sSub>
                      <m:sSubPr>
                        <m:ctrlPr>
                          <a:rPr lang="en-US" sz="2000" i="1">
                            <a:latin typeface="Cambria Math"/>
                          </a:rPr>
                        </m:ctrlPr>
                      </m:sSubPr>
                      <m:e>
                        <m:r>
                          <a:rPr lang="fa-IR" sz="2000" b="0" i="1" smtClean="0">
                            <a:latin typeface="Cambria Math"/>
                          </a:rPr>
                          <m:t>:</m:t>
                        </m:r>
                        <m:r>
                          <a:rPr lang="en-US" sz="2000" i="1">
                            <a:latin typeface="Cambria Math"/>
                          </a:rPr>
                          <m:t>𝑞</m:t>
                        </m:r>
                      </m:e>
                      <m:sub>
                        <m:r>
                          <a:rPr lang="en-US" sz="2000" i="1">
                            <a:latin typeface="Cambria Math"/>
                          </a:rPr>
                          <m:t>𝑑𝑒𝑠</m:t>
                        </m:r>
                      </m:sub>
                    </m:sSub>
                  </m:oMath>
                </a14:m>
                <a:r>
                  <a:rPr lang="fa-IR" sz="2000" dirty="0" smtClean="0">
                    <a:cs typeface="B Nazanin" panose="00000400000000000000" pitchFamily="2" charset="-78"/>
                  </a:rPr>
                  <a:t>میزان دفع سطحی ماده</a:t>
                </a:r>
              </a:p>
            </p:txBody>
          </p:sp>
        </mc:Choice>
        <mc:Fallback xmlns="">
          <p:sp>
            <p:nvSpPr>
              <p:cNvPr id="4" name="TextBox 3"/>
              <p:cNvSpPr txBox="1">
                <a:spLocks noRot="1" noChangeAspect="1" noMove="1" noResize="1" noEditPoints="1" noAdjustHandles="1" noChangeArrowheads="1" noChangeShapeType="1" noTextEdit="1"/>
              </p:cNvSpPr>
              <p:nvPr/>
            </p:nvSpPr>
            <p:spPr>
              <a:xfrm>
                <a:off x="1143000" y="1905000"/>
                <a:ext cx="7379697" cy="3418243"/>
              </a:xfrm>
              <a:prstGeom prst="rect">
                <a:avLst/>
              </a:prstGeom>
              <a:blipFill rotWithShape="1">
                <a:blip r:embed="rId4"/>
                <a:stretch>
                  <a:fillRect l="-992" t="-893" r="-992" b="-2500"/>
                </a:stretch>
              </a:blipFill>
            </p:spPr>
            <p:txBody>
              <a:bodyPr/>
              <a:lstStyle/>
              <a:p>
                <a:r>
                  <a:rPr lang="en-CA">
                    <a:noFill/>
                  </a:rPr>
                  <a:t> </a:t>
                </a:r>
              </a:p>
            </p:txBody>
          </p:sp>
        </mc:Fallback>
      </mc:AlternateContent>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685800"/>
            <a:ext cx="609600" cy="609600"/>
          </a:xfrm>
          <a:prstGeom prst="rect">
            <a:avLst/>
          </a:prstGeom>
        </p:spPr>
      </p:pic>
    </p:spTree>
    <p:extLst>
      <p:ext uri="{BB962C8B-B14F-4D97-AF65-F5344CB8AC3E}">
        <p14:creationId xmlns:p14="http://schemas.microsoft.com/office/powerpoint/2010/main" val="3686824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8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cs typeface="B Nazanin" panose="00000400000000000000" pitchFamily="2" charset="-78"/>
              </a:rPr>
              <a:t>(Diffusion)</a:t>
            </a:r>
            <a:r>
              <a:rPr lang="fa-IR" dirty="0" smtClean="0">
                <a:cs typeface="B Nazanin" panose="00000400000000000000" pitchFamily="2" charset="-78"/>
              </a:rPr>
              <a:t>دفع عمقی</a:t>
            </a:r>
            <a:endParaRPr lang="en-US" dirty="0">
              <a:cs typeface="B Nazanin" panose="00000400000000000000" pitchFamily="2" charset="-78"/>
            </a:endParaRPr>
          </a:p>
        </p:txBody>
      </p:sp>
      <p:sp>
        <p:nvSpPr>
          <p:cNvPr id="3" name="Slide Number Placeholder 2"/>
          <p:cNvSpPr>
            <a:spLocks noGrp="1"/>
          </p:cNvSpPr>
          <p:nvPr>
            <p:ph type="sldNum" sz="quarter" idx="12"/>
          </p:nvPr>
        </p:nvSpPr>
        <p:spPr/>
        <p:txBody>
          <a:bodyPr/>
          <a:lstStyle/>
          <a:p>
            <a:fld id="{7E369345-A0BD-4515-8D83-06398AC7B13C}" type="slidenum">
              <a:rPr lang="en-US" smtClean="0"/>
              <a:t>17</a:t>
            </a:fld>
            <a:endParaRPr lang="en-US"/>
          </a:p>
        </p:txBody>
      </p:sp>
      <mc:AlternateContent xmlns:mc="http://schemas.openxmlformats.org/markup-compatibility/2006" xmlns:a14="http://schemas.microsoft.com/office/drawing/2010/main">
        <mc:Choice Requires="a14">
          <p:sp>
            <p:nvSpPr>
              <p:cNvPr id="4" name="TextBox 3"/>
              <p:cNvSpPr txBox="1"/>
              <p:nvPr/>
            </p:nvSpPr>
            <p:spPr>
              <a:xfrm>
                <a:off x="990600" y="1676400"/>
                <a:ext cx="7678544" cy="3425938"/>
              </a:xfrm>
              <a:prstGeom prst="rect">
                <a:avLst/>
              </a:prstGeom>
              <a:noFill/>
            </p:spPr>
            <p:txBody>
              <a:bodyPr wrap="square" rtlCol="0">
                <a:spAutoFit/>
              </a:bodyPr>
              <a:lstStyle/>
              <a:p>
                <a:pPr algn="r" rtl="1"/>
                <a:r>
                  <a:rPr lang="en-US" dirty="0" smtClean="0">
                    <a:cs typeface="B Nazanin" panose="00000400000000000000" pitchFamily="2" charset="-78"/>
                  </a:rPr>
                  <a:t>Diffusion</a:t>
                </a:r>
                <a:endParaRPr lang="fa-IR" dirty="0" smtClean="0">
                  <a:cs typeface="B Nazanin" panose="00000400000000000000" pitchFamily="2" charset="-78"/>
                </a:endParaRPr>
              </a:p>
              <a:p>
                <a:pPr algn="r" rtl="1"/>
                <a:r>
                  <a:rPr lang="fa-IR" dirty="0" smtClean="0">
                    <a:cs typeface="B Nazanin" panose="00000400000000000000" pitchFamily="2" charset="-78"/>
                  </a:rPr>
                  <a:t>در فشار کارکردی </a:t>
                </a:r>
                <a:r>
                  <a:rPr lang="en-US" dirty="0" smtClean="0">
                    <a:cs typeface="B Nazanin" panose="00000400000000000000" pitchFamily="2" charset="-78"/>
                  </a:rPr>
                  <a:t>mbar</a:t>
                </a:r>
                <a:r>
                  <a:rPr lang="fa-IR" dirty="0" smtClean="0">
                    <a:cs typeface="B Nazanin" panose="00000400000000000000" pitchFamily="2" charset="-78"/>
                  </a:rPr>
                  <a:t>    </a:t>
                </a:r>
                <a:r>
                  <a:rPr lang="en-US" dirty="0">
                    <a:cs typeface="B Nazanin" panose="00000400000000000000" pitchFamily="2" charset="-78"/>
                  </a:rPr>
                  <a:t> </a:t>
                </a:r>
                <a14:m>
                  <m:oMath xmlns:m="http://schemas.openxmlformats.org/officeDocument/2006/math">
                    <m:sSup>
                      <m:sSupPr>
                        <m:ctrlPr>
                          <a:rPr lang="fa-IR" i="1">
                            <a:latin typeface="Cambria Math"/>
                          </a:rPr>
                        </m:ctrlPr>
                      </m:sSupPr>
                      <m:e>
                        <m:r>
                          <a:rPr lang="fa-IR" i="1">
                            <a:latin typeface="Cambria Math"/>
                          </a:rPr>
                          <m:t>  </m:t>
                        </m:r>
                        <m:r>
                          <a:rPr lang="en-US" i="1">
                            <a:latin typeface="Cambria Math"/>
                          </a:rPr>
                          <m:t>10</m:t>
                        </m:r>
                      </m:e>
                      <m:sup>
                        <m:r>
                          <a:rPr lang="en-US" i="1">
                            <a:latin typeface="Cambria Math"/>
                          </a:rPr>
                          <m:t>−</m:t>
                        </m:r>
                        <m:r>
                          <a:rPr lang="en-US" i="1">
                            <a:latin typeface="Cambria Math"/>
                          </a:rPr>
                          <m:t>6</m:t>
                        </m:r>
                      </m:sup>
                    </m:sSup>
                  </m:oMath>
                </a14:m>
                <a:r>
                  <a:rPr lang="fa-IR" dirty="0" smtClean="0">
                    <a:cs typeface="B Nazanin" panose="00000400000000000000" pitchFamily="2" charset="-78"/>
                  </a:rPr>
                  <a:t> یا فشار </a:t>
                </a:r>
                <a:r>
                  <a:rPr lang="en-US" dirty="0" err="1" smtClean="0">
                    <a:cs typeface="B Nazanin" panose="00000400000000000000" pitchFamily="2" charset="-78"/>
                  </a:rPr>
                  <a:t>Torr</a:t>
                </a:r>
                <a:r>
                  <a:rPr lang="fa-IR" dirty="0" smtClean="0">
                    <a:cs typeface="B Nazanin" panose="00000400000000000000" pitchFamily="2" charset="-78"/>
                  </a:rPr>
                  <a:t>  </a:t>
                </a:r>
                <a:r>
                  <a:rPr lang="en-US" dirty="0">
                    <a:cs typeface="B Nazanin" panose="00000400000000000000" pitchFamily="2" charset="-78"/>
                  </a:rPr>
                  <a:t> </a:t>
                </a:r>
                <a14:m>
                  <m:oMath xmlns:m="http://schemas.openxmlformats.org/officeDocument/2006/math">
                    <m:sSup>
                      <m:sSupPr>
                        <m:ctrlPr>
                          <a:rPr lang="fa-IR" i="1">
                            <a:latin typeface="Cambria Math"/>
                          </a:rPr>
                        </m:ctrlPr>
                      </m:sSupPr>
                      <m:e>
                        <m:r>
                          <a:rPr lang="fa-IR" i="1">
                            <a:latin typeface="Cambria Math"/>
                          </a:rPr>
                          <m:t>  </m:t>
                        </m:r>
                        <m:r>
                          <a:rPr lang="en-US" i="1">
                            <a:latin typeface="Cambria Math"/>
                          </a:rPr>
                          <m:t>10</m:t>
                        </m:r>
                      </m:e>
                      <m:sup>
                        <m:r>
                          <a:rPr lang="en-US" i="1">
                            <a:latin typeface="Cambria Math"/>
                          </a:rPr>
                          <m:t>−</m:t>
                        </m:r>
                        <m:r>
                          <a:rPr lang="en-US" i="1">
                            <a:latin typeface="Cambria Math"/>
                          </a:rPr>
                          <m:t>6</m:t>
                        </m:r>
                      </m:sup>
                    </m:sSup>
                  </m:oMath>
                </a14:m>
                <a:r>
                  <a:rPr lang="fa-IR" dirty="0" smtClean="0">
                    <a:cs typeface="B Nazanin" panose="00000400000000000000" pitchFamily="2" charset="-78"/>
                  </a:rPr>
                  <a:t>*0.75 دفع ازداخل سطوح ،</a:t>
                </a:r>
                <a:r>
                  <a:rPr lang="en-US" dirty="0" smtClean="0">
                    <a:cs typeface="B Nazanin" panose="00000400000000000000" pitchFamily="2" charset="-78"/>
                  </a:rPr>
                  <a:t> </a:t>
                </a:r>
                <a:r>
                  <a:rPr lang="fa-IR" dirty="0" smtClean="0">
                    <a:cs typeface="B Nazanin" panose="00000400000000000000" pitchFamily="2" charset="-78"/>
                  </a:rPr>
                  <a:t>مخصوصاً نواحی دارای چسب و پلاستیک (</a:t>
                </a:r>
                <a:r>
                  <a:rPr lang="en-US" dirty="0" smtClean="0">
                    <a:cs typeface="B Nazanin" panose="00000400000000000000" pitchFamily="2" charset="-78"/>
                  </a:rPr>
                  <a:t>Seal Region</a:t>
                </a:r>
                <a:r>
                  <a:rPr lang="fa-IR" dirty="0" smtClean="0">
                    <a:cs typeface="B Nazanin" panose="00000400000000000000" pitchFamily="2" charset="-78"/>
                  </a:rPr>
                  <a:t>) تأثیر بیشتر دارند، و این مواد گازهایی را که در آنها حل شده اند دفع می کنند.  این فرآیند نیز تابع زمانی است</a:t>
                </a:r>
              </a:p>
              <a:p>
                <a:pPr algn="ctr" rtl="1"/>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rPr>
                            <m:t>𝑄</m:t>
                          </m:r>
                        </m:e>
                        <m:sub>
                          <m:r>
                            <a:rPr lang="en-US" b="0" i="1" smtClean="0">
                              <a:latin typeface="Cambria Math"/>
                            </a:rPr>
                            <m:t>𝑑𝑖𝑓𝑓</m:t>
                          </m:r>
                        </m:sub>
                      </m:sSub>
                      <m:r>
                        <a:rPr lang="en-US" i="1">
                          <a:latin typeface="Cambria Math"/>
                        </a:rPr>
                        <m:t>=</m:t>
                      </m:r>
                      <m:sSub>
                        <m:sSubPr>
                          <m:ctrlPr>
                            <a:rPr lang="en-US" i="1">
                              <a:latin typeface="Cambria Math"/>
                            </a:rPr>
                          </m:ctrlPr>
                        </m:sSubPr>
                        <m:e>
                          <m:r>
                            <a:rPr lang="en-US" i="1">
                              <a:latin typeface="Cambria Math"/>
                            </a:rPr>
                            <m:t>𝑞</m:t>
                          </m:r>
                        </m:e>
                        <m:sub>
                          <m:r>
                            <a:rPr lang="en-US" i="1">
                              <a:latin typeface="Cambria Math"/>
                            </a:rPr>
                            <m:t>𝑑</m:t>
                          </m:r>
                          <m:r>
                            <a:rPr lang="en-US" b="0" i="1" smtClean="0">
                              <a:latin typeface="Cambria Math"/>
                            </a:rPr>
                            <m:t>𝑖𝑓𝑓</m:t>
                          </m:r>
                        </m:sub>
                      </m:sSub>
                      <m:r>
                        <a:rPr lang="en-US" i="1">
                          <a:latin typeface="Cambria Math"/>
                        </a:rPr>
                        <m:t>𝐴</m:t>
                      </m:r>
                      <m:rad>
                        <m:radPr>
                          <m:degHide m:val="on"/>
                          <m:ctrlPr>
                            <a:rPr lang="en-US" i="1" smtClean="0">
                              <a:latin typeface="Cambria Math"/>
                            </a:rPr>
                          </m:ctrlPr>
                        </m:radPr>
                        <m:deg/>
                        <m:e>
                          <m:f>
                            <m:fPr>
                              <m:ctrlPr>
                                <a:rPr lang="en-US" i="1">
                                  <a:latin typeface="Cambria Math"/>
                                </a:rPr>
                              </m:ctrlPr>
                            </m:fPr>
                            <m:num>
                              <m:sSub>
                                <m:sSubPr>
                                  <m:ctrlPr>
                                    <a:rPr lang="en-US" i="1">
                                      <a:latin typeface="Cambria Math"/>
                                    </a:rPr>
                                  </m:ctrlPr>
                                </m:sSubPr>
                                <m:e>
                                  <m:r>
                                    <a:rPr lang="en-US" i="1">
                                      <a:latin typeface="Cambria Math"/>
                                    </a:rPr>
                                    <m:t>𝑡</m:t>
                                  </m:r>
                                </m:e>
                                <m:sub>
                                  <m:r>
                                    <a:rPr lang="en-US" i="1">
                                      <a:latin typeface="Cambria Math"/>
                                    </a:rPr>
                                    <m:t>0</m:t>
                                  </m:r>
                                </m:sub>
                              </m:sSub>
                            </m:num>
                            <m:den>
                              <m:r>
                                <a:rPr lang="en-US" i="1">
                                  <a:latin typeface="Cambria Math"/>
                                </a:rPr>
                                <m:t>𝑡</m:t>
                              </m:r>
                            </m:den>
                          </m:f>
                        </m:e>
                      </m:rad>
                    </m:oMath>
                  </m:oMathPara>
                </a14:m>
                <a:endParaRPr lang="en-US" dirty="0" smtClean="0">
                  <a:cs typeface="B Nazanin" panose="00000400000000000000" pitchFamily="2" charset="-78"/>
                </a:endParaRPr>
              </a:p>
              <a:p>
                <a:pPr algn="r" rtl="1"/>
                <a:r>
                  <a:rPr lang="fa-IR" dirty="0">
                    <a:cs typeface="B Nazanin" panose="00000400000000000000" pitchFamily="2" charset="-78"/>
                  </a:rPr>
                  <a:t> </a:t>
                </a:r>
                <a14:m>
                  <m:oMath xmlns:m="http://schemas.openxmlformats.org/officeDocument/2006/math">
                    <m:sSub>
                      <m:sSubPr>
                        <m:ctrlPr>
                          <a:rPr lang="en-US" i="1">
                            <a:latin typeface="Cambria Math"/>
                          </a:rPr>
                        </m:ctrlPr>
                      </m:sSubPr>
                      <m:e>
                        <m:r>
                          <a:rPr lang="fa-IR" i="1">
                            <a:latin typeface="Cambria Math"/>
                          </a:rPr>
                          <m:t>:</m:t>
                        </m:r>
                        <m:r>
                          <a:rPr lang="en-US" i="1">
                            <a:latin typeface="Cambria Math"/>
                          </a:rPr>
                          <m:t>𝑞</m:t>
                        </m:r>
                      </m:e>
                      <m:sub>
                        <m:r>
                          <a:rPr lang="en-US" i="1">
                            <a:latin typeface="Cambria Math"/>
                          </a:rPr>
                          <m:t>𝑑</m:t>
                        </m:r>
                        <m:r>
                          <a:rPr lang="en-US" b="0" i="1" smtClean="0">
                            <a:latin typeface="Cambria Math"/>
                          </a:rPr>
                          <m:t>𝑖𝑓𝑓</m:t>
                        </m:r>
                      </m:sub>
                    </m:sSub>
                  </m:oMath>
                </a14:m>
                <a:r>
                  <a:rPr lang="fa-IR" dirty="0">
                    <a:cs typeface="B Nazanin" panose="00000400000000000000" pitchFamily="2" charset="-78"/>
                  </a:rPr>
                  <a:t>میزان </a:t>
                </a:r>
                <a:r>
                  <a:rPr lang="fa-IR" dirty="0" smtClean="0">
                    <a:cs typeface="B Nazanin" panose="00000400000000000000" pitchFamily="2" charset="-78"/>
                  </a:rPr>
                  <a:t>دفع</a:t>
                </a:r>
                <a:r>
                  <a:rPr lang="fa-IR" dirty="0">
                    <a:cs typeface="B Nazanin" panose="00000400000000000000" pitchFamily="2" charset="-78"/>
                  </a:rPr>
                  <a:t> </a:t>
                </a:r>
                <a:r>
                  <a:rPr lang="fa-IR" dirty="0" smtClean="0">
                    <a:cs typeface="B Nazanin" panose="00000400000000000000" pitchFamily="2" charset="-78"/>
                  </a:rPr>
                  <a:t>ماده</a:t>
                </a:r>
                <a:endParaRPr lang="en-US" dirty="0" smtClean="0">
                  <a:cs typeface="B Nazanin" panose="00000400000000000000" pitchFamily="2" charset="-78"/>
                </a:endParaRPr>
              </a:p>
              <a:p>
                <a:pPr algn="r" rtl="1"/>
                <a:endParaRPr lang="en-US" dirty="0">
                  <a:cs typeface="B Nazanin" panose="00000400000000000000" pitchFamily="2" charset="-78"/>
                </a:endParaRPr>
              </a:p>
              <a:p>
                <a:pPr algn="r" rtl="1"/>
                <a:r>
                  <a:rPr lang="fa-IR" dirty="0" smtClean="0">
                    <a:cs typeface="B Nazanin" panose="00000400000000000000" pitchFamily="2" charset="-78"/>
                  </a:rPr>
                  <a:t>در فشار پایینتر اثرات مشابهی برای فلزات اتفاق می افتد و گازهایی همانند </a:t>
                </a:r>
                <a:r>
                  <a:rPr lang="en-US" dirty="0" smtClean="0">
                    <a:cs typeface="B Nazanin" panose="00000400000000000000" pitchFamily="2" charset="-78"/>
                  </a:rPr>
                  <a:t>H</a:t>
                </a:r>
                <a:r>
                  <a:rPr lang="fa-IR" dirty="0" smtClean="0">
                    <a:cs typeface="B Nazanin" panose="00000400000000000000" pitchFamily="2" charset="-78"/>
                  </a:rPr>
                  <a:t> و </a:t>
                </a:r>
                <a:r>
                  <a:rPr lang="en-US" dirty="0" smtClean="0">
                    <a:cs typeface="B Nazanin" panose="00000400000000000000" pitchFamily="2" charset="-78"/>
                  </a:rPr>
                  <a:t>C</a:t>
                </a:r>
                <a:r>
                  <a:rPr lang="fa-IR" dirty="0" smtClean="0">
                    <a:cs typeface="B Nazanin" panose="00000400000000000000" pitchFamily="2" charset="-78"/>
                  </a:rPr>
                  <a:t> ازسیستم دفع میشوند که در طیف سنج کرین عمدتاً به صورت ترکیبات </a:t>
                </a:r>
                <a:r>
                  <a:rPr lang="en-US" dirty="0" smtClean="0">
                    <a:cs typeface="B Nazanin" panose="00000400000000000000" pitchFamily="2" charset="-78"/>
                  </a:rPr>
                  <a:t>Co</a:t>
                </a:r>
                <a:r>
                  <a:rPr lang="fa-IR" dirty="0" smtClean="0">
                    <a:cs typeface="B Nazanin" panose="00000400000000000000" pitchFamily="2" charset="-78"/>
                  </a:rPr>
                  <a:t> و </a:t>
                </a:r>
                <a:r>
                  <a:rPr lang="en-US" dirty="0" smtClean="0">
                    <a:cs typeface="B Nazanin" panose="00000400000000000000" pitchFamily="2" charset="-78"/>
                  </a:rPr>
                  <a:t>C</a:t>
                </a:r>
                <a14:m>
                  <m:oMath xmlns:m="http://schemas.openxmlformats.org/officeDocument/2006/math">
                    <m:sSub>
                      <m:sSubPr>
                        <m:ctrlPr>
                          <a:rPr lang="en-US" i="1" smtClean="0">
                            <a:latin typeface="Cambria Math"/>
                          </a:rPr>
                        </m:ctrlPr>
                      </m:sSubPr>
                      <m:e>
                        <m:r>
                          <a:rPr lang="en-US" b="0" i="1" smtClean="0">
                            <a:latin typeface="Cambria Math"/>
                          </a:rPr>
                          <m:t>𝑜</m:t>
                        </m:r>
                      </m:e>
                      <m:sub>
                        <m:r>
                          <a:rPr lang="en-US" b="0" i="1" smtClean="0">
                            <a:latin typeface="Cambria Math"/>
                          </a:rPr>
                          <m:t>2</m:t>
                        </m:r>
                      </m:sub>
                    </m:sSub>
                  </m:oMath>
                </a14:m>
                <a:r>
                  <a:rPr lang="fa-IR" dirty="0" smtClean="0">
                    <a:cs typeface="B Nazanin" panose="00000400000000000000" pitchFamily="2" charset="-78"/>
                  </a:rPr>
                  <a:t> ظاهر میشوند.</a:t>
                </a:r>
                <a:endParaRPr lang="fa-IR" dirty="0">
                  <a:cs typeface="B Nazanin" panose="00000400000000000000" pitchFamily="2" charset="-78"/>
                </a:endParaRPr>
              </a:p>
              <a:p>
                <a:pPr algn="r" rtl="1"/>
                <a:endParaRPr lang="en-US" dirty="0">
                  <a:cs typeface="B Nazanin" panose="00000400000000000000" pitchFamily="2" charset="-78"/>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90600" y="1676400"/>
                <a:ext cx="7678544" cy="3425938"/>
              </a:xfrm>
              <a:prstGeom prst="rect">
                <a:avLst/>
              </a:prstGeom>
              <a:blipFill rotWithShape="1">
                <a:blip r:embed="rId4"/>
                <a:stretch>
                  <a:fillRect t="-1601" r="-715"/>
                </a:stretch>
              </a:blipFill>
            </p:spPr>
            <p:txBody>
              <a:bodyPr/>
              <a:lstStyle/>
              <a:p>
                <a:r>
                  <a:rPr lang="en-CA">
                    <a:noFill/>
                  </a:rPr>
                  <a:t> </a:t>
                </a:r>
              </a:p>
            </p:txBody>
          </p:sp>
        </mc:Fallback>
      </mc:AlternateContent>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 y="609600"/>
            <a:ext cx="609600" cy="609600"/>
          </a:xfrm>
          <a:prstGeom prst="rect">
            <a:avLst/>
          </a:prstGeom>
        </p:spPr>
      </p:pic>
    </p:spTree>
    <p:extLst>
      <p:ext uri="{BB962C8B-B14F-4D97-AF65-F5344CB8AC3E}">
        <p14:creationId xmlns:p14="http://schemas.microsoft.com/office/powerpoint/2010/main" val="155196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2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cs typeface="B Nazanin" panose="00000400000000000000" pitchFamily="2" charset="-78"/>
              </a:rPr>
              <a:t>(Permeation)</a:t>
            </a:r>
            <a:r>
              <a:rPr lang="fa-IR" dirty="0" smtClean="0">
                <a:cs typeface="B Nazanin" panose="00000400000000000000" pitchFamily="2" charset="-78"/>
              </a:rPr>
              <a:t> نفوذ ساختاری</a:t>
            </a:r>
            <a:endParaRPr lang="en-US" dirty="0">
              <a:cs typeface="B Nazanin" panose="00000400000000000000" pitchFamily="2" charset="-78"/>
            </a:endParaRPr>
          </a:p>
        </p:txBody>
      </p:sp>
      <p:sp>
        <p:nvSpPr>
          <p:cNvPr id="3" name="Slide Number Placeholder 2"/>
          <p:cNvSpPr>
            <a:spLocks noGrp="1"/>
          </p:cNvSpPr>
          <p:nvPr>
            <p:ph type="sldNum" sz="quarter" idx="12"/>
          </p:nvPr>
        </p:nvSpPr>
        <p:spPr/>
        <p:txBody>
          <a:bodyPr/>
          <a:lstStyle/>
          <a:p>
            <a:fld id="{7E369345-A0BD-4515-8D83-06398AC7B13C}" type="slidenum">
              <a:rPr lang="en-US" smtClean="0"/>
              <a:t>18</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838200" y="1743075"/>
                <a:ext cx="8067100" cy="4896661"/>
              </a:xfrm>
              <a:prstGeom prst="rect">
                <a:avLst/>
              </a:prstGeom>
              <a:noFill/>
            </p:spPr>
            <p:txBody>
              <a:bodyPr wrap="square" rtlCol="0">
                <a:spAutoFit/>
              </a:bodyPr>
              <a:lstStyle/>
              <a:p>
                <a:pPr algn="r" rtl="1"/>
                <a:r>
                  <a:rPr lang="fa-IR" sz="2400" dirty="0" smtClean="0">
                    <a:cs typeface="B Nazanin" panose="00000400000000000000" pitchFamily="2" charset="-78"/>
                  </a:rPr>
                  <a:t>اورینگ ها و واشرها و دیواره های فلزی میتوانند باعث نفوذ مولکول های کوچک گازی (نظیر </a:t>
                </a:r>
                <a:r>
                  <a:rPr lang="en-US" sz="2400" dirty="0" smtClean="0">
                    <a:cs typeface="B Nazanin" panose="00000400000000000000" pitchFamily="2" charset="-78"/>
                  </a:rPr>
                  <a:t>H</a:t>
                </a:r>
                <a:r>
                  <a:rPr lang="fa-IR" sz="2400" dirty="0" smtClean="0">
                    <a:cs typeface="B Nazanin" panose="00000400000000000000" pitchFamily="2" charset="-78"/>
                  </a:rPr>
                  <a:t> و </a:t>
                </a:r>
                <a:r>
                  <a:rPr lang="en-US" sz="2400" dirty="0" smtClean="0">
                    <a:cs typeface="B Nazanin" panose="00000400000000000000" pitchFamily="2" charset="-78"/>
                  </a:rPr>
                  <a:t>He</a:t>
                </a:r>
                <a:r>
                  <a:rPr lang="fa-IR" sz="2400" dirty="0" smtClean="0">
                    <a:cs typeface="B Nazanin" panose="00000400000000000000" pitchFamily="2" charset="-78"/>
                  </a:rPr>
                  <a:t>) از بیرون به داخل سیستم (</a:t>
                </a:r>
                <a:r>
                  <a:rPr lang="en-US" sz="2400" dirty="0" smtClean="0">
                    <a:cs typeface="B Nazanin" panose="00000400000000000000" pitchFamily="2" charset="-78"/>
                  </a:rPr>
                  <a:t>Permeation</a:t>
                </a:r>
                <a:r>
                  <a:rPr lang="fa-IR" sz="2400" dirty="0" smtClean="0">
                    <a:cs typeface="B Nazanin" panose="00000400000000000000" pitchFamily="2" charset="-78"/>
                  </a:rPr>
                  <a:t>) شوند. این فرآیند تابعی از زمان نیست، نتیجتاً باعث افزایش فشار نهایی مطلوب سیستم میشود. نفوذ گاز به داخل سیستم تابعی از اختلاف فشار داخل وبیرون سیستم می باشد.</a:t>
                </a:r>
              </a:p>
              <a:p>
                <a:pPr algn="r" rtl="1"/>
                <a:r>
                  <a:rPr lang="fa-IR" sz="2400" dirty="0" smtClean="0">
                    <a:cs typeface="B Nazanin" panose="00000400000000000000" pitchFamily="2" charset="-78"/>
                  </a:rPr>
                  <a:t>در خلأهای پاییین و یا </a:t>
                </a:r>
                <a:r>
                  <a:rPr lang="en-US" sz="2400" dirty="0">
                    <a:cs typeface="B Nazanin" panose="00000400000000000000" pitchFamily="2" charset="-78"/>
                  </a:rPr>
                  <a:t>mbar</a:t>
                </a:r>
                <a:r>
                  <a:rPr lang="fa-IR" sz="2400" dirty="0">
                    <a:cs typeface="B Nazanin" panose="00000400000000000000" pitchFamily="2" charset="-78"/>
                  </a:rPr>
                  <a:t>    </a:t>
                </a:r>
                <a:r>
                  <a:rPr lang="en-US" sz="2400" dirty="0">
                    <a:cs typeface="B Nazanin" panose="00000400000000000000" pitchFamily="2" charset="-78"/>
                  </a:rPr>
                  <a:t> </a:t>
                </a:r>
                <a14:m>
                  <m:oMath xmlns:m="http://schemas.openxmlformats.org/officeDocument/2006/math">
                    <m:sSup>
                      <m:sSupPr>
                        <m:ctrlPr>
                          <a:rPr lang="fa-IR" sz="2400" i="1">
                            <a:latin typeface="Cambria Math"/>
                          </a:rPr>
                        </m:ctrlPr>
                      </m:sSupPr>
                      <m:e>
                        <m:r>
                          <a:rPr lang="fa-IR" sz="2400" i="1">
                            <a:latin typeface="Cambria Math"/>
                          </a:rPr>
                          <m:t>  </m:t>
                        </m:r>
                        <m:r>
                          <a:rPr lang="en-US" sz="2400" i="1">
                            <a:latin typeface="Cambria Math"/>
                          </a:rPr>
                          <m:t>10</m:t>
                        </m:r>
                      </m:e>
                      <m:sup>
                        <m:r>
                          <a:rPr lang="en-US" sz="2400" i="1">
                            <a:latin typeface="Cambria Math"/>
                          </a:rPr>
                          <m:t>−</m:t>
                        </m:r>
                        <m:r>
                          <a:rPr lang="fa-IR" sz="2400" b="0" i="1" smtClean="0">
                            <a:latin typeface="Cambria Math"/>
                          </a:rPr>
                          <m:t>8</m:t>
                        </m:r>
                      </m:sup>
                    </m:sSup>
                  </m:oMath>
                </a14:m>
                <a:r>
                  <a:rPr lang="fa-IR" sz="2400" dirty="0">
                    <a:cs typeface="B Nazanin" panose="00000400000000000000" pitchFamily="2" charset="-78"/>
                  </a:rPr>
                  <a:t> یا </a:t>
                </a:r>
                <a:r>
                  <a:rPr lang="fa-IR" sz="2400" dirty="0" smtClean="0">
                    <a:cs typeface="B Nazanin" panose="00000400000000000000" pitchFamily="2" charset="-78"/>
                  </a:rPr>
                  <a:t>  </a:t>
                </a:r>
                <a:r>
                  <a:rPr lang="en-US" sz="2400" dirty="0" err="1">
                    <a:cs typeface="B Nazanin" panose="00000400000000000000" pitchFamily="2" charset="-78"/>
                  </a:rPr>
                  <a:t>Torr</a:t>
                </a:r>
                <a:r>
                  <a:rPr lang="fa-IR" sz="2400" dirty="0">
                    <a:cs typeface="B Nazanin" panose="00000400000000000000" pitchFamily="2" charset="-78"/>
                  </a:rPr>
                  <a:t>  </a:t>
                </a:r>
                <a:r>
                  <a:rPr lang="en-US" sz="2400" dirty="0">
                    <a:cs typeface="B Nazanin" panose="00000400000000000000" pitchFamily="2" charset="-78"/>
                  </a:rPr>
                  <a:t> </a:t>
                </a:r>
                <a:r>
                  <a:rPr lang="fa-IR" sz="2400" dirty="0" smtClean="0">
                    <a:cs typeface="B Nazanin" panose="00000400000000000000" pitchFamily="2" charset="-78"/>
                  </a:rPr>
                  <a:t>*</a:t>
                </a:r>
                <a14:m>
                  <m:oMath xmlns:m="http://schemas.openxmlformats.org/officeDocument/2006/math">
                    <m:sSup>
                      <m:sSupPr>
                        <m:ctrlPr>
                          <a:rPr lang="fa-IR" sz="2400" i="1">
                            <a:latin typeface="Cambria Math"/>
                          </a:rPr>
                        </m:ctrlPr>
                      </m:sSupPr>
                      <m:e>
                        <m:r>
                          <a:rPr lang="fa-IR" sz="2400" i="1">
                            <a:latin typeface="Cambria Math"/>
                          </a:rPr>
                          <m:t>  </m:t>
                        </m:r>
                        <m:r>
                          <a:rPr lang="en-US" sz="2400" i="1">
                            <a:latin typeface="Cambria Math"/>
                          </a:rPr>
                          <m:t>10</m:t>
                        </m:r>
                      </m:e>
                      <m:sup>
                        <m:r>
                          <a:rPr lang="en-US" sz="2400" i="1">
                            <a:latin typeface="Cambria Math"/>
                          </a:rPr>
                          <m:t>−</m:t>
                        </m:r>
                        <m:r>
                          <a:rPr lang="fa-IR" sz="2400" b="0" i="1" smtClean="0">
                            <a:latin typeface="Cambria Math"/>
                          </a:rPr>
                          <m:t>8</m:t>
                        </m:r>
                        <m:r>
                          <a:rPr lang="fa-IR" sz="2400" b="0" i="1" smtClean="0">
                            <a:latin typeface="Cambria Math"/>
                          </a:rPr>
                          <m:t> </m:t>
                        </m:r>
                      </m:sup>
                    </m:sSup>
                  </m:oMath>
                </a14:m>
                <a:r>
                  <a:rPr lang="fa-IR" sz="2400" dirty="0">
                    <a:cs typeface="B Nazanin" panose="00000400000000000000" pitchFamily="2" charset="-78"/>
                  </a:rPr>
                  <a:t>*0.75 </a:t>
                </a:r>
                <a:r>
                  <a:rPr lang="fa-IR" sz="2400" dirty="0" smtClean="0">
                    <a:cs typeface="B Nazanin" panose="00000400000000000000" pitchFamily="2" charset="-78"/>
                  </a:rPr>
                  <a:t>اهمیت می یابد.</a:t>
                </a:r>
              </a:p>
              <a:p>
                <a:pPr algn="r" rtl="1"/>
                <a:endParaRPr lang="fa-IR" sz="2400" dirty="0">
                  <a:cs typeface="B Nazanin" panose="00000400000000000000" pitchFamily="2" charset="-78"/>
                </a:endParaRPr>
              </a:p>
              <a:p>
                <a:pPr algn="r" rtl="1"/>
                <a14:m>
                  <m:oMathPara xmlns:m="http://schemas.openxmlformats.org/officeDocument/2006/math">
                    <m:oMathParaPr>
                      <m:jc m:val="centerGroup"/>
                    </m:oMathParaPr>
                    <m:oMath xmlns:m="http://schemas.openxmlformats.org/officeDocument/2006/math">
                      <m:sSub>
                        <m:sSubPr>
                          <m:ctrlPr>
                            <a:rPr lang="en-US" sz="2400" i="1">
                              <a:latin typeface="Cambria Math"/>
                            </a:rPr>
                          </m:ctrlPr>
                        </m:sSubPr>
                        <m:e>
                          <m:r>
                            <a:rPr lang="en-US" sz="2400" i="1">
                              <a:latin typeface="Cambria Math"/>
                            </a:rPr>
                            <m:t>𝑄</m:t>
                          </m:r>
                        </m:e>
                        <m:sub>
                          <m:r>
                            <a:rPr lang="en-US" sz="2400" b="0" i="1" smtClean="0">
                              <a:latin typeface="Cambria Math"/>
                            </a:rPr>
                            <m:t>𝑝𝑒𝑟𝑚</m:t>
                          </m:r>
                        </m:sub>
                      </m:sSub>
                      <m:r>
                        <a:rPr lang="en-US" sz="2400" i="1">
                          <a:latin typeface="Cambria Math"/>
                        </a:rPr>
                        <m:t>=</m:t>
                      </m:r>
                      <m:sSub>
                        <m:sSubPr>
                          <m:ctrlPr>
                            <a:rPr lang="en-US" sz="2400" i="1">
                              <a:latin typeface="Cambria Math"/>
                            </a:rPr>
                          </m:ctrlPr>
                        </m:sSubPr>
                        <m:e>
                          <m:r>
                            <a:rPr lang="en-US" sz="2400" b="0" i="1" smtClean="0">
                              <a:latin typeface="Cambria Math"/>
                            </a:rPr>
                            <m:t>𝐾</m:t>
                          </m:r>
                        </m:e>
                        <m:sub>
                          <m:r>
                            <a:rPr lang="en-US" sz="2400" b="0" i="1" smtClean="0">
                              <a:latin typeface="Cambria Math"/>
                            </a:rPr>
                            <m:t>𝑝𝑒𝑟𝑚</m:t>
                          </m:r>
                        </m:sub>
                      </m:sSub>
                      <m:r>
                        <a:rPr lang="en-US" sz="2400" i="1">
                          <a:latin typeface="Cambria Math"/>
                        </a:rPr>
                        <m:t>𝐴</m:t>
                      </m:r>
                      <m:f>
                        <m:fPr>
                          <m:ctrlPr>
                            <a:rPr lang="en-US" sz="2400" i="1">
                              <a:latin typeface="Cambria Math"/>
                            </a:rPr>
                          </m:ctrlPr>
                        </m:fPr>
                        <m:num>
                          <m:sSub>
                            <m:sSubPr>
                              <m:ctrlPr>
                                <a:rPr lang="en-US" sz="2400" i="1">
                                  <a:latin typeface="Cambria Math"/>
                                </a:rPr>
                              </m:ctrlPr>
                            </m:sSubPr>
                            <m:e>
                              <m:r>
                                <a:rPr lang="en-US" sz="2400" b="0" i="1" smtClean="0">
                                  <a:latin typeface="Cambria Math"/>
                                </a:rPr>
                                <m:t>𝑃</m:t>
                              </m:r>
                            </m:e>
                            <m:sub>
                              <m:r>
                                <a:rPr lang="en-US" sz="2400" i="1">
                                  <a:latin typeface="Cambria Math"/>
                                </a:rPr>
                                <m:t>0</m:t>
                              </m:r>
                            </m:sub>
                          </m:sSub>
                        </m:num>
                        <m:den>
                          <m:r>
                            <a:rPr lang="en-US" sz="2400" b="0" i="1" smtClean="0">
                              <a:latin typeface="Cambria Math"/>
                            </a:rPr>
                            <m:t>𝑑</m:t>
                          </m:r>
                        </m:den>
                      </m:f>
                    </m:oMath>
                  </m:oMathPara>
                </a14:m>
                <a:endParaRPr lang="en-US" sz="2400" dirty="0" smtClean="0">
                  <a:cs typeface="B Nazanin" panose="00000400000000000000" pitchFamily="2" charset="-78"/>
                </a:endParaRPr>
              </a:p>
              <a:p>
                <a:pPr algn="r" rtl="1"/>
                <a:endParaRPr lang="en-US" sz="2400" dirty="0">
                  <a:cs typeface="B Nazanin" panose="00000400000000000000" pitchFamily="2" charset="-78"/>
                </a:endParaRPr>
              </a:p>
              <a:p>
                <a:pPr algn="r" rtl="1"/>
                <a14:m>
                  <m:oMath xmlns:m="http://schemas.openxmlformats.org/officeDocument/2006/math">
                    <m:sSub>
                      <m:sSubPr>
                        <m:ctrlPr>
                          <a:rPr lang="en-US" sz="2400" i="1">
                            <a:latin typeface="Cambria Math"/>
                          </a:rPr>
                        </m:ctrlPr>
                      </m:sSubPr>
                      <m:e>
                        <m:r>
                          <a:rPr lang="en-US" sz="2400" b="0" i="1" smtClean="0">
                            <a:latin typeface="Cambria Math"/>
                          </a:rPr>
                          <m:t>𝑑</m:t>
                        </m:r>
                        <m:r>
                          <a:rPr lang="fa-IR" sz="2400" b="0" i="1" smtClean="0">
                            <a:latin typeface="Cambria Math"/>
                          </a:rPr>
                          <m:t> </m:t>
                        </m:r>
                        <m:r>
                          <a:rPr lang="fa-IR" sz="2400" b="0" i="1" smtClean="0">
                            <a:latin typeface="Cambria Math"/>
                          </a:rPr>
                          <m:t>و</m:t>
                        </m:r>
                        <m:r>
                          <a:rPr lang="en-US" sz="2400" b="0" i="1" smtClean="0">
                            <a:latin typeface="Cambria Math"/>
                          </a:rPr>
                          <m:t> </m:t>
                        </m:r>
                        <m:r>
                          <a:rPr lang="en-US" sz="2400" i="1">
                            <a:latin typeface="Cambria Math"/>
                          </a:rPr>
                          <m:t>𝑃</m:t>
                        </m:r>
                      </m:e>
                      <m:sub>
                        <m:r>
                          <a:rPr lang="en-US" sz="2400" i="1">
                            <a:latin typeface="Cambria Math"/>
                          </a:rPr>
                          <m:t>0</m:t>
                        </m:r>
                      </m:sub>
                    </m:sSub>
                  </m:oMath>
                </a14:m>
                <a:r>
                  <a:rPr lang="fa-IR" sz="2400" dirty="0" smtClean="0">
                    <a:cs typeface="B Nazanin" panose="00000400000000000000" pitchFamily="2" charset="-78"/>
                  </a:rPr>
                  <a:t> فشار بیرون (اتمسفر) و ضخامت دیواره میباشند.</a:t>
                </a:r>
                <a:endParaRPr lang="en-US" sz="2400" dirty="0" smtClean="0">
                  <a:cs typeface="B Nazanin" panose="00000400000000000000" pitchFamily="2" charset="-78"/>
                </a:endParaRPr>
              </a:p>
              <a:p>
                <a:pPr algn="r" rtl="1"/>
                <a:endParaRPr lang="en-US" sz="2400" b="1" dirty="0" smtClean="0">
                  <a:cs typeface="B Nazanin" panose="00000400000000000000" pitchFamily="2" charset="-78"/>
                </a:endParaRPr>
              </a:p>
              <a:p>
                <a:pPr algn="r" rtl="1"/>
                <a:endParaRPr lang="en-US" sz="2400" dirty="0">
                  <a:cs typeface="B Nazanin" panose="00000400000000000000" pitchFamily="2" charset="-78"/>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838200" y="1743075"/>
                <a:ext cx="8067100" cy="4896661"/>
              </a:xfrm>
              <a:prstGeom prst="rect">
                <a:avLst/>
              </a:prstGeom>
              <a:blipFill rotWithShape="1">
                <a:blip r:embed="rId4"/>
                <a:stretch>
                  <a:fillRect l="-1436" t="-996" r="-1134"/>
                </a:stretch>
              </a:blipFill>
            </p:spPr>
            <p:txBody>
              <a:bodyPr/>
              <a:lstStyle/>
              <a:p>
                <a:r>
                  <a:rPr lang="en-CA">
                    <a:noFill/>
                  </a:rPr>
                  <a:t> </a:t>
                </a:r>
              </a:p>
            </p:txBody>
          </p:sp>
        </mc:Fallback>
      </mc:AlternateContent>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7883"/>
            <a:ext cx="609600" cy="609600"/>
          </a:xfrm>
          <a:prstGeom prst="rect">
            <a:avLst/>
          </a:prstGeom>
        </p:spPr>
      </p:pic>
    </p:spTree>
    <p:extLst>
      <p:ext uri="{BB962C8B-B14F-4D97-AF65-F5344CB8AC3E}">
        <p14:creationId xmlns:p14="http://schemas.microsoft.com/office/powerpoint/2010/main" val="298070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Nazanin" panose="00000400000000000000" pitchFamily="2" charset="-78"/>
              </a:rPr>
              <a:t>فشار حدی</a:t>
            </a:r>
            <a:endParaRPr lang="en-US" dirty="0">
              <a:cs typeface="B Nazanin" panose="00000400000000000000" pitchFamily="2" charset="-78"/>
            </a:endParaRPr>
          </a:p>
        </p:txBody>
      </p:sp>
      <p:sp>
        <p:nvSpPr>
          <p:cNvPr id="3" name="Slide Number Placeholder 2"/>
          <p:cNvSpPr>
            <a:spLocks noGrp="1"/>
          </p:cNvSpPr>
          <p:nvPr>
            <p:ph type="sldNum" sz="quarter" idx="12"/>
          </p:nvPr>
        </p:nvSpPr>
        <p:spPr/>
        <p:txBody>
          <a:bodyPr/>
          <a:lstStyle/>
          <a:p>
            <a:fld id="{7E369345-A0BD-4515-8D83-06398AC7B13C}" type="slidenum">
              <a:rPr lang="en-US" smtClean="0"/>
              <a:t>19</a:t>
            </a:fld>
            <a:endParaRPr lang="en-US"/>
          </a:p>
        </p:txBody>
      </p:sp>
      <mc:AlternateContent xmlns:mc="http://schemas.openxmlformats.org/markup-compatibility/2006" xmlns:a14="http://schemas.microsoft.com/office/drawing/2010/main">
        <mc:Choice Requires="a14">
          <p:sp>
            <p:nvSpPr>
              <p:cNvPr id="4" name="Rectangle 3"/>
              <p:cNvSpPr/>
              <p:nvPr/>
            </p:nvSpPr>
            <p:spPr>
              <a:xfrm>
                <a:off x="1295400" y="1981201"/>
                <a:ext cx="6934200" cy="2189446"/>
              </a:xfrm>
              <a:prstGeom prst="rect">
                <a:avLst/>
              </a:prstGeom>
            </p:spPr>
            <p:txBody>
              <a:bodyPr wrap="square">
                <a:spAutoFit/>
              </a:bodyPr>
              <a:lstStyle/>
              <a:p>
                <a:pPr algn="r" rtl="1"/>
                <a:r>
                  <a:rPr lang="fa-IR" sz="2800" b="1" dirty="0">
                    <a:cs typeface="B Nazanin" panose="00000400000000000000" pitchFamily="2" charset="-78"/>
                  </a:rPr>
                  <a:t>فشار حدی سیستم تحت تاثیر تمامی این </a:t>
                </a:r>
                <a:r>
                  <a:rPr lang="fa-IR" sz="2800" b="1" dirty="0" smtClean="0">
                    <a:cs typeface="B Nazanin" panose="00000400000000000000" pitchFamily="2" charset="-78"/>
                  </a:rPr>
                  <a:t>فرآیندها  </a:t>
                </a:r>
                <a:r>
                  <a:rPr lang="fa-IR" sz="2800" b="1" dirty="0">
                    <a:cs typeface="B Nazanin" panose="00000400000000000000" pitchFamily="2" charset="-78"/>
                  </a:rPr>
                  <a:t>و نشت ناشی از نقص سیستم می باشد.</a:t>
                </a:r>
              </a:p>
              <a:p>
                <a:pPr algn="r" rtl="1"/>
                <a:endParaRPr lang="fa-IR" b="1" dirty="0" smtClean="0">
                  <a:cs typeface="B Nazanin" panose="00000400000000000000" pitchFamily="2" charset="-78"/>
                </a:endParaRPr>
              </a:p>
              <a:p>
                <a:pPr algn="r" rtl="1"/>
                <a:endParaRPr lang="fa-IR" b="1" dirty="0">
                  <a:cs typeface="B Nazanin" panose="00000400000000000000" pitchFamily="2" charset="-78"/>
                </a:endParaRPr>
              </a:p>
              <a:p>
                <a:pPr algn="r" rtl="1"/>
                <a:endParaRPr lang="fa-IR" b="1" dirty="0">
                  <a:cs typeface="B Nazanin" panose="00000400000000000000" pitchFamily="2" charset="-78"/>
                </a:endParaRPr>
              </a:p>
              <a:p>
                <a:pPr algn="ctr"/>
                <a14:m>
                  <m:oMath xmlns:m="http://schemas.openxmlformats.org/officeDocument/2006/math">
                    <m:sSub>
                      <m:sSubPr>
                        <m:ctrlPr>
                          <a:rPr lang="en-US" sz="2400" b="1" i="1">
                            <a:latin typeface="Cambria Math"/>
                          </a:rPr>
                        </m:ctrlPr>
                      </m:sSubPr>
                      <m:e>
                        <m:r>
                          <a:rPr lang="en-US" sz="2400" b="1" i="1">
                            <a:latin typeface="Cambria Math"/>
                          </a:rPr>
                          <m:t>𝑸</m:t>
                        </m:r>
                      </m:e>
                      <m:sub>
                        <m:r>
                          <a:rPr lang="en-US" sz="2400" b="1" i="1">
                            <a:latin typeface="Cambria Math"/>
                          </a:rPr>
                          <m:t>𝒅𝒆𝒔</m:t>
                        </m:r>
                      </m:sub>
                    </m:sSub>
                  </m:oMath>
                </a14:m>
                <a:r>
                  <a:rPr lang="en-US" sz="2400" b="1" dirty="0">
                    <a:cs typeface="B Nazanin" panose="00000400000000000000" pitchFamily="2" charset="-78"/>
                  </a:rPr>
                  <a:t>+ </a:t>
                </a:r>
                <a14:m>
                  <m:oMath xmlns:m="http://schemas.openxmlformats.org/officeDocument/2006/math">
                    <m:sSub>
                      <m:sSubPr>
                        <m:ctrlPr>
                          <a:rPr lang="en-US" sz="2400" b="1" i="1">
                            <a:latin typeface="Cambria Math"/>
                          </a:rPr>
                        </m:ctrlPr>
                      </m:sSubPr>
                      <m:e>
                        <m:r>
                          <a:rPr lang="en-US" sz="2400" b="1" i="1">
                            <a:latin typeface="Cambria Math"/>
                          </a:rPr>
                          <m:t>𝑸</m:t>
                        </m:r>
                      </m:e>
                      <m:sub>
                        <m:r>
                          <a:rPr lang="en-US" sz="2400" b="1" i="1">
                            <a:latin typeface="Cambria Math"/>
                          </a:rPr>
                          <m:t>𝒅𝒊𝒇𝒇</m:t>
                        </m:r>
                      </m:sub>
                    </m:sSub>
                    <m:r>
                      <a:rPr lang="en-US" sz="2400" b="1" i="1">
                        <a:latin typeface="Cambria Math"/>
                      </a:rPr>
                      <m:t>+</m:t>
                    </m:r>
                    <m:sSub>
                      <m:sSubPr>
                        <m:ctrlPr>
                          <a:rPr lang="en-US" sz="2400" b="1" i="1">
                            <a:latin typeface="Cambria Math"/>
                          </a:rPr>
                        </m:ctrlPr>
                      </m:sSubPr>
                      <m:e>
                        <m:r>
                          <a:rPr lang="en-US" sz="2400" b="1" i="1">
                            <a:latin typeface="Cambria Math"/>
                          </a:rPr>
                          <m:t>𝑸</m:t>
                        </m:r>
                      </m:e>
                      <m:sub>
                        <m:r>
                          <a:rPr lang="en-US" sz="2400" b="1" i="1">
                            <a:latin typeface="Cambria Math"/>
                          </a:rPr>
                          <m:t>𝒑𝒆𝒓𝒎</m:t>
                        </m:r>
                      </m:sub>
                    </m:sSub>
                  </m:oMath>
                </a14:m>
                <a:r>
                  <a:rPr lang="en-US" sz="2400" b="1" dirty="0">
                    <a:cs typeface="B Nazanin" panose="00000400000000000000" pitchFamily="2" charset="-78"/>
                  </a:rPr>
                  <a:t>+ </a:t>
                </a:r>
                <a14:m>
                  <m:oMath xmlns:m="http://schemas.openxmlformats.org/officeDocument/2006/math">
                    <m:sSub>
                      <m:sSubPr>
                        <m:ctrlPr>
                          <a:rPr lang="en-US" sz="2400" b="1" i="1">
                            <a:latin typeface="Cambria Math"/>
                          </a:rPr>
                        </m:ctrlPr>
                      </m:sSubPr>
                      <m:e>
                        <m:r>
                          <a:rPr lang="en-US" sz="2400" b="1" i="1">
                            <a:latin typeface="Cambria Math"/>
                          </a:rPr>
                          <m:t>𝑸</m:t>
                        </m:r>
                      </m:e>
                      <m:sub>
                        <m:r>
                          <a:rPr lang="en-US" sz="2400" b="1" i="1">
                            <a:latin typeface="Cambria Math"/>
                          </a:rPr>
                          <m:t>𝑳</m:t>
                        </m:r>
                      </m:sub>
                    </m:sSub>
                  </m:oMath>
                </a14:m>
                <a:r>
                  <a:rPr lang="en-US" sz="2400" b="1" dirty="0">
                    <a:cs typeface="B Nazanin" panose="00000400000000000000" pitchFamily="2" charset="-78"/>
                  </a:rPr>
                  <a:t>= </a:t>
                </a:r>
                <a14:m>
                  <m:oMath xmlns:m="http://schemas.openxmlformats.org/officeDocument/2006/math">
                    <m:sSub>
                      <m:sSubPr>
                        <m:ctrlPr>
                          <a:rPr lang="en-US" sz="2400" b="1" i="1">
                            <a:latin typeface="Cambria Math"/>
                          </a:rPr>
                        </m:ctrlPr>
                      </m:sSubPr>
                      <m:e>
                        <m:r>
                          <a:rPr lang="en-US" sz="2400" b="1" i="1">
                            <a:latin typeface="Cambria Math"/>
                          </a:rPr>
                          <m:t>𝑸</m:t>
                        </m:r>
                      </m:e>
                      <m:sub>
                        <m:r>
                          <a:rPr lang="en-US" sz="2400" b="1" i="1">
                            <a:latin typeface="Cambria Math"/>
                          </a:rPr>
                          <m:t>𝑻</m:t>
                        </m:r>
                      </m:sub>
                    </m:sSub>
                  </m:oMath>
                </a14:m>
                <a:r>
                  <a:rPr lang="en-US" sz="2400" b="1" dirty="0">
                    <a:cs typeface="B Nazanin" panose="00000400000000000000" pitchFamily="2" charset="-78"/>
                  </a:rPr>
                  <a:t>=P(t).S</a:t>
                </a:r>
                <a:endParaRPr lang="en-US" dirty="0">
                  <a:cs typeface="B Nazanin" panose="00000400000000000000" pitchFamily="2" charset="-78"/>
                </a:endParaRPr>
              </a:p>
            </p:txBody>
          </p:sp>
        </mc:Choice>
        <mc:Fallback xmlns="">
          <p:sp>
            <p:nvSpPr>
              <p:cNvPr id="4" name="Rectangle 3"/>
              <p:cNvSpPr>
                <a:spLocks noRot="1" noChangeAspect="1" noMove="1" noResize="1" noEditPoints="1" noAdjustHandles="1" noChangeArrowheads="1" noChangeShapeType="1" noTextEdit="1"/>
              </p:cNvSpPr>
              <p:nvPr/>
            </p:nvSpPr>
            <p:spPr>
              <a:xfrm>
                <a:off x="1295400" y="1981201"/>
                <a:ext cx="6934200" cy="2189446"/>
              </a:xfrm>
              <a:prstGeom prst="rect">
                <a:avLst/>
              </a:prstGeom>
              <a:blipFill rotWithShape="1">
                <a:blip r:embed="rId4"/>
                <a:stretch>
                  <a:fillRect t="-2786" r="-1759" b="-4178"/>
                </a:stretch>
              </a:blipFill>
            </p:spPr>
            <p:txBody>
              <a:bodyPr/>
              <a:lstStyle/>
              <a:p>
                <a:r>
                  <a:rPr lang="en-CA">
                    <a:noFill/>
                  </a:rPr>
                  <a:t> </a:t>
                </a:r>
              </a:p>
            </p:txBody>
          </p:sp>
        </mc:Fallback>
      </mc:AlternateContent>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5552" y="762000"/>
            <a:ext cx="609600" cy="609600"/>
          </a:xfrm>
          <a:prstGeom prst="rect">
            <a:avLst/>
          </a:prstGeom>
        </p:spPr>
      </p:pic>
    </p:spTree>
    <p:extLst>
      <p:ext uri="{BB962C8B-B14F-4D97-AF65-F5344CB8AC3E}">
        <p14:creationId xmlns:p14="http://schemas.microsoft.com/office/powerpoint/2010/main" val="20444049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04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369345-A0BD-4515-8D83-06398AC7B13C}" type="slidenum">
              <a:rPr lang="en-US" smtClean="0"/>
              <a:t>2</a:t>
            </a:fld>
            <a:endParaRPr lang="en-US"/>
          </a:p>
        </p:txBody>
      </p:sp>
      <p:sp>
        <p:nvSpPr>
          <p:cNvPr id="4" name="Rectangle 3"/>
          <p:cNvSpPr/>
          <p:nvPr/>
        </p:nvSpPr>
        <p:spPr>
          <a:xfrm>
            <a:off x="304800" y="1939783"/>
            <a:ext cx="8686800" cy="2169825"/>
          </a:xfrm>
          <a:prstGeom prst="rect">
            <a:avLst/>
          </a:prstGeom>
        </p:spPr>
        <p:txBody>
          <a:bodyPr wrap="square">
            <a:spAutoFit/>
          </a:bodyPr>
          <a:lstStyle/>
          <a:p>
            <a:pPr marL="800100" lvl="2" algn="ctr" rtl="1"/>
            <a:r>
              <a:rPr lang="fa-IR" sz="4500" b="1" dirty="0" smtClean="0">
                <a:cs typeface="B Nazanin" panose="00000400000000000000" pitchFamily="2" charset="-78"/>
              </a:rPr>
              <a:t>بخش دوم</a:t>
            </a:r>
          </a:p>
          <a:p>
            <a:pPr marL="800100" lvl="2" algn="ctr" rtl="1"/>
            <a:endParaRPr lang="en-CA" sz="4500" b="1" dirty="0" smtClean="0">
              <a:cs typeface="B Nazanin" panose="00000400000000000000" pitchFamily="2" charset="-78"/>
            </a:endParaRPr>
          </a:p>
          <a:p>
            <a:pPr marL="800100" lvl="2" algn="r" rtl="1"/>
            <a:r>
              <a:rPr lang="fa-IR" sz="4500" b="1" dirty="0" smtClean="0">
                <a:cs typeface="B Nazanin" panose="00000400000000000000" pitchFamily="2" charset="-78"/>
              </a:rPr>
              <a:t>مفاهیم</a:t>
            </a:r>
            <a:r>
              <a:rPr lang="fa-IR" sz="4500" b="1" dirty="0">
                <a:cs typeface="B Nazanin" panose="00000400000000000000" pitchFamily="2" charset="-78"/>
              </a:rPr>
              <a:t>، روابط و فرمولبندیهای کلی </a:t>
            </a:r>
            <a:r>
              <a:rPr lang="fa-IR" sz="4500" b="1" dirty="0" smtClean="0">
                <a:cs typeface="B Nazanin" panose="00000400000000000000" pitchFamily="2" charset="-78"/>
              </a:rPr>
              <a:t>خلأ</a:t>
            </a:r>
            <a:endParaRPr lang="fa-IR" sz="4500" b="1" dirty="0">
              <a:cs typeface="B Nazanin" panose="00000400000000000000"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05000" y="381000"/>
            <a:ext cx="609600" cy="609600"/>
          </a:xfrm>
          <a:prstGeom prst="rect">
            <a:avLst/>
          </a:prstGeom>
        </p:spPr>
      </p:pic>
    </p:spTree>
    <p:extLst>
      <p:ext uri="{BB962C8B-B14F-4D97-AF65-F5344CB8AC3E}">
        <p14:creationId xmlns:p14="http://schemas.microsoft.com/office/powerpoint/2010/main" val="3603193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smtClean="0">
                <a:cs typeface="B Nazanin" panose="00000400000000000000" pitchFamily="2" charset="-78"/>
              </a:rPr>
              <a:t/>
            </a:r>
            <a:br>
              <a:rPr lang="en-US" sz="3000" dirty="0" smtClean="0">
                <a:cs typeface="B Nazanin" panose="00000400000000000000" pitchFamily="2" charset="-78"/>
              </a:rPr>
            </a:br>
            <a:r>
              <a:rPr lang="fa-IR" sz="3000" dirty="0">
                <a:cs typeface="B Nazanin" panose="00000400000000000000" pitchFamily="2" charset="-78"/>
              </a:rPr>
              <a:t>زمان رسیدن به خلأ</a:t>
            </a:r>
            <a:r>
              <a:rPr lang="en-US" sz="3000" dirty="0">
                <a:cs typeface="B Nazanin" panose="00000400000000000000" pitchFamily="2" charset="-78"/>
              </a:rPr>
              <a:t/>
            </a:r>
            <a:br>
              <a:rPr lang="en-US" sz="3000" dirty="0">
                <a:cs typeface="B Nazanin" panose="00000400000000000000" pitchFamily="2" charset="-78"/>
              </a:rPr>
            </a:br>
            <a:r>
              <a:rPr lang="en-US" sz="3000" dirty="0" smtClean="0">
                <a:cs typeface="B Nazanin" panose="00000400000000000000" pitchFamily="2" charset="-78"/>
              </a:rPr>
              <a:t>(Pump down Time)</a:t>
            </a:r>
            <a:r>
              <a:rPr lang="fa-IR" sz="3000" dirty="0">
                <a:cs typeface="B Nazanin" panose="00000400000000000000" pitchFamily="2" charset="-78"/>
              </a:rPr>
              <a:t> </a:t>
            </a:r>
            <a:r>
              <a:rPr lang="en-US" sz="3000" dirty="0" smtClean="0">
                <a:cs typeface="B Nazanin" panose="00000400000000000000" pitchFamily="2" charset="-78"/>
              </a:rPr>
              <a:t/>
            </a:r>
            <a:br>
              <a:rPr lang="en-US" sz="3000" dirty="0" smtClean="0">
                <a:cs typeface="B Nazanin" panose="00000400000000000000" pitchFamily="2" charset="-78"/>
              </a:rPr>
            </a:br>
            <a:endParaRPr lang="en-US" sz="3000" dirty="0">
              <a:cs typeface="B Nazanin" panose="00000400000000000000" pitchFamily="2" charset="-78"/>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lgn="r">
                  <a:buNone/>
                </a:pPr>
                <a:r>
                  <a:rPr lang="fa-IR" dirty="0" smtClean="0">
                    <a:cs typeface="B Nazanin" panose="00000400000000000000" pitchFamily="2" charset="-78"/>
                  </a:rPr>
                  <a:t>زمان مورد نیاز جهت پمپاژ از فشار اتمسفر به فشار مورد استفاده سیستم با حجم ثابت و ظرفیت کلی پمپاژ متناسب با حجم گاز آزاد داخل سیستم و دفع گاز از جداره های سیستم می باشد. </a:t>
                </a:r>
              </a:p>
              <a:p>
                <a:pPr marL="0" indent="0" algn="ctr">
                  <a:buNone/>
                </a:pPr>
                <a14:m>
                  <m:oMath xmlns:m="http://schemas.openxmlformats.org/officeDocument/2006/math">
                    <m:r>
                      <a:rPr lang="en-US" b="0" i="1" smtClean="0">
                        <a:latin typeface="Cambria Math"/>
                      </a:rPr>
                      <m:t>𝑡</m:t>
                    </m:r>
                    <m:r>
                      <a:rPr lang="en-US" b="0" i="1" smtClean="0">
                        <a:latin typeface="Cambria Math"/>
                      </a:rPr>
                      <m:t>=−</m:t>
                    </m:r>
                  </m:oMath>
                </a14:m>
                <a:r>
                  <a:rPr lang="en-US" dirty="0" smtClean="0">
                    <a:cs typeface="B Nazanin" panose="00000400000000000000" pitchFamily="2" charset="-78"/>
                  </a:rPr>
                  <a:t>V</a:t>
                </a:r>
                <a14:m>
                  <m:oMath xmlns:m="http://schemas.openxmlformats.org/officeDocument/2006/math">
                    <m:nary>
                      <m:naryPr>
                        <m:ctrlPr>
                          <a:rPr lang="en-US" i="1" dirty="0" smtClean="0">
                            <a:latin typeface="Cambria Math"/>
                          </a:rPr>
                        </m:ctrlPr>
                      </m:naryPr>
                      <m:sub>
                        <m:sSub>
                          <m:sSubPr>
                            <m:ctrlPr>
                              <a:rPr lang="en-US" i="1" dirty="0" smtClean="0">
                                <a:latin typeface="Cambria Math"/>
                              </a:rPr>
                            </m:ctrlPr>
                          </m:sSubPr>
                          <m:e>
                            <m:r>
                              <a:rPr lang="en-US" b="0" i="1" dirty="0" smtClean="0">
                                <a:latin typeface="Cambria Math"/>
                              </a:rPr>
                              <m:t>𝑃</m:t>
                            </m:r>
                          </m:e>
                          <m:sub>
                            <m:r>
                              <a:rPr lang="en-US" b="0" i="1" dirty="0" smtClean="0">
                                <a:latin typeface="Cambria Math"/>
                              </a:rPr>
                              <m:t>1</m:t>
                            </m:r>
                          </m:sub>
                        </m:sSub>
                      </m:sub>
                      <m:sup>
                        <m:sSub>
                          <m:sSubPr>
                            <m:ctrlPr>
                              <a:rPr lang="en-US" i="1" dirty="0" smtClean="0">
                                <a:latin typeface="Cambria Math"/>
                              </a:rPr>
                            </m:ctrlPr>
                          </m:sSubPr>
                          <m:e>
                            <m:r>
                              <a:rPr lang="en-US" b="0" i="1" dirty="0" smtClean="0">
                                <a:latin typeface="Cambria Math"/>
                              </a:rPr>
                              <m:t>𝑃</m:t>
                            </m:r>
                          </m:e>
                          <m:sub>
                            <m:r>
                              <a:rPr lang="en-US" b="0" i="1" dirty="0" smtClean="0">
                                <a:latin typeface="Cambria Math"/>
                              </a:rPr>
                              <m:t>2</m:t>
                            </m:r>
                          </m:sub>
                        </m:sSub>
                      </m:sup>
                      <m:e>
                        <m:f>
                          <m:fPr>
                            <m:ctrlPr>
                              <a:rPr lang="en-US" i="1" dirty="0" smtClean="0">
                                <a:latin typeface="Cambria Math"/>
                              </a:rPr>
                            </m:ctrlPr>
                          </m:fPr>
                          <m:num>
                            <m:r>
                              <a:rPr lang="en-US" b="0" i="1" dirty="0" smtClean="0">
                                <a:latin typeface="Cambria Math"/>
                              </a:rPr>
                              <m:t>1</m:t>
                            </m:r>
                          </m:num>
                          <m:den>
                            <m:sSub>
                              <m:sSubPr>
                                <m:ctrlPr>
                                  <a:rPr lang="en-US" i="1" dirty="0" smtClean="0">
                                    <a:latin typeface="Cambria Math"/>
                                  </a:rPr>
                                </m:ctrlPr>
                              </m:sSubPr>
                              <m:e>
                                <m:r>
                                  <a:rPr lang="en-US" b="0" i="1" dirty="0" smtClean="0">
                                    <a:latin typeface="Cambria Math"/>
                                  </a:rPr>
                                  <m:t>𝑆</m:t>
                                </m:r>
                              </m:e>
                              <m:sub>
                                <m:r>
                                  <a:rPr lang="en-US" b="0" i="1" dirty="0" smtClean="0">
                                    <a:latin typeface="Cambria Math"/>
                                  </a:rPr>
                                  <m:t>𝑒</m:t>
                                </m:r>
                              </m:sub>
                            </m:sSub>
                            <m:r>
                              <a:rPr lang="en-US" b="0" i="1" dirty="0" smtClean="0">
                                <a:latin typeface="Cambria Math"/>
                              </a:rPr>
                              <m:t>𝑃</m:t>
                            </m:r>
                          </m:den>
                        </m:f>
                        <m:r>
                          <a:rPr lang="en-US" b="0" i="1" dirty="0" smtClean="0">
                            <a:latin typeface="Cambria Math"/>
                          </a:rPr>
                          <m:t>𝑑𝑝</m:t>
                        </m:r>
                        <m:r>
                          <a:rPr lang="en-US" b="0" i="1" dirty="0" smtClean="0">
                            <a:latin typeface="Cambria Math"/>
                          </a:rPr>
                          <m:t>+</m:t>
                        </m:r>
                        <m:nary>
                          <m:naryPr>
                            <m:limLoc m:val="undOvr"/>
                            <m:subHide m:val="on"/>
                            <m:supHide m:val="on"/>
                            <m:ctrlPr>
                              <a:rPr lang="en-US" b="0" i="1" dirty="0" smtClean="0">
                                <a:latin typeface="Cambria Math"/>
                              </a:rPr>
                            </m:ctrlPr>
                          </m:naryPr>
                          <m:sub/>
                          <m:sup/>
                          <m:e>
                            <m:f>
                              <m:fPr>
                                <m:ctrlPr>
                                  <a:rPr lang="en-US" b="0" i="1" dirty="0" smtClean="0">
                                    <a:latin typeface="Cambria Math"/>
                                  </a:rPr>
                                </m:ctrlPr>
                              </m:fPr>
                              <m:num>
                                <m:sSub>
                                  <m:sSubPr>
                                    <m:ctrlPr>
                                      <a:rPr lang="en-US" b="0" i="1" dirty="0" smtClean="0">
                                        <a:latin typeface="Cambria Math"/>
                                      </a:rPr>
                                    </m:ctrlPr>
                                  </m:sSubPr>
                                  <m:e>
                                    <m:r>
                                      <a:rPr lang="en-US" b="0" i="1" dirty="0" smtClean="0">
                                        <a:latin typeface="Cambria Math"/>
                                      </a:rPr>
                                      <m:t>𝑄</m:t>
                                    </m:r>
                                  </m:e>
                                  <m:sub>
                                    <m:r>
                                      <a:rPr lang="en-US" b="0" i="1" dirty="0" smtClean="0">
                                        <a:latin typeface="Cambria Math"/>
                                      </a:rPr>
                                      <m:t>𝑔</m:t>
                                    </m:r>
                                  </m:sub>
                                </m:sSub>
                              </m:num>
                              <m:den>
                                <m:sSub>
                                  <m:sSubPr>
                                    <m:ctrlPr>
                                      <a:rPr lang="en-US" b="0" i="1" dirty="0" smtClean="0">
                                        <a:latin typeface="Cambria Math"/>
                                      </a:rPr>
                                    </m:ctrlPr>
                                  </m:sSubPr>
                                  <m:e>
                                    <m:r>
                                      <a:rPr lang="en-US" b="0" i="1" dirty="0" smtClean="0">
                                        <a:latin typeface="Cambria Math"/>
                                      </a:rPr>
                                      <m:t>𝑆</m:t>
                                    </m:r>
                                  </m:e>
                                  <m:sub>
                                    <m:r>
                                      <a:rPr lang="en-US" b="0" i="1" dirty="0" smtClean="0">
                                        <a:latin typeface="Cambria Math"/>
                                      </a:rPr>
                                      <m:t>𝑒</m:t>
                                    </m:r>
                                  </m:sub>
                                </m:sSub>
                              </m:den>
                            </m:f>
                            <m:r>
                              <a:rPr lang="en-US" b="0" i="1" dirty="0" smtClean="0">
                                <a:latin typeface="Cambria Math"/>
                              </a:rPr>
                              <m:t>𝑑𝑡</m:t>
                            </m:r>
                          </m:e>
                        </m:nary>
                      </m:e>
                    </m:nary>
                  </m:oMath>
                </a14:m>
                <a:endParaRPr lang="en-US" dirty="0" smtClean="0">
                  <a:cs typeface="B Nazanin" panose="00000400000000000000" pitchFamily="2" charset="-78"/>
                </a:endParaRPr>
              </a:p>
              <a:p>
                <a:pPr marL="0" indent="0" algn="r">
                  <a:buNone/>
                </a:pPr>
                <a14:m>
                  <m:oMath xmlns:m="http://schemas.openxmlformats.org/officeDocument/2006/math">
                    <m:sSub>
                      <m:sSubPr>
                        <m:ctrlPr>
                          <a:rPr lang="en-US" i="1" dirty="0">
                            <a:latin typeface="Cambria Math"/>
                          </a:rPr>
                        </m:ctrlPr>
                      </m:sSubPr>
                      <m:e>
                        <m:r>
                          <m:rPr>
                            <m:nor/>
                          </m:rPr>
                          <a:rPr lang="fa-IR" dirty="0">
                            <a:cs typeface="B Nazanin" panose="00000400000000000000" pitchFamily="2" charset="-78"/>
                          </a:rPr>
                          <m:t>دفع گاز از جداره های سیستم</m:t>
                        </m:r>
                        <m:r>
                          <a:rPr lang="en-US" i="1" dirty="0">
                            <a:latin typeface="Cambria Math"/>
                          </a:rPr>
                          <m:t>𝑄</m:t>
                        </m:r>
                      </m:e>
                      <m:sub>
                        <m:r>
                          <a:rPr lang="en-US" i="1" dirty="0">
                            <a:latin typeface="Cambria Math"/>
                          </a:rPr>
                          <m:t>𝑔</m:t>
                        </m:r>
                      </m:sub>
                    </m:sSub>
                  </m:oMath>
                </a14:m>
                <a:r>
                  <a:rPr lang="fa-IR" dirty="0" smtClean="0">
                    <a:cs typeface="B Nazanin" panose="00000400000000000000" pitchFamily="2" charset="-78"/>
                  </a:rPr>
                  <a:t> </a:t>
                </a:r>
                <a:endParaRPr lang="en-US" dirty="0">
                  <a:cs typeface="B Nazanin" panose="000004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l="-519" t="-1887" r="-1778"/>
                </a:stretch>
              </a:blipFill>
            </p:spPr>
            <p:txBody>
              <a:bodyPr/>
              <a:lstStyle/>
              <a:p>
                <a:r>
                  <a:rPr lang="en-CA">
                    <a:noFill/>
                  </a:rPr>
                  <a:t> </a:t>
                </a:r>
              </a:p>
            </p:txBody>
          </p:sp>
        </mc:Fallback>
      </mc:AlternateContent>
      <p:sp>
        <p:nvSpPr>
          <p:cNvPr id="4" name="Slide Number Placeholder 3"/>
          <p:cNvSpPr>
            <a:spLocks noGrp="1"/>
          </p:cNvSpPr>
          <p:nvPr>
            <p:ph type="sldNum" sz="quarter" idx="12"/>
          </p:nvPr>
        </p:nvSpPr>
        <p:spPr/>
        <p:txBody>
          <a:bodyPr/>
          <a:lstStyle/>
          <a:p>
            <a:fld id="{7E369345-A0BD-4515-8D83-06398AC7B13C}" type="slidenum">
              <a:rPr lang="en-US" smtClean="0"/>
              <a:t>20</a:t>
            </a:fld>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 y="381000"/>
            <a:ext cx="609600" cy="609600"/>
          </a:xfrm>
          <a:prstGeom prst="rect">
            <a:avLst/>
          </a:prstGeom>
        </p:spPr>
      </p:pic>
    </p:spTree>
    <p:extLst>
      <p:ext uri="{BB962C8B-B14F-4D97-AF65-F5344CB8AC3E}">
        <p14:creationId xmlns:p14="http://schemas.microsoft.com/office/powerpoint/2010/main" val="3937653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9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Nazanin" panose="00000400000000000000" pitchFamily="2" charset="-78"/>
              </a:rPr>
              <a:t>محاسبه زمان تخلیه</a:t>
            </a:r>
            <a:endParaRPr lang="en-US" dirty="0">
              <a:cs typeface="B Nazanin" panose="00000400000000000000" pitchFamily="2" charset="-78"/>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lgn="r">
                  <a:buNone/>
                </a:pPr>
                <a:r>
                  <a:rPr lang="en-US" sz="2200" dirty="0" smtClean="0">
                    <a:cs typeface="B Nazanin" panose="00000400000000000000" pitchFamily="2" charset="-78"/>
                  </a:rPr>
                  <a:t>(760-</a:t>
                </a:r>
                <a14:m>
                  <m:oMath xmlns:m="http://schemas.openxmlformats.org/officeDocument/2006/math">
                    <m:sSup>
                      <m:sSupPr>
                        <m:ctrlPr>
                          <a:rPr lang="en-US" sz="2200" i="1" smtClean="0">
                            <a:latin typeface="Cambria Math"/>
                          </a:rPr>
                        </m:ctrlPr>
                      </m:sSupPr>
                      <m:e>
                        <m:r>
                          <a:rPr lang="en-US" sz="2200" b="0" i="1" smtClean="0">
                            <a:latin typeface="Cambria Math"/>
                          </a:rPr>
                          <m:t>10</m:t>
                        </m:r>
                      </m:e>
                      <m:sup>
                        <m:r>
                          <a:rPr lang="en-US" sz="2200" b="0" i="1" smtClean="0">
                            <a:latin typeface="Cambria Math"/>
                          </a:rPr>
                          <m:t>−</m:t>
                        </m:r>
                        <m:r>
                          <a:rPr lang="en-US" sz="2200" b="0" i="1" smtClean="0">
                            <a:latin typeface="Cambria Math"/>
                          </a:rPr>
                          <m:t>3</m:t>
                        </m:r>
                      </m:sup>
                    </m:sSup>
                  </m:oMath>
                </a14:m>
                <a:r>
                  <a:rPr lang="en-US" sz="2200" dirty="0" smtClean="0">
                    <a:cs typeface="B Nazanin" panose="00000400000000000000" pitchFamily="2" charset="-78"/>
                  </a:rPr>
                  <a:t> </a:t>
                </a:r>
                <a:r>
                  <a:rPr lang="en-US" sz="2200" dirty="0" err="1" smtClean="0">
                    <a:cs typeface="B Nazanin" panose="00000400000000000000" pitchFamily="2" charset="-78"/>
                  </a:rPr>
                  <a:t>torr</a:t>
                </a:r>
                <a:r>
                  <a:rPr lang="en-US" sz="2200" dirty="0" smtClean="0">
                    <a:cs typeface="B Nazanin" panose="00000400000000000000" pitchFamily="2" charset="-78"/>
                  </a:rPr>
                  <a:t>)</a:t>
                </a:r>
                <a:r>
                  <a:rPr lang="fa-IR" sz="2200" dirty="0">
                    <a:cs typeface="B Nazanin" panose="00000400000000000000" pitchFamily="2" charset="-78"/>
                  </a:rPr>
                  <a:t> پمپ مکانیکی محدوده فشاری از </a:t>
                </a:r>
                <a:endParaRPr lang="fa-IR" sz="2200" dirty="0" smtClean="0">
                  <a:cs typeface="B Nazanin" panose="00000400000000000000" pitchFamily="2" charset="-78"/>
                </a:endParaRPr>
              </a:p>
              <a:p>
                <a:pPr marL="0" indent="0" algn="ctr">
                  <a:buNone/>
                </a:pPr>
                <a14:m>
                  <m:oMathPara xmlns:m="http://schemas.openxmlformats.org/officeDocument/2006/math">
                    <m:oMathParaPr>
                      <m:jc m:val="centerGroup"/>
                    </m:oMathParaPr>
                    <m:oMath xmlns:m="http://schemas.openxmlformats.org/officeDocument/2006/math">
                      <m:r>
                        <a:rPr lang="en-US" sz="2200" i="1">
                          <a:latin typeface="Cambria Math"/>
                        </a:rPr>
                        <m:t>𝑡</m:t>
                      </m:r>
                      <m:r>
                        <a:rPr lang="en-US" sz="2200" i="1">
                          <a:latin typeface="Cambria Math"/>
                        </a:rPr>
                        <m:t>=−</m:t>
                      </m:r>
                      <m:f>
                        <m:fPr>
                          <m:ctrlPr>
                            <a:rPr lang="en-US" sz="2200" i="1" dirty="0" smtClean="0">
                              <a:latin typeface="Cambria Math"/>
                            </a:rPr>
                          </m:ctrlPr>
                        </m:fPr>
                        <m:num>
                          <m:r>
                            <a:rPr lang="en-US" sz="2200" b="0" i="1" dirty="0" smtClean="0">
                              <a:latin typeface="Cambria Math"/>
                            </a:rPr>
                            <m:t>𝑉</m:t>
                          </m:r>
                        </m:num>
                        <m:den>
                          <m:sSub>
                            <m:sSubPr>
                              <m:ctrlPr>
                                <a:rPr lang="en-US" sz="2200" i="1" dirty="0">
                                  <a:latin typeface="Cambria Math"/>
                                </a:rPr>
                              </m:ctrlPr>
                            </m:sSubPr>
                            <m:e>
                              <m:r>
                                <a:rPr lang="en-US" sz="2200" i="1" dirty="0">
                                  <a:latin typeface="Cambria Math"/>
                                </a:rPr>
                                <m:t>𝑆</m:t>
                              </m:r>
                            </m:e>
                            <m:sub>
                              <m:r>
                                <a:rPr lang="en-US" sz="2200" i="1" dirty="0">
                                  <a:latin typeface="Cambria Math"/>
                                </a:rPr>
                                <m:t>𝑒</m:t>
                              </m:r>
                            </m:sub>
                          </m:sSub>
                        </m:den>
                      </m:f>
                      <m:nary>
                        <m:naryPr>
                          <m:ctrlPr>
                            <a:rPr lang="en-US" sz="2200" i="1" dirty="0" smtClean="0">
                              <a:latin typeface="Cambria Math"/>
                            </a:rPr>
                          </m:ctrlPr>
                        </m:naryPr>
                        <m:sub>
                          <m:sSub>
                            <m:sSubPr>
                              <m:ctrlPr>
                                <a:rPr lang="en-US" sz="2200" i="1" dirty="0">
                                  <a:latin typeface="Cambria Math"/>
                                </a:rPr>
                              </m:ctrlPr>
                            </m:sSubPr>
                            <m:e>
                              <m:r>
                                <a:rPr lang="en-US" sz="2200" i="1" dirty="0">
                                  <a:latin typeface="Cambria Math"/>
                                </a:rPr>
                                <m:t>𝑃</m:t>
                              </m:r>
                            </m:e>
                            <m:sub>
                              <m:r>
                                <a:rPr lang="en-US" sz="2200" i="1" dirty="0">
                                  <a:latin typeface="Cambria Math"/>
                                </a:rPr>
                                <m:t>1</m:t>
                              </m:r>
                            </m:sub>
                          </m:sSub>
                        </m:sub>
                        <m:sup>
                          <m:sSub>
                            <m:sSubPr>
                              <m:ctrlPr>
                                <a:rPr lang="en-US" sz="2200" i="1" dirty="0">
                                  <a:latin typeface="Cambria Math"/>
                                </a:rPr>
                              </m:ctrlPr>
                            </m:sSubPr>
                            <m:e>
                              <m:r>
                                <a:rPr lang="en-US" sz="2200" i="1" dirty="0">
                                  <a:latin typeface="Cambria Math"/>
                                </a:rPr>
                                <m:t>𝑃</m:t>
                              </m:r>
                            </m:e>
                            <m:sub>
                              <m:r>
                                <a:rPr lang="en-US" sz="2200" i="1" dirty="0">
                                  <a:latin typeface="Cambria Math"/>
                                </a:rPr>
                                <m:t>2</m:t>
                              </m:r>
                            </m:sub>
                          </m:sSub>
                        </m:sup>
                        <m:e>
                          <m:f>
                            <m:fPr>
                              <m:ctrlPr>
                                <a:rPr lang="en-US" sz="2200" i="1" dirty="0">
                                  <a:latin typeface="Cambria Math"/>
                                </a:rPr>
                              </m:ctrlPr>
                            </m:fPr>
                            <m:num>
                              <m:r>
                                <a:rPr lang="en-US" sz="2200" i="1" dirty="0">
                                  <a:latin typeface="Cambria Math"/>
                                </a:rPr>
                                <m:t>1</m:t>
                              </m:r>
                            </m:num>
                            <m:den>
                              <m:r>
                                <a:rPr lang="en-US" sz="2200" i="1" dirty="0">
                                  <a:latin typeface="Cambria Math"/>
                                </a:rPr>
                                <m:t>𝑃</m:t>
                              </m:r>
                              <m:r>
                                <a:rPr lang="fa-IR" sz="2200" b="0" i="1" dirty="0" smtClean="0">
                                  <a:latin typeface="Cambria Math"/>
                                </a:rPr>
                                <m:t>−</m:t>
                              </m:r>
                              <m:sSub>
                                <m:sSubPr>
                                  <m:ctrlPr>
                                    <a:rPr lang="en-US" sz="2200" i="1" dirty="0">
                                      <a:latin typeface="Cambria Math"/>
                                    </a:rPr>
                                  </m:ctrlPr>
                                </m:sSubPr>
                                <m:e>
                                  <m:r>
                                    <a:rPr lang="en-US" sz="2200" b="0" i="1" dirty="0" smtClean="0">
                                      <a:latin typeface="Cambria Math"/>
                                    </a:rPr>
                                    <m:t>𝑃</m:t>
                                  </m:r>
                                </m:e>
                                <m:sub>
                                  <m:r>
                                    <a:rPr lang="en-US" sz="2200" b="0" i="1" dirty="0" smtClean="0">
                                      <a:latin typeface="Cambria Math"/>
                                    </a:rPr>
                                    <m:t>𝑢</m:t>
                                  </m:r>
                                </m:sub>
                              </m:sSub>
                            </m:den>
                          </m:f>
                          <m:r>
                            <a:rPr lang="en-US" sz="2200" i="1" dirty="0">
                              <a:latin typeface="Cambria Math"/>
                            </a:rPr>
                            <m:t>𝑑𝑝</m:t>
                          </m:r>
                        </m:e>
                      </m:nary>
                    </m:oMath>
                  </m:oMathPara>
                </a14:m>
                <a:endParaRPr lang="fa-IR" sz="2200" dirty="0" smtClean="0">
                  <a:cs typeface="B Nazanin" panose="00000400000000000000" pitchFamily="2" charset="-78"/>
                </a:endParaRPr>
              </a:p>
              <a:p>
                <a:pPr marL="0" indent="0" algn="r">
                  <a:buNone/>
                </a:pPr>
                <a:r>
                  <a:rPr lang="fa-IR" sz="2200" dirty="0" smtClean="0">
                    <a:cs typeface="B Nazanin" panose="00000400000000000000" pitchFamily="2" charset="-78"/>
                  </a:rPr>
                  <a:t>فشار نهایی پمپ </a:t>
                </a:r>
                <a14:m>
                  <m:oMath xmlns:m="http://schemas.openxmlformats.org/officeDocument/2006/math">
                    <m:sSub>
                      <m:sSubPr>
                        <m:ctrlPr>
                          <a:rPr lang="en-US" sz="2200" i="1" dirty="0">
                            <a:latin typeface="Cambria Math"/>
                          </a:rPr>
                        </m:ctrlPr>
                      </m:sSubPr>
                      <m:e>
                        <m:r>
                          <a:rPr lang="en-US" sz="2200" i="1" dirty="0">
                            <a:latin typeface="Cambria Math"/>
                          </a:rPr>
                          <m:t>𝑃</m:t>
                        </m:r>
                      </m:e>
                      <m:sub>
                        <m:r>
                          <a:rPr lang="en-US" sz="2200" i="1" dirty="0">
                            <a:latin typeface="Cambria Math"/>
                          </a:rPr>
                          <m:t>𝑢</m:t>
                        </m:r>
                      </m:sub>
                    </m:sSub>
                  </m:oMath>
                </a14:m>
                <a:endParaRPr lang="fa-IR" sz="2200" dirty="0" smtClean="0">
                  <a:cs typeface="B Nazanin" panose="00000400000000000000" pitchFamily="2" charset="-78"/>
                </a:endParaRPr>
              </a:p>
              <a:p>
                <a:pPr marL="0" indent="0" algn="r">
                  <a:buNone/>
                </a:pPr>
                <a:endParaRPr lang="en-US" sz="2200" dirty="0" smtClean="0">
                  <a:cs typeface="B Nazanin" panose="00000400000000000000" pitchFamily="2" charset="-78"/>
                </a:endParaRPr>
              </a:p>
              <a:p>
                <a:pPr marL="0" indent="0" algn="r">
                  <a:buNone/>
                </a:pPr>
                <a:r>
                  <a:rPr lang="fa-IR" sz="2200" dirty="0" smtClean="0">
                    <a:cs typeface="B Nazanin" panose="00000400000000000000" pitchFamily="2" charset="-78"/>
                  </a:rPr>
                  <a:t>فشارهای پایین: در این محدوده دفع گاز از جداره های سیستم.  اهمیت می یابد. بنابراین لازم است تا تغییرات زمانی دفع گاز از جداره ها در نظر گرفته شود. در اینصورت میتوان میزان تخلیه گاز از سیستم را برابر با میزان دفع گاز از جداره ها در نظر گرفت:</a:t>
                </a:r>
              </a:p>
              <a:p>
                <a:pPr marL="0" indent="0" algn="ctr">
                  <a:buNone/>
                </a:pPr>
                <a14:m>
                  <m:oMath xmlns:m="http://schemas.openxmlformats.org/officeDocument/2006/math">
                    <m:r>
                      <a:rPr lang="en-US" sz="2200" b="0" i="1" smtClean="0">
                        <a:latin typeface="Cambria Math"/>
                      </a:rPr>
                      <m:t>𝑄</m:t>
                    </m:r>
                    <m:r>
                      <a:rPr lang="en-US" sz="2200" b="0" i="1" smtClean="0">
                        <a:latin typeface="Cambria Math"/>
                      </a:rPr>
                      <m:t>=</m:t>
                    </m:r>
                    <m:sSub>
                      <m:sSubPr>
                        <m:ctrlPr>
                          <a:rPr lang="en-US" sz="2200" b="0" i="1" smtClean="0">
                            <a:latin typeface="Cambria Math"/>
                          </a:rPr>
                        </m:ctrlPr>
                      </m:sSubPr>
                      <m:e>
                        <m:r>
                          <a:rPr lang="en-US" sz="2200" b="0" i="1" smtClean="0">
                            <a:latin typeface="Cambria Math"/>
                          </a:rPr>
                          <m:t>𝑆</m:t>
                        </m:r>
                      </m:e>
                      <m:sub>
                        <m:r>
                          <a:rPr lang="en-US" sz="2200" b="0" i="1" smtClean="0">
                            <a:latin typeface="Cambria Math"/>
                          </a:rPr>
                          <m:t>𝑒</m:t>
                        </m:r>
                      </m:sub>
                    </m:sSub>
                  </m:oMath>
                </a14:m>
                <a:r>
                  <a:rPr lang="en-US" sz="2200" dirty="0" smtClean="0">
                    <a:cs typeface="B Nazanin" panose="00000400000000000000" pitchFamily="2" charset="-78"/>
                  </a:rPr>
                  <a:t>P=</a:t>
                </a:r>
                <a14:m>
                  <m:oMath xmlns:m="http://schemas.openxmlformats.org/officeDocument/2006/math">
                    <m:nary>
                      <m:naryPr>
                        <m:chr m:val="∑"/>
                        <m:subHide m:val="on"/>
                        <m:supHide m:val="on"/>
                        <m:ctrlPr>
                          <a:rPr lang="en-US" sz="2200" i="1" dirty="0" smtClean="0">
                            <a:latin typeface="Cambria Math"/>
                          </a:rPr>
                        </m:ctrlPr>
                      </m:naryPr>
                      <m:sub/>
                      <m:sup/>
                      <m:e>
                        <m:r>
                          <a:rPr lang="en-US" sz="2200" b="0" i="1" dirty="0" smtClean="0">
                            <a:latin typeface="Cambria Math"/>
                          </a:rPr>
                          <m:t> </m:t>
                        </m:r>
                      </m:e>
                    </m:nary>
                    <m:sSub>
                      <m:sSubPr>
                        <m:ctrlPr>
                          <a:rPr lang="en-US" sz="2200" i="1" dirty="0">
                            <a:latin typeface="Cambria Math"/>
                          </a:rPr>
                        </m:ctrlPr>
                      </m:sSubPr>
                      <m:e>
                        <m:r>
                          <a:rPr lang="en-US" sz="2200" i="1" dirty="0">
                            <a:latin typeface="Cambria Math"/>
                          </a:rPr>
                          <m:t>𝐾</m:t>
                        </m:r>
                      </m:e>
                      <m:sub>
                        <m:r>
                          <a:rPr lang="en-US" sz="2200" i="1" dirty="0">
                            <a:latin typeface="Cambria Math"/>
                          </a:rPr>
                          <m:t>𝑖</m:t>
                        </m:r>
                      </m:sub>
                    </m:sSub>
                    <m:sSub>
                      <m:sSubPr>
                        <m:ctrlPr>
                          <a:rPr lang="en-US" sz="2200" i="1" dirty="0">
                            <a:latin typeface="Cambria Math"/>
                          </a:rPr>
                        </m:ctrlPr>
                      </m:sSubPr>
                      <m:e>
                        <m:r>
                          <a:rPr lang="en-US" sz="2200" b="0" i="1" dirty="0" smtClean="0">
                            <a:latin typeface="Cambria Math"/>
                          </a:rPr>
                          <m:t>𝐴</m:t>
                        </m:r>
                      </m:e>
                      <m:sub>
                        <m:r>
                          <a:rPr lang="en-US" sz="2200" i="1" dirty="0">
                            <a:latin typeface="Cambria Math"/>
                          </a:rPr>
                          <m:t>𝑖</m:t>
                        </m:r>
                      </m:sub>
                    </m:sSub>
                  </m:oMath>
                </a14:m>
                <a:endParaRPr lang="en-US" sz="2200" dirty="0" smtClean="0">
                  <a:cs typeface="B Nazanin" panose="00000400000000000000" pitchFamily="2" charset="-78"/>
                </a:endParaRPr>
              </a:p>
              <a:p>
                <a:pPr marL="0" indent="0" algn="ctr">
                  <a:buNone/>
                </a:pPr>
                <a14:m>
                  <m:oMath xmlns:m="http://schemas.openxmlformats.org/officeDocument/2006/math">
                    <m:sSub>
                      <m:sSubPr>
                        <m:ctrlPr>
                          <a:rPr lang="en-US" sz="2200" i="1">
                            <a:latin typeface="Cambria Math"/>
                          </a:rPr>
                        </m:ctrlPr>
                      </m:sSubPr>
                      <m:e>
                        <m:r>
                          <a:rPr lang="en-US" sz="2200" b="0" i="1" smtClean="0">
                            <a:latin typeface="Cambria Math"/>
                          </a:rPr>
                          <m:t>𝐾</m:t>
                        </m:r>
                      </m:e>
                      <m:sub>
                        <m:r>
                          <a:rPr lang="en-US" sz="2200" b="0" i="1" smtClean="0">
                            <a:latin typeface="Cambria Math"/>
                          </a:rPr>
                          <m:t>h</m:t>
                        </m:r>
                      </m:sub>
                    </m:sSub>
                    <m:r>
                      <a:rPr lang="en-US" sz="2200" i="1">
                        <a:latin typeface="Cambria Math"/>
                      </a:rPr>
                      <m:t>=</m:t>
                    </m:r>
                    <m:sSub>
                      <m:sSubPr>
                        <m:ctrlPr>
                          <a:rPr lang="en-US" sz="2200" i="1">
                            <a:latin typeface="Cambria Math"/>
                          </a:rPr>
                        </m:ctrlPr>
                      </m:sSubPr>
                      <m:e>
                        <m:r>
                          <a:rPr lang="en-US" sz="2200" i="1">
                            <a:latin typeface="Cambria Math"/>
                          </a:rPr>
                          <m:t>𝐾</m:t>
                        </m:r>
                      </m:e>
                      <m:sub>
                        <m:r>
                          <a:rPr lang="en-US" sz="2200" i="1">
                            <a:latin typeface="Cambria Math"/>
                          </a:rPr>
                          <m:t>𝑢</m:t>
                        </m:r>
                      </m:sub>
                    </m:sSub>
                  </m:oMath>
                </a14:m>
                <a:r>
                  <a:rPr lang="en-US" sz="2200" dirty="0" smtClean="0">
                    <a:cs typeface="B Nazanin" panose="00000400000000000000" pitchFamily="2" charset="-78"/>
                  </a:rPr>
                  <a:t>+</a:t>
                </a:r>
                <a14:m>
                  <m:oMath xmlns:m="http://schemas.openxmlformats.org/officeDocument/2006/math">
                    <m:sSub>
                      <m:sSubPr>
                        <m:ctrlPr>
                          <a:rPr lang="en-US" sz="2200" i="1">
                            <a:latin typeface="Cambria Math"/>
                          </a:rPr>
                        </m:ctrlPr>
                      </m:sSubPr>
                      <m:e>
                        <m:r>
                          <a:rPr lang="en-US" sz="2200" i="1">
                            <a:latin typeface="Cambria Math"/>
                          </a:rPr>
                          <m:t>𝐾</m:t>
                        </m:r>
                      </m:e>
                      <m:sub>
                        <m:r>
                          <a:rPr lang="en-US" sz="2200" b="0" i="1" smtClean="0">
                            <a:latin typeface="Cambria Math"/>
                          </a:rPr>
                          <m:t>1</m:t>
                        </m:r>
                      </m:sub>
                    </m:sSub>
                    <m:sSup>
                      <m:sSupPr>
                        <m:ctrlPr>
                          <a:rPr lang="en-US" sz="2200" i="1" smtClean="0">
                            <a:latin typeface="Cambria Math"/>
                          </a:rPr>
                        </m:ctrlPr>
                      </m:sSupPr>
                      <m:e>
                        <m:r>
                          <a:rPr lang="en-US" sz="2200" b="0" i="1" smtClean="0">
                            <a:latin typeface="Cambria Math"/>
                          </a:rPr>
                          <m:t>𝑡</m:t>
                        </m:r>
                      </m:e>
                      <m:sup>
                        <m:r>
                          <a:rPr lang="en-US" sz="2200" b="0" i="1" smtClean="0">
                            <a:latin typeface="Cambria Math"/>
                          </a:rPr>
                          <m:t>−</m:t>
                        </m:r>
                        <m:r>
                          <a:rPr lang="el-GR" sz="2200" b="0" i="1" smtClean="0">
                            <a:latin typeface="Cambria Math"/>
                          </a:rPr>
                          <m:t>ᵞ</m:t>
                        </m:r>
                      </m:sup>
                    </m:sSup>
                  </m:oMath>
                </a14:m>
                <a:r>
                  <a:rPr lang="en-US" sz="2200" dirty="0" smtClean="0">
                    <a:cs typeface="B Nazanin" panose="00000400000000000000" pitchFamily="2" charset="-78"/>
                  </a:rPr>
                  <a:t>;  </a:t>
                </a:r>
                <a14:m>
                  <m:oMath xmlns:m="http://schemas.openxmlformats.org/officeDocument/2006/math">
                    <m:sSub>
                      <m:sSubPr>
                        <m:ctrlPr>
                          <a:rPr lang="en-US" sz="2200" i="1" smtClean="0">
                            <a:latin typeface="Cambria Math"/>
                          </a:rPr>
                        </m:ctrlPr>
                      </m:sSubPr>
                      <m:e>
                        <m:r>
                          <a:rPr lang="en-US" sz="2200" b="0" i="1" smtClean="0">
                            <a:latin typeface="Cambria Math"/>
                          </a:rPr>
                          <m:t>𝑃</m:t>
                        </m:r>
                      </m:e>
                      <m:sub>
                        <m:r>
                          <a:rPr lang="en-US" sz="2200" b="0" i="1" smtClean="0">
                            <a:latin typeface="Cambria Math"/>
                          </a:rPr>
                          <m:t>𝑢</m:t>
                        </m:r>
                      </m:sub>
                    </m:sSub>
                    <m:r>
                      <a:rPr lang="en-US" sz="2200" b="0" i="1" smtClean="0">
                        <a:latin typeface="Cambria Math"/>
                      </a:rPr>
                      <m:t>=</m:t>
                    </m:r>
                    <m:f>
                      <m:fPr>
                        <m:ctrlPr>
                          <a:rPr lang="en-US" sz="2200" b="0" i="1" smtClean="0">
                            <a:latin typeface="Cambria Math"/>
                          </a:rPr>
                        </m:ctrlPr>
                      </m:fPr>
                      <m:num>
                        <m:sSub>
                          <m:sSubPr>
                            <m:ctrlPr>
                              <a:rPr lang="en-US" sz="2200" b="0" i="1" smtClean="0">
                                <a:latin typeface="Cambria Math"/>
                              </a:rPr>
                            </m:ctrlPr>
                          </m:sSubPr>
                          <m:e>
                            <m:r>
                              <a:rPr lang="en-US" sz="2200" b="0" i="1" smtClean="0">
                                <a:latin typeface="Cambria Math"/>
                              </a:rPr>
                              <m:t>𝐾</m:t>
                            </m:r>
                          </m:e>
                          <m:sub>
                            <m:r>
                              <a:rPr lang="en-US" sz="2200" b="0" i="1" smtClean="0">
                                <a:latin typeface="Cambria Math"/>
                              </a:rPr>
                              <m:t>𝑢</m:t>
                            </m:r>
                          </m:sub>
                        </m:sSub>
                      </m:num>
                      <m:den>
                        <m:sSub>
                          <m:sSubPr>
                            <m:ctrlPr>
                              <a:rPr lang="en-US" sz="2200" b="0" i="1" smtClean="0">
                                <a:latin typeface="Cambria Math"/>
                              </a:rPr>
                            </m:ctrlPr>
                          </m:sSubPr>
                          <m:e>
                            <m:r>
                              <a:rPr lang="en-US" sz="2200" b="0" i="1" smtClean="0">
                                <a:latin typeface="Cambria Math"/>
                              </a:rPr>
                              <m:t>𝑆</m:t>
                            </m:r>
                          </m:e>
                          <m:sub>
                            <m:r>
                              <a:rPr lang="en-US" sz="2200" b="0" i="1" smtClean="0">
                                <a:latin typeface="Cambria Math"/>
                              </a:rPr>
                              <m:t>𝑒</m:t>
                            </m:r>
                          </m:sub>
                        </m:sSub>
                      </m:den>
                    </m:f>
                    <m:r>
                      <a:rPr lang="en-US" sz="2200" b="0" i="0" smtClean="0">
                        <a:latin typeface="Cambria Math"/>
                      </a:rPr>
                      <m:t>; </m:t>
                    </m:r>
                    <m:sSub>
                      <m:sSubPr>
                        <m:ctrlPr>
                          <a:rPr lang="en-US" sz="2200" i="1">
                            <a:latin typeface="Cambria Math"/>
                          </a:rPr>
                        </m:ctrlPr>
                      </m:sSubPr>
                      <m:e>
                        <m:r>
                          <a:rPr lang="en-US" sz="2200" i="1">
                            <a:latin typeface="Cambria Math"/>
                          </a:rPr>
                          <m:t>𝑃</m:t>
                        </m:r>
                      </m:e>
                      <m:sub>
                        <m:r>
                          <a:rPr lang="en-US" sz="2200" b="0" i="1" smtClean="0">
                            <a:latin typeface="Cambria Math"/>
                          </a:rPr>
                          <m:t>1</m:t>
                        </m:r>
                      </m:sub>
                    </m:sSub>
                    <m:r>
                      <a:rPr lang="en-US" sz="2200" i="1">
                        <a:latin typeface="Cambria Math"/>
                      </a:rPr>
                      <m:t>=</m:t>
                    </m:r>
                    <m:f>
                      <m:fPr>
                        <m:ctrlPr>
                          <a:rPr lang="en-US" sz="2200" i="1">
                            <a:latin typeface="Cambria Math"/>
                          </a:rPr>
                        </m:ctrlPr>
                      </m:fPr>
                      <m:num>
                        <m:sSub>
                          <m:sSubPr>
                            <m:ctrlPr>
                              <a:rPr lang="en-US" sz="2200" i="1">
                                <a:latin typeface="Cambria Math"/>
                              </a:rPr>
                            </m:ctrlPr>
                          </m:sSubPr>
                          <m:e>
                            <m:r>
                              <a:rPr lang="en-US" sz="2200" i="1">
                                <a:latin typeface="Cambria Math"/>
                              </a:rPr>
                              <m:t>𝐾</m:t>
                            </m:r>
                          </m:e>
                          <m:sub>
                            <m:r>
                              <a:rPr lang="en-US" sz="2200" b="0" i="1" smtClean="0">
                                <a:latin typeface="Cambria Math"/>
                              </a:rPr>
                              <m:t>1</m:t>
                            </m:r>
                          </m:sub>
                        </m:sSub>
                      </m:num>
                      <m:den>
                        <m:sSub>
                          <m:sSubPr>
                            <m:ctrlPr>
                              <a:rPr lang="en-US" sz="2200" i="1">
                                <a:latin typeface="Cambria Math"/>
                              </a:rPr>
                            </m:ctrlPr>
                          </m:sSubPr>
                          <m:e>
                            <m:r>
                              <a:rPr lang="en-US" sz="2200" i="1">
                                <a:latin typeface="Cambria Math"/>
                              </a:rPr>
                              <m:t>𝑆</m:t>
                            </m:r>
                          </m:e>
                          <m:sub>
                            <m:r>
                              <a:rPr lang="en-US" sz="2200" i="1">
                                <a:latin typeface="Cambria Math"/>
                              </a:rPr>
                              <m:t>𝑒</m:t>
                            </m:r>
                          </m:sub>
                        </m:sSub>
                      </m:den>
                    </m:f>
                  </m:oMath>
                </a14:m>
                <a:endParaRPr lang="en-US" sz="2200" dirty="0">
                  <a:cs typeface="B Nazanin" panose="000004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l="-1185" t="-1348" r="-889"/>
                </a:stretch>
              </a:blipFill>
            </p:spPr>
            <p:txBody>
              <a:bodyPr/>
              <a:lstStyle/>
              <a:p>
                <a:r>
                  <a:rPr lang="en-CA">
                    <a:noFill/>
                  </a:rPr>
                  <a:t> </a:t>
                </a:r>
              </a:p>
            </p:txBody>
          </p:sp>
        </mc:Fallback>
      </mc:AlternateContent>
      <p:sp>
        <p:nvSpPr>
          <p:cNvPr id="4" name="Slide Number Placeholder 3"/>
          <p:cNvSpPr>
            <a:spLocks noGrp="1"/>
          </p:cNvSpPr>
          <p:nvPr>
            <p:ph type="sldNum" sz="quarter" idx="12"/>
          </p:nvPr>
        </p:nvSpPr>
        <p:spPr/>
        <p:txBody>
          <a:bodyPr/>
          <a:lstStyle/>
          <a:p>
            <a:fld id="{7E369345-A0BD-4515-8D83-06398AC7B13C}" type="slidenum">
              <a:rPr lang="en-US" smtClean="0"/>
              <a:t>21</a:t>
            </a:fld>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 y="762000"/>
            <a:ext cx="609600" cy="609600"/>
          </a:xfrm>
          <a:prstGeom prst="rect">
            <a:avLst/>
          </a:prstGeom>
        </p:spPr>
      </p:pic>
    </p:spTree>
    <p:extLst>
      <p:ext uri="{BB962C8B-B14F-4D97-AF65-F5344CB8AC3E}">
        <p14:creationId xmlns:p14="http://schemas.microsoft.com/office/powerpoint/2010/main" val="111562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9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pPr marL="0" indent="0" algn="r" rtl="1">
                  <a:buNone/>
                </a:pPr>
                <a:r>
                  <a:rPr lang="fa-IR" dirty="0" smtClean="0">
                    <a:cs typeface="B Nazanin" panose="00000400000000000000" pitchFamily="2" charset="-78"/>
                  </a:rPr>
                  <a:t>سیستمی را در نظر بگیرید که از جنس استیل 304 (فولاد زنگ نزن) میباشد و محدوده فشاری مورد نیاز </a:t>
                </a:r>
              </a:p>
              <a:p>
                <a:pPr marL="0" indent="0" algn="ctr">
                  <a:buNone/>
                </a:pPr>
                <a:r>
                  <a:rPr lang="fa-IR" dirty="0" smtClean="0">
                    <a:cs typeface="B Nazanin" panose="00000400000000000000" pitchFamily="2" charset="-78"/>
                  </a:rPr>
                  <a:t>5</a:t>
                </a:r>
                <a:r>
                  <a:rPr lang="en-US" dirty="0" smtClean="0">
                    <a:cs typeface="B Nazanin" panose="00000400000000000000" pitchFamily="2" charset="-78"/>
                  </a:rPr>
                  <a:t>x</a:t>
                </a:r>
                <a14:m>
                  <m:oMath xmlns:m="http://schemas.openxmlformats.org/officeDocument/2006/math">
                    <m:sSup>
                      <m:sSupPr>
                        <m:ctrlPr>
                          <a:rPr lang="en-US" i="1" smtClean="0">
                            <a:latin typeface="Cambria Math"/>
                          </a:rPr>
                        </m:ctrlPr>
                      </m:sSupPr>
                      <m:e>
                        <m:r>
                          <a:rPr lang="fa-IR" b="0" i="1" smtClean="0">
                            <a:latin typeface="Cambria Math"/>
                          </a:rPr>
                          <m:t>10</m:t>
                        </m:r>
                      </m:e>
                      <m:sup>
                        <m:r>
                          <a:rPr lang="fa-IR" b="0" i="1" smtClean="0">
                            <a:latin typeface="Cambria Math"/>
                          </a:rPr>
                          <m:t>−</m:t>
                        </m:r>
                        <m:r>
                          <a:rPr lang="fa-IR" b="0" i="1" smtClean="0">
                            <a:latin typeface="Cambria Math"/>
                          </a:rPr>
                          <m:t>9</m:t>
                        </m:r>
                      </m:sup>
                    </m:sSup>
                    <m:r>
                      <a:rPr lang="en-US" b="0" i="1" smtClean="0">
                        <a:latin typeface="Cambria Math"/>
                      </a:rPr>
                      <m:t>−</m:t>
                    </m:r>
                    <m:sSup>
                      <m:sSupPr>
                        <m:ctrlPr>
                          <a:rPr lang="en-US" i="1">
                            <a:latin typeface="Cambria Math"/>
                          </a:rPr>
                        </m:ctrlPr>
                      </m:sSupPr>
                      <m:e>
                        <m:r>
                          <a:rPr lang="fa-IR" i="1">
                            <a:latin typeface="Cambria Math"/>
                          </a:rPr>
                          <m:t>10</m:t>
                        </m:r>
                      </m:e>
                      <m:sup>
                        <m:r>
                          <a:rPr lang="fa-IR" i="1">
                            <a:latin typeface="Cambria Math"/>
                          </a:rPr>
                          <m:t>−</m:t>
                        </m:r>
                        <m:r>
                          <a:rPr lang="fa-IR" i="1">
                            <a:latin typeface="Cambria Math"/>
                          </a:rPr>
                          <m:t>9</m:t>
                        </m:r>
                      </m:sup>
                    </m:sSup>
                    <m:r>
                      <a:rPr lang="fa-IR" b="0" i="0" smtClean="0">
                        <a:latin typeface="Cambria Math"/>
                      </a:rPr>
                      <m:t>   </m:t>
                    </m:r>
                  </m:oMath>
                </a14:m>
                <a:endParaRPr lang="fa-IR" dirty="0" smtClean="0">
                  <a:cs typeface="B Nazanin" panose="00000400000000000000" pitchFamily="2" charset="-78"/>
                </a:endParaRPr>
              </a:p>
              <a:p>
                <a:pPr marL="0" indent="0" algn="r">
                  <a:buNone/>
                </a:pPr>
                <a:r>
                  <a:rPr lang="fa-IR" dirty="0" smtClean="0">
                    <a:cs typeface="B Nazanin" panose="00000400000000000000" pitchFamily="2" charset="-78"/>
                  </a:rPr>
                  <a:t>چنانچه سطح داخلی سیستم 1000 سانتی متر مربع و ضخامت دیواره 0.5 سانتی متر و سرعت موثر پمپاژ 100 لیتر بر ثانیه باشد فشار سیستم را پس از یک ساعت، نهایی و </a:t>
                </a:r>
                <a:r>
                  <a:rPr lang="en-US" dirty="0" smtClean="0">
                    <a:cs typeface="B Nazanin" panose="00000400000000000000" pitchFamily="2" charset="-78"/>
                  </a:rPr>
                  <a:t> </a:t>
                </a:r>
                <a:r>
                  <a:rPr lang="fa-IR" dirty="0" smtClean="0">
                    <a:cs typeface="B Nazanin" panose="00000400000000000000" pitchFamily="2" charset="-78"/>
                  </a:rPr>
                  <a:t>زمان تخلیه را بدست آورید. فرض کنید   ثابت دیفیوژن در سانتیمترمربع بر ثانیه باشد.</a:t>
                </a:r>
                <a14:m>
                  <m:oMath xmlns:m="http://schemas.openxmlformats.org/officeDocument/2006/math">
                    <m:r>
                      <a:rPr lang="fa-IR" i="1" dirty="0" smtClean="0">
                        <a:latin typeface="Cambria Math"/>
                      </a:rPr>
                      <m:t> </m:t>
                    </m:r>
                    <m:r>
                      <a:rPr lang="fa-IR" b="0" i="1" dirty="0" smtClean="0">
                        <a:latin typeface="Cambria Math"/>
                      </a:rPr>
                      <m:t>  </m:t>
                    </m:r>
                    <m:r>
                      <a:rPr lang="en-US" i="1">
                        <a:latin typeface="Cambria Math"/>
                      </a:rPr>
                      <m:t>6</m:t>
                    </m:r>
                    <m:r>
                      <a:rPr lang="en-US" i="1">
                        <a:latin typeface="Cambria Math"/>
                      </a:rPr>
                      <m:t>∗</m:t>
                    </m:r>
                    <m:sSup>
                      <m:sSupPr>
                        <m:ctrlPr>
                          <a:rPr lang="en-US" i="1">
                            <a:latin typeface="Cambria Math"/>
                          </a:rPr>
                        </m:ctrlPr>
                      </m:sSupPr>
                      <m:e>
                        <m:r>
                          <a:rPr lang="en-US" i="1">
                            <a:latin typeface="Cambria Math"/>
                          </a:rPr>
                          <m:t>10</m:t>
                        </m:r>
                      </m:e>
                      <m:sup>
                        <m:r>
                          <a:rPr lang="fa-IR" b="0" i="1" smtClean="0">
                            <a:latin typeface="Cambria Math"/>
                          </a:rPr>
                          <m:t>−</m:t>
                        </m:r>
                        <m:r>
                          <a:rPr lang="fa-IR" b="0" i="1" smtClean="0">
                            <a:latin typeface="Cambria Math"/>
                          </a:rPr>
                          <m:t>9</m:t>
                        </m:r>
                      </m:sup>
                    </m:sSup>
                    <m:r>
                      <a:rPr lang="en-US" i="1">
                        <a:latin typeface="Cambria Math"/>
                      </a:rPr>
                      <m:t> </m:t>
                    </m:r>
                  </m:oMath>
                </a14:m>
                <a:r>
                  <a:rPr lang="fa-IR" dirty="0" smtClean="0">
                    <a:cs typeface="B Nazanin" panose="00000400000000000000" pitchFamily="2" charset="-78"/>
                  </a:rPr>
                  <a:t>استیل   </a:t>
                </a:r>
              </a:p>
              <a:p>
                <a:pPr marL="0" indent="0">
                  <a:buNone/>
                </a:pPr>
                <a14:m>
                  <m:oMath xmlns:m="http://schemas.openxmlformats.org/officeDocument/2006/math">
                    <m:sSub>
                      <m:sSubPr>
                        <m:ctrlPr>
                          <a:rPr lang="fa-IR" i="1" smtClean="0">
                            <a:latin typeface="Cambria Math"/>
                          </a:rPr>
                        </m:ctrlPr>
                      </m:sSubPr>
                      <m:e>
                        <m:r>
                          <a:rPr lang="en-US" b="0" i="1" smtClean="0">
                            <a:latin typeface="Cambria Math"/>
                          </a:rPr>
                          <m:t>𝐾</m:t>
                        </m:r>
                      </m:e>
                      <m:sub>
                        <m:r>
                          <a:rPr lang="en-US" b="0" i="1" smtClean="0">
                            <a:latin typeface="Cambria Math"/>
                          </a:rPr>
                          <m:t>1</m:t>
                        </m:r>
                      </m:sub>
                    </m:sSub>
                  </m:oMath>
                </a14:m>
                <a:r>
                  <a:rPr lang="en-US" dirty="0" smtClean="0">
                    <a:cs typeface="B Nazanin" panose="00000400000000000000" pitchFamily="2" charset="-78"/>
                  </a:rPr>
                  <a:t>;</a:t>
                </a:r>
                <a:r>
                  <a:rPr lang="fa-IR" dirty="0">
                    <a:cs typeface="B Nazanin" panose="00000400000000000000" pitchFamily="2" charset="-78"/>
                  </a:rPr>
                  <a:t> </a:t>
                </a:r>
                <a14:m>
                  <m:oMath xmlns:m="http://schemas.openxmlformats.org/officeDocument/2006/math">
                    <m:sSub>
                      <m:sSubPr>
                        <m:ctrlPr>
                          <a:rPr lang="fa-IR" i="1">
                            <a:latin typeface="Cambria Math"/>
                          </a:rPr>
                        </m:ctrlPr>
                      </m:sSubPr>
                      <m:e>
                        <m:r>
                          <a:rPr lang="en-US" i="1">
                            <a:latin typeface="Cambria Math"/>
                          </a:rPr>
                          <m:t>𝐾</m:t>
                        </m:r>
                      </m:e>
                      <m:sub>
                        <m:r>
                          <a:rPr lang="en-US" b="0" i="1" smtClean="0">
                            <a:latin typeface="Cambria Math"/>
                          </a:rPr>
                          <m:t>h</m:t>
                        </m:r>
                      </m:sub>
                    </m:sSub>
                    <m:r>
                      <a:rPr lang="en-US" b="0" i="1" smtClean="0">
                        <a:latin typeface="Cambria Math"/>
                      </a:rPr>
                      <m:t>;</m:t>
                    </m:r>
                    <m:sSub>
                      <m:sSubPr>
                        <m:ctrlPr>
                          <a:rPr lang="fa-IR" i="1">
                            <a:latin typeface="Cambria Math"/>
                          </a:rPr>
                        </m:ctrlPr>
                      </m:sSubPr>
                      <m:e>
                        <m:r>
                          <a:rPr lang="en-US" i="1">
                            <a:latin typeface="Cambria Math"/>
                          </a:rPr>
                          <m:t>𝐾</m:t>
                        </m:r>
                      </m:e>
                      <m:sub>
                        <m:r>
                          <a:rPr lang="en-US" b="0" i="1" smtClean="0">
                            <a:latin typeface="Cambria Math"/>
                          </a:rPr>
                          <m:t>𝑢</m:t>
                        </m:r>
                      </m:sub>
                    </m:sSub>
                    <m:r>
                      <a:rPr lang="en-US" b="0" i="1" smtClean="0">
                        <a:latin typeface="Cambria Math"/>
                      </a:rPr>
                      <m:t>;</m:t>
                    </m:r>
                    <m:r>
                      <m:rPr>
                        <m:sty m:val="p"/>
                      </m:rPr>
                      <a:rPr lang="el-GR" b="0" i="1" smtClean="0">
                        <a:latin typeface="Cambria Math"/>
                      </a:rPr>
                      <m:t>γ</m:t>
                    </m:r>
                  </m:oMath>
                </a14:m>
                <a:r>
                  <a:rPr lang="en-US" dirty="0" smtClean="0">
                    <a:cs typeface="B Nazanin" panose="00000400000000000000" pitchFamily="2" charset="-78"/>
                  </a:rPr>
                  <a:t>;</a:t>
                </a:r>
                <a:r>
                  <a:rPr lang="fa-IR" dirty="0">
                    <a:cs typeface="B Nazanin" panose="00000400000000000000" pitchFamily="2" charset="-78"/>
                  </a:rPr>
                  <a:t> </a:t>
                </a:r>
                <a14:m>
                  <m:oMath xmlns:m="http://schemas.openxmlformats.org/officeDocument/2006/math">
                    <m:sSub>
                      <m:sSubPr>
                        <m:ctrlPr>
                          <a:rPr lang="fa-IR" i="1">
                            <a:latin typeface="Cambria Math"/>
                          </a:rPr>
                        </m:ctrlPr>
                      </m:sSubPr>
                      <m:e>
                        <m:r>
                          <a:rPr lang="en-US" b="0" i="1" smtClean="0">
                            <a:latin typeface="Cambria Math"/>
                          </a:rPr>
                          <m:t>𝑡</m:t>
                        </m:r>
                      </m:e>
                      <m:sub>
                        <m:r>
                          <a:rPr lang="en-US" b="0" i="1" smtClean="0">
                            <a:latin typeface="Cambria Math"/>
                          </a:rPr>
                          <m:t>0</m:t>
                        </m:r>
                      </m:sub>
                    </m:sSub>
                  </m:oMath>
                </a14:m>
                <a:r>
                  <a:rPr lang="en-US" dirty="0" smtClean="0">
                    <a:cs typeface="B Nazanin" panose="00000400000000000000" pitchFamily="2" charset="-78"/>
                  </a:rPr>
                  <a:t>;</a:t>
                </a:r>
                <a:r>
                  <a:rPr lang="fa-IR" dirty="0">
                    <a:cs typeface="B Nazanin" panose="00000400000000000000" pitchFamily="2" charset="-78"/>
                  </a:rPr>
                  <a:t> </a:t>
                </a:r>
                <a14:m>
                  <m:oMath xmlns:m="http://schemas.openxmlformats.org/officeDocument/2006/math">
                    <m:sSub>
                      <m:sSubPr>
                        <m:ctrlPr>
                          <a:rPr lang="fa-IR" i="1">
                            <a:latin typeface="Cambria Math"/>
                          </a:rPr>
                        </m:ctrlPr>
                      </m:sSubPr>
                      <m:e>
                        <m:r>
                          <a:rPr lang="en-US" i="1">
                            <a:latin typeface="Cambria Math"/>
                          </a:rPr>
                          <m:t>𝑡</m:t>
                        </m:r>
                      </m:e>
                      <m:sub>
                        <m:r>
                          <a:rPr lang="en-US" b="0" i="1" smtClean="0">
                            <a:latin typeface="Cambria Math"/>
                          </a:rPr>
                          <m:t>h</m:t>
                        </m:r>
                      </m:sub>
                    </m:sSub>
                  </m:oMath>
                </a14:m>
                <a:r>
                  <a:rPr lang="en-US" dirty="0" smtClean="0">
                    <a:cs typeface="B Nazanin" panose="00000400000000000000" pitchFamily="2" charset="-78"/>
                  </a:rPr>
                  <a:t>;</a:t>
                </a:r>
                <a:r>
                  <a:rPr lang="fa-IR" dirty="0">
                    <a:cs typeface="B Nazanin" panose="00000400000000000000" pitchFamily="2" charset="-78"/>
                  </a:rPr>
                  <a:t> </a:t>
                </a:r>
                <a14:m>
                  <m:oMath xmlns:m="http://schemas.openxmlformats.org/officeDocument/2006/math">
                    <m:sSub>
                      <m:sSubPr>
                        <m:ctrlPr>
                          <a:rPr lang="fa-IR" i="1">
                            <a:latin typeface="Cambria Math"/>
                          </a:rPr>
                        </m:ctrlPr>
                      </m:sSubPr>
                      <m:e>
                        <m:r>
                          <a:rPr lang="en-US" b="0" i="1" smtClean="0">
                            <a:latin typeface="Cambria Math"/>
                          </a:rPr>
                          <m:t>𝑃</m:t>
                        </m:r>
                      </m:e>
                      <m:sub>
                        <m:r>
                          <a:rPr lang="en-US" b="0" i="1" smtClean="0">
                            <a:latin typeface="Cambria Math"/>
                          </a:rPr>
                          <m:t>h</m:t>
                        </m:r>
                      </m:sub>
                    </m:sSub>
                  </m:oMath>
                </a14:m>
                <a:r>
                  <a:rPr lang="en-US" dirty="0" smtClean="0">
                    <a:cs typeface="B Nazanin" panose="00000400000000000000" pitchFamily="2" charset="-78"/>
                  </a:rPr>
                  <a:t>;</a:t>
                </a:r>
                <a:r>
                  <a:rPr lang="fa-IR" dirty="0">
                    <a:cs typeface="B Nazanin" panose="00000400000000000000" pitchFamily="2" charset="-78"/>
                  </a:rPr>
                  <a:t> </a:t>
                </a:r>
                <a14:m>
                  <m:oMath xmlns:m="http://schemas.openxmlformats.org/officeDocument/2006/math">
                    <m:sSub>
                      <m:sSubPr>
                        <m:ctrlPr>
                          <a:rPr lang="fa-IR" i="1">
                            <a:latin typeface="Cambria Math"/>
                          </a:rPr>
                        </m:ctrlPr>
                      </m:sSubPr>
                      <m:e>
                        <m:r>
                          <a:rPr lang="en-US" i="1">
                            <a:latin typeface="Cambria Math"/>
                          </a:rPr>
                          <m:t>𝑃</m:t>
                        </m:r>
                      </m:e>
                      <m:sub>
                        <m:r>
                          <a:rPr lang="en-US" b="0" i="1" smtClean="0">
                            <a:latin typeface="Cambria Math"/>
                          </a:rPr>
                          <m:t>𝑢</m:t>
                        </m:r>
                      </m:sub>
                    </m:sSub>
                    <m:r>
                      <a:rPr lang="en-US" b="0" i="0" smtClean="0">
                        <a:latin typeface="Cambria Math"/>
                      </a:rPr>
                      <m:t>;</m:t>
                    </m:r>
                    <m:sSub>
                      <m:sSubPr>
                        <m:ctrlPr>
                          <a:rPr lang="fa-IR" i="1">
                            <a:latin typeface="Cambria Math"/>
                          </a:rPr>
                        </m:ctrlPr>
                      </m:sSubPr>
                      <m:e>
                        <m:r>
                          <a:rPr lang="en-US" i="1">
                            <a:latin typeface="Cambria Math"/>
                          </a:rPr>
                          <m:t>𝑃</m:t>
                        </m:r>
                      </m:e>
                      <m:sub>
                        <m:r>
                          <a:rPr lang="en-US" b="0" i="1" smtClean="0">
                            <a:latin typeface="Cambria Math"/>
                          </a:rPr>
                          <m:t>1</m:t>
                        </m:r>
                      </m:sub>
                    </m:sSub>
                    <m:r>
                      <m:rPr>
                        <m:nor/>
                      </m:rPr>
                      <a:rPr lang="en-US" dirty="0">
                        <a:cs typeface="B Nazanin" panose="00000400000000000000" pitchFamily="2" charset="-78"/>
                      </a:rPr>
                      <m:t>;</m:t>
                    </m:r>
                  </m:oMath>
                </a14:m>
                <a:endParaRPr lang="fa-IR" dirty="0" smtClean="0">
                  <a:cs typeface="B Nazanin" panose="000004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l="-2000" t="-2695" r="-1852" b="-809"/>
                </a:stretch>
              </a:blipFill>
            </p:spPr>
            <p:txBody>
              <a:bodyPr/>
              <a:lstStyle/>
              <a:p>
                <a:r>
                  <a:rPr lang="en-CA">
                    <a:noFill/>
                  </a:rPr>
                  <a:t> </a:t>
                </a:r>
              </a:p>
            </p:txBody>
          </p:sp>
        </mc:Fallback>
      </mc:AlternateContent>
      <p:sp>
        <p:nvSpPr>
          <p:cNvPr id="4" name="Slide Number Placeholder 3"/>
          <p:cNvSpPr>
            <a:spLocks noGrp="1"/>
          </p:cNvSpPr>
          <p:nvPr>
            <p:ph type="sldNum" sz="quarter" idx="12"/>
          </p:nvPr>
        </p:nvSpPr>
        <p:spPr/>
        <p:txBody>
          <a:bodyPr/>
          <a:lstStyle/>
          <a:p>
            <a:fld id="{7E369345-A0BD-4515-8D83-06398AC7B13C}" type="slidenum">
              <a:rPr lang="en-US" smtClean="0"/>
              <a:t>22</a:t>
            </a:fld>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 y="457200"/>
            <a:ext cx="609600" cy="609600"/>
          </a:xfrm>
          <a:prstGeom prst="rect">
            <a:avLst/>
          </a:prstGeom>
        </p:spPr>
      </p:pic>
    </p:spTree>
    <p:extLst>
      <p:ext uri="{BB962C8B-B14F-4D97-AF65-F5344CB8AC3E}">
        <p14:creationId xmlns:p14="http://schemas.microsoft.com/office/powerpoint/2010/main" val="3830640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0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11162"/>
          </a:xfrm>
        </p:spPr>
        <p:txBody>
          <a:bodyPr>
            <a:normAutofit fontScale="90000"/>
          </a:bodyPr>
          <a:lstStyle/>
          <a:p>
            <a:r>
              <a:rPr lang="fa-IR" dirty="0" smtClean="0"/>
              <a:t>پاسخ</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112837"/>
                <a:ext cx="8229600" cy="4525963"/>
              </a:xfrm>
            </p:spPr>
            <p:txBody>
              <a:bodyPr>
                <a:normAutofit fontScale="85000" lnSpcReduction="20000"/>
              </a:bodyPr>
              <a:lstStyle/>
              <a:p>
                <a:pPr marL="0" indent="0">
                  <a:buNone/>
                </a:pPr>
                <a14:m>
                  <m:oMath xmlns:m="http://schemas.openxmlformats.org/officeDocument/2006/math">
                    <m:sSub>
                      <m:sSubPr>
                        <m:ctrlPr>
                          <a:rPr lang="fa-IR" i="1" smtClean="0">
                            <a:latin typeface="Cambria Math"/>
                          </a:rPr>
                        </m:ctrlPr>
                      </m:sSubPr>
                      <m:e>
                        <m:r>
                          <a:rPr lang="en-US" i="1">
                            <a:latin typeface="Cambria Math"/>
                          </a:rPr>
                          <m:t>𝑃</m:t>
                        </m:r>
                      </m:e>
                      <m:sub>
                        <m:r>
                          <a:rPr lang="fa-IR" b="0" i="1" smtClean="0">
                            <a:latin typeface="Cambria Math"/>
                          </a:rPr>
                          <m:t>1</m:t>
                        </m:r>
                      </m:sub>
                    </m:sSub>
                  </m:oMath>
                </a14:m>
                <a:r>
                  <a:rPr lang="fa-IR" dirty="0" smtClean="0">
                    <a:cs typeface="B Nazanin" panose="00000400000000000000" pitchFamily="2" charset="-78"/>
                  </a:rPr>
                  <a:t>=</a:t>
                </a:r>
                <a14:m>
                  <m:oMath xmlns:m="http://schemas.openxmlformats.org/officeDocument/2006/math">
                    <m:f>
                      <m:fPr>
                        <m:ctrlPr>
                          <a:rPr lang="fa-IR" i="1" dirty="0" smtClean="0">
                            <a:latin typeface="Cambria Math"/>
                          </a:rPr>
                        </m:ctrlPr>
                      </m:fPr>
                      <m:num>
                        <m:sSub>
                          <m:sSubPr>
                            <m:ctrlPr>
                              <a:rPr lang="fa-IR" i="1">
                                <a:latin typeface="Cambria Math"/>
                              </a:rPr>
                            </m:ctrlPr>
                          </m:sSubPr>
                          <m:e>
                            <m:r>
                              <a:rPr lang="en-US" b="0" i="1" smtClean="0">
                                <a:latin typeface="Cambria Math"/>
                              </a:rPr>
                              <m:t>𝐾</m:t>
                            </m:r>
                          </m:e>
                          <m:sub>
                            <m:r>
                              <a:rPr lang="fa-IR" b="0" i="1" smtClean="0">
                                <a:latin typeface="Cambria Math"/>
                              </a:rPr>
                              <m:t>1</m:t>
                            </m:r>
                          </m:sub>
                        </m:sSub>
                        <m:r>
                          <a:rPr lang="en-US" b="0" i="1" smtClean="0">
                            <a:latin typeface="Cambria Math"/>
                          </a:rPr>
                          <m:t>𝐴</m:t>
                        </m:r>
                      </m:num>
                      <m:den>
                        <m:sSub>
                          <m:sSubPr>
                            <m:ctrlPr>
                              <a:rPr lang="fa-IR" i="1">
                                <a:latin typeface="Cambria Math"/>
                              </a:rPr>
                            </m:ctrlPr>
                          </m:sSubPr>
                          <m:e>
                            <m:r>
                              <a:rPr lang="en-US" b="0" i="1" smtClean="0">
                                <a:latin typeface="Cambria Math"/>
                              </a:rPr>
                              <m:t>𝑆</m:t>
                            </m:r>
                          </m:e>
                          <m:sub>
                            <m:r>
                              <a:rPr lang="en-US" b="0" i="1" smtClean="0">
                                <a:latin typeface="Cambria Math"/>
                              </a:rPr>
                              <m:t>𝑒</m:t>
                            </m:r>
                          </m:sub>
                        </m:sSub>
                      </m:den>
                    </m:f>
                  </m:oMath>
                </a14:m>
                <a:r>
                  <a:rPr lang="en-US" dirty="0" smtClean="0">
                    <a:cs typeface="B Nazanin" panose="00000400000000000000" pitchFamily="2" charset="-78"/>
                  </a:rPr>
                  <a:t> = </a:t>
                </a:r>
                <a14:m>
                  <m:oMath xmlns:m="http://schemas.openxmlformats.org/officeDocument/2006/math">
                    <m:f>
                      <m:fPr>
                        <m:ctrlPr>
                          <a:rPr lang="en-US" i="1" smtClean="0">
                            <a:latin typeface="Cambria Math"/>
                          </a:rPr>
                        </m:ctrlPr>
                      </m:fPr>
                      <m:num>
                        <m:sSup>
                          <m:sSupPr>
                            <m:ctrlPr>
                              <a:rPr lang="en-US" i="1" smtClean="0">
                                <a:latin typeface="Cambria Math"/>
                              </a:rPr>
                            </m:ctrlPr>
                          </m:sSupPr>
                          <m:e>
                            <m:r>
                              <a:rPr lang="en-US" b="0" i="1" smtClean="0">
                                <a:latin typeface="Cambria Math"/>
                              </a:rPr>
                              <m:t>10</m:t>
                            </m:r>
                          </m:e>
                          <m:sup>
                            <m:r>
                              <a:rPr lang="en-US" b="0" i="1" smtClean="0">
                                <a:latin typeface="Cambria Math"/>
                              </a:rPr>
                              <m:t>−</m:t>
                            </m:r>
                            <m:r>
                              <a:rPr lang="en-US" b="0" i="1" smtClean="0">
                                <a:latin typeface="Cambria Math"/>
                              </a:rPr>
                              <m:t>7</m:t>
                            </m:r>
                          </m:sup>
                        </m:sSup>
                        <m:r>
                          <a:rPr lang="en-US" b="0" i="1" smtClean="0">
                            <a:latin typeface="Cambria Math"/>
                          </a:rPr>
                          <m:t>∗</m:t>
                        </m:r>
                        <m:r>
                          <a:rPr lang="en-US" b="0" i="1" smtClean="0">
                            <a:latin typeface="Cambria Math"/>
                          </a:rPr>
                          <m:t>1000</m:t>
                        </m:r>
                      </m:num>
                      <m:den>
                        <m:r>
                          <a:rPr lang="en-US" b="0" i="1" smtClean="0">
                            <a:latin typeface="Cambria Math"/>
                          </a:rPr>
                          <m:t>100</m:t>
                        </m:r>
                      </m:den>
                    </m:f>
                  </m:oMath>
                </a14:m>
                <a:r>
                  <a:rPr lang="en-US" dirty="0" smtClean="0">
                    <a:cs typeface="B Nazanin" panose="00000400000000000000" pitchFamily="2" charset="-78"/>
                  </a:rPr>
                  <a:t>=</a:t>
                </a:r>
                <a14:m>
                  <m:oMath xmlns:m="http://schemas.openxmlformats.org/officeDocument/2006/math">
                    <m:sSup>
                      <m:sSupPr>
                        <m:ctrlPr>
                          <a:rPr lang="en-US" i="1">
                            <a:latin typeface="Cambria Math"/>
                          </a:rPr>
                        </m:ctrlPr>
                      </m:sSupPr>
                      <m:e>
                        <m:r>
                          <a:rPr lang="en-US" i="1">
                            <a:latin typeface="Cambria Math"/>
                          </a:rPr>
                          <m:t>10</m:t>
                        </m:r>
                      </m:e>
                      <m:sup>
                        <m:r>
                          <a:rPr lang="en-US" i="1">
                            <a:latin typeface="Cambria Math"/>
                          </a:rPr>
                          <m:t>−</m:t>
                        </m:r>
                        <m:r>
                          <a:rPr lang="en-US" b="0" i="1" smtClean="0">
                            <a:latin typeface="Cambria Math"/>
                          </a:rPr>
                          <m:t>6</m:t>
                        </m:r>
                      </m:sup>
                    </m:sSup>
                  </m:oMath>
                </a14:m>
                <a:endParaRPr lang="fa-IR" dirty="0" smtClean="0">
                  <a:cs typeface="B Nazanin" panose="00000400000000000000" pitchFamily="2" charset="-78"/>
                </a:endParaRPr>
              </a:p>
              <a:p>
                <a:pPr marL="0" indent="0">
                  <a:buNone/>
                </a:pPr>
                <a:r>
                  <a:rPr lang="en-US" dirty="0" smtClean="0">
                    <a:cs typeface="B Nazanin" panose="00000400000000000000" pitchFamily="2" charset="-78"/>
                  </a:rPr>
                  <a:t>t</a:t>
                </a:r>
                <a14:m>
                  <m:oMath xmlns:m="http://schemas.openxmlformats.org/officeDocument/2006/math">
                    <m:sPre>
                      <m:sPrePr>
                        <m:ctrlPr>
                          <a:rPr lang="en-US" i="1" smtClean="0">
                            <a:latin typeface="Cambria Math"/>
                          </a:rPr>
                        </m:ctrlPr>
                      </m:sPrePr>
                      <m:sub>
                        <m:r>
                          <a:rPr lang="en-US" b="0" i="1" smtClean="0">
                            <a:latin typeface="Cambria Math"/>
                          </a:rPr>
                          <m:t>h</m:t>
                        </m:r>
                      </m:sub>
                      <m:sup>
                        <m:r>
                          <a:rPr lang="el-GR" i="1" smtClean="0">
                            <a:latin typeface="Cambria Math"/>
                          </a:rPr>
                          <m:t>ᵞ</m:t>
                        </m:r>
                      </m:sup>
                      <m:e>
                        <m:r>
                          <a:rPr lang="en-US" b="0" i="1" smtClean="0">
                            <a:latin typeface="Cambria Math"/>
                          </a:rPr>
                          <m:t>=</m:t>
                        </m:r>
                      </m:e>
                    </m:sPre>
                  </m:oMath>
                </a14:m>
                <a:r>
                  <a:rPr lang="en-US" dirty="0">
                    <a:cs typeface="B Nazanin" panose="00000400000000000000" pitchFamily="2" charset="-78"/>
                  </a:rPr>
                  <a:t> t</a:t>
                </a:r>
                <a14:m>
                  <m:oMath xmlns:m="http://schemas.openxmlformats.org/officeDocument/2006/math">
                    <m:sPre>
                      <m:sPrePr>
                        <m:ctrlPr>
                          <a:rPr lang="en-US" sz="2000" i="1">
                            <a:latin typeface="Cambria Math"/>
                          </a:rPr>
                        </m:ctrlPr>
                      </m:sPrePr>
                      <m:sub>
                        <m:r>
                          <a:rPr lang="en-US" sz="2000" i="1">
                            <a:latin typeface="Cambria Math"/>
                          </a:rPr>
                          <m:t>h</m:t>
                        </m:r>
                      </m:sub>
                      <m:sup>
                        <m:r>
                          <a:rPr lang="en-US" sz="2000" b="0" i="1" smtClean="0">
                            <a:latin typeface="Cambria Math"/>
                          </a:rPr>
                          <m:t>1</m:t>
                        </m:r>
                        <m:r>
                          <a:rPr lang="en-US" sz="2000" b="0" i="1" smtClean="0">
                            <a:latin typeface="Cambria Math"/>
                          </a:rPr>
                          <m:t>/</m:t>
                        </m:r>
                        <m:r>
                          <a:rPr lang="en-US" sz="2000" b="0" i="1" smtClean="0">
                            <a:latin typeface="Cambria Math"/>
                          </a:rPr>
                          <m:t>2</m:t>
                        </m:r>
                      </m:sup>
                      <m:e>
                        <m:r>
                          <a:rPr lang="en-US" sz="2000" b="0" i="1" smtClean="0">
                            <a:latin typeface="Cambria Math"/>
                          </a:rPr>
                          <m:t>−</m:t>
                        </m:r>
                        <m:f>
                          <m:fPr>
                            <m:ctrlPr>
                              <a:rPr lang="en-US" sz="2000" b="0" i="1" smtClean="0">
                                <a:latin typeface="Cambria Math"/>
                              </a:rPr>
                            </m:ctrlPr>
                          </m:fPr>
                          <m:num>
                            <m:r>
                              <m:rPr>
                                <m:nor/>
                              </m:rPr>
                              <a:rPr lang="en-US" sz="2000" dirty="0">
                                <a:cs typeface="B Nazanin" panose="00000400000000000000" pitchFamily="2" charset="-78"/>
                              </a:rPr>
                              <m:t>t</m:t>
                            </m:r>
                            <m:sPre>
                              <m:sPrePr>
                                <m:ctrlPr>
                                  <a:rPr lang="en-US" sz="2000" i="1">
                                    <a:latin typeface="Cambria Math"/>
                                  </a:rPr>
                                </m:ctrlPr>
                              </m:sPrePr>
                              <m:sub>
                                <m:r>
                                  <a:rPr lang="en-US" sz="2000" b="0" i="1" smtClean="0">
                                    <a:latin typeface="Cambria Math"/>
                                  </a:rPr>
                                  <m:t>0</m:t>
                                </m:r>
                              </m:sub>
                              <m:sup>
                                <m:r>
                                  <a:rPr lang="en-US" sz="2000" i="1">
                                    <a:latin typeface="Cambria Math"/>
                                  </a:rPr>
                                  <m:t>1</m:t>
                                </m:r>
                                <m:r>
                                  <a:rPr lang="en-US" sz="2000" i="1">
                                    <a:latin typeface="Cambria Math"/>
                                  </a:rPr>
                                  <m:t>/</m:t>
                                </m:r>
                                <m:r>
                                  <a:rPr lang="en-US" sz="2000" i="1">
                                    <a:latin typeface="Cambria Math"/>
                                  </a:rPr>
                                  <m:t>2</m:t>
                                </m:r>
                              </m:sup>
                              <m:e>
                                <m:r>
                                  <a:rPr lang="en-US" sz="2000" b="0" i="1" smtClean="0">
                                    <a:latin typeface="Cambria Math"/>
                                  </a:rPr>
                                  <m:t> </m:t>
                                </m:r>
                              </m:e>
                            </m:sPre>
                          </m:num>
                          <m:den>
                            <m:r>
                              <a:rPr lang="en-US" sz="2000" b="0" i="1" smtClean="0">
                                <a:latin typeface="Cambria Math"/>
                              </a:rPr>
                              <m:t>2</m:t>
                            </m:r>
                          </m:den>
                        </m:f>
                      </m:e>
                    </m:sPre>
                    <m:d>
                      <m:dPr>
                        <m:begChr m:val="["/>
                        <m:endChr m:val="]"/>
                        <m:ctrlPr>
                          <a:rPr lang="en-US" sz="2000" i="1" smtClean="0">
                            <a:latin typeface="Cambria Math"/>
                          </a:rPr>
                        </m:ctrlPr>
                      </m:dPr>
                      <m:e>
                        <m:r>
                          <a:rPr lang="en-US" sz="2000" b="0" i="1" smtClean="0">
                            <a:latin typeface="Cambria Math"/>
                          </a:rPr>
                          <m:t>1</m:t>
                        </m:r>
                        <m:r>
                          <a:rPr lang="en-US" sz="2000" b="0" i="1" smtClean="0">
                            <a:latin typeface="Cambria Math"/>
                          </a:rPr>
                          <m:t>−</m:t>
                        </m:r>
                        <m:r>
                          <m:rPr>
                            <m:sty m:val="p"/>
                          </m:rPr>
                          <a:rPr lang="en-US" sz="2000" b="0" i="0" smtClean="0">
                            <a:latin typeface="Cambria Math"/>
                          </a:rPr>
                          <m:t>exp</m:t>
                        </m:r>
                        <m:r>
                          <a:rPr lang="en-US" sz="2000" b="0" i="1" smtClean="0">
                            <a:latin typeface="Cambria Math"/>
                          </a:rPr>
                          <m:t>⁡(</m:t>
                        </m:r>
                        <m:f>
                          <m:fPr>
                            <m:ctrlPr>
                              <a:rPr lang="en-US" sz="2000" b="0" i="1" smtClean="0">
                                <a:latin typeface="Cambria Math"/>
                              </a:rPr>
                            </m:ctrlPr>
                          </m:fPr>
                          <m:num>
                            <m:sSub>
                              <m:sSubPr>
                                <m:ctrlPr>
                                  <a:rPr lang="en-US" sz="2000" b="0" i="1" smtClean="0">
                                    <a:latin typeface="Cambria Math"/>
                                  </a:rPr>
                                </m:ctrlPr>
                              </m:sSubPr>
                              <m:e>
                                <m:r>
                                  <a:rPr lang="en-US" sz="2000" b="0" i="1" smtClean="0">
                                    <a:latin typeface="Cambria Math"/>
                                  </a:rPr>
                                  <m:t>𝑡</m:t>
                                </m:r>
                              </m:e>
                              <m:sub>
                                <m:r>
                                  <a:rPr lang="en-US" sz="2000" b="0" i="1" smtClean="0">
                                    <a:latin typeface="Cambria Math"/>
                                  </a:rPr>
                                  <m:t>h</m:t>
                                </m:r>
                              </m:sub>
                            </m:sSub>
                          </m:num>
                          <m:den>
                            <m:r>
                              <a:rPr lang="en-US" sz="2000" b="0" i="1" smtClean="0">
                                <a:latin typeface="Cambria Math"/>
                              </a:rPr>
                              <m:t>2</m:t>
                            </m:r>
                            <m:sSub>
                              <m:sSubPr>
                                <m:ctrlPr>
                                  <a:rPr lang="en-US" sz="2000" b="0" i="1" smtClean="0">
                                    <a:latin typeface="Cambria Math"/>
                                  </a:rPr>
                                </m:ctrlPr>
                              </m:sSubPr>
                              <m:e>
                                <m:r>
                                  <a:rPr lang="en-US" sz="2000" b="0" i="1" smtClean="0">
                                    <a:latin typeface="Cambria Math"/>
                                  </a:rPr>
                                  <m:t>𝑡</m:t>
                                </m:r>
                              </m:e>
                              <m:sub>
                                <m:r>
                                  <a:rPr lang="en-US" sz="2000" b="0" i="1" smtClean="0">
                                    <a:latin typeface="Cambria Math"/>
                                  </a:rPr>
                                  <m:t>0</m:t>
                                </m:r>
                              </m:sub>
                            </m:sSub>
                          </m:den>
                        </m:f>
                        <m:r>
                          <a:rPr lang="en-US" sz="2000" b="0" i="1" smtClean="0">
                            <a:latin typeface="Cambria Math"/>
                          </a:rPr>
                          <m:t>)</m:t>
                        </m:r>
                      </m:e>
                    </m:d>
                  </m:oMath>
                </a14:m>
                <a:r>
                  <a:rPr lang="en-US" sz="2000" dirty="0" smtClean="0">
                    <a:cs typeface="B Nazanin" panose="00000400000000000000" pitchFamily="2" charset="-78"/>
                  </a:rPr>
                  <a:t>  </a:t>
                </a:r>
              </a:p>
              <a:p>
                <a:pPr marL="0" indent="0">
                  <a:buNone/>
                </a:pPr>
                <a14:m>
                  <m:oMath xmlns:m="http://schemas.openxmlformats.org/officeDocument/2006/math">
                    <m:sSub>
                      <m:sSubPr>
                        <m:ctrlPr>
                          <a:rPr lang="fa-IR" i="1">
                            <a:latin typeface="Cambria Math"/>
                          </a:rPr>
                        </m:ctrlPr>
                      </m:sSubPr>
                      <m:e>
                        <m:r>
                          <a:rPr lang="en-US" b="0" i="1" smtClean="0">
                            <a:latin typeface="Cambria Math"/>
                          </a:rPr>
                          <m:t>𝑡</m:t>
                        </m:r>
                      </m:e>
                      <m:sub>
                        <m:r>
                          <a:rPr lang="en-US" b="0" i="1" smtClean="0">
                            <a:latin typeface="Cambria Math"/>
                          </a:rPr>
                          <m:t>0</m:t>
                        </m:r>
                      </m:sub>
                    </m:sSub>
                  </m:oMath>
                </a14:m>
                <a:r>
                  <a:rPr lang="fa-IR" dirty="0">
                    <a:cs typeface="B Nazanin" panose="00000400000000000000" pitchFamily="2" charset="-78"/>
                  </a:rPr>
                  <a:t>=</a:t>
                </a:r>
                <a14:m>
                  <m:oMath xmlns:m="http://schemas.openxmlformats.org/officeDocument/2006/math">
                    <m:f>
                      <m:fPr>
                        <m:ctrlPr>
                          <a:rPr lang="fa-IR" i="1" dirty="0">
                            <a:latin typeface="Cambria Math"/>
                          </a:rPr>
                        </m:ctrlPr>
                      </m:fPr>
                      <m:num>
                        <m:r>
                          <m:rPr>
                            <m:sty m:val="p"/>
                          </m:rPr>
                          <a:rPr lang="el-GR" i="1" dirty="0" smtClean="0">
                            <a:latin typeface="Cambria Math"/>
                          </a:rPr>
                          <m:t>π</m:t>
                        </m:r>
                        <m:sSubSup>
                          <m:sSubSupPr>
                            <m:ctrlPr>
                              <a:rPr lang="el-GR" i="1" dirty="0" smtClean="0">
                                <a:latin typeface="Cambria Math"/>
                              </a:rPr>
                            </m:ctrlPr>
                          </m:sSubSupPr>
                          <m:e>
                            <m:r>
                              <a:rPr lang="en-US" b="0" i="1" dirty="0" smtClean="0">
                                <a:latin typeface="Cambria Math"/>
                              </a:rPr>
                              <m:t>𝐿</m:t>
                            </m:r>
                          </m:e>
                          <m:sub/>
                          <m:sup>
                            <m:r>
                              <a:rPr lang="en-US" b="0" i="1" dirty="0" smtClean="0">
                                <a:latin typeface="Cambria Math"/>
                              </a:rPr>
                              <m:t>2</m:t>
                            </m:r>
                          </m:sup>
                        </m:sSubSup>
                      </m:num>
                      <m:den>
                        <m:r>
                          <a:rPr lang="en-US" b="0" i="1" smtClean="0">
                            <a:latin typeface="Cambria Math"/>
                          </a:rPr>
                          <m:t>5</m:t>
                        </m:r>
                        <m:r>
                          <a:rPr lang="en-US" b="0" i="1" smtClean="0">
                            <a:latin typeface="Cambria Math"/>
                          </a:rPr>
                          <m:t>.</m:t>
                        </m:r>
                        <m:r>
                          <a:rPr lang="en-US" b="0" i="1" smtClean="0">
                            <a:latin typeface="Cambria Math"/>
                          </a:rPr>
                          <m:t>76</m:t>
                        </m:r>
                        <m:r>
                          <a:rPr lang="en-US" b="0" i="1" smtClean="0">
                            <a:latin typeface="Cambria Math"/>
                          </a:rPr>
                          <m:t>∗</m:t>
                        </m:r>
                        <m:sSup>
                          <m:sSupPr>
                            <m:ctrlPr>
                              <a:rPr lang="en-US" i="1">
                                <a:latin typeface="Cambria Math"/>
                              </a:rPr>
                            </m:ctrlPr>
                          </m:sSupPr>
                          <m:e>
                            <m:r>
                              <a:rPr lang="en-US" i="1">
                                <a:latin typeface="Cambria Math"/>
                              </a:rPr>
                              <m:t>10</m:t>
                            </m:r>
                          </m:e>
                          <m:sup>
                            <m:r>
                              <a:rPr lang="en-US" b="0" i="1" smtClean="0">
                                <a:latin typeface="Cambria Math"/>
                              </a:rPr>
                              <m:t>4</m:t>
                            </m:r>
                          </m:sup>
                        </m:sSup>
                        <m:sSub>
                          <m:sSubPr>
                            <m:ctrlPr>
                              <a:rPr lang="fa-IR" i="1">
                                <a:latin typeface="Cambria Math"/>
                              </a:rPr>
                            </m:ctrlPr>
                          </m:sSubPr>
                          <m:e>
                            <m:r>
                              <a:rPr lang="en-US" b="0" i="1" smtClean="0">
                                <a:latin typeface="Cambria Math"/>
                              </a:rPr>
                              <m:t>𝐷</m:t>
                            </m:r>
                          </m:e>
                          <m:sub>
                            <m:r>
                              <a:rPr lang="en-US" b="0" i="1" smtClean="0">
                                <a:latin typeface="Cambria Math"/>
                              </a:rPr>
                              <m:t>𝑑</m:t>
                            </m:r>
                          </m:sub>
                        </m:sSub>
                      </m:den>
                    </m:f>
                  </m:oMath>
                </a14:m>
                <a:r>
                  <a:rPr lang="en-US" dirty="0">
                    <a:cs typeface="B Nazanin" panose="00000400000000000000" pitchFamily="2" charset="-78"/>
                  </a:rPr>
                  <a:t> = </a:t>
                </a:r>
                <a14:m>
                  <m:oMath xmlns:m="http://schemas.openxmlformats.org/officeDocument/2006/math">
                    <m:f>
                      <m:fPr>
                        <m:ctrlPr>
                          <a:rPr lang="en-US" i="1">
                            <a:latin typeface="Cambria Math"/>
                          </a:rPr>
                        </m:ctrlPr>
                      </m:fPr>
                      <m:num>
                        <m:r>
                          <a:rPr lang="en-US" b="0" i="1" smtClean="0">
                            <a:latin typeface="Cambria Math"/>
                          </a:rPr>
                          <m:t>3</m:t>
                        </m:r>
                        <m:r>
                          <a:rPr lang="en-US" b="0" i="1" smtClean="0">
                            <a:latin typeface="Cambria Math"/>
                          </a:rPr>
                          <m:t>.</m:t>
                        </m:r>
                        <m:r>
                          <a:rPr lang="en-US" b="0" i="1" smtClean="0">
                            <a:latin typeface="Cambria Math"/>
                          </a:rPr>
                          <m:t>14</m:t>
                        </m:r>
                        <m:r>
                          <a:rPr lang="en-US" b="0" i="1" smtClean="0">
                            <a:latin typeface="Cambria Math"/>
                          </a:rPr>
                          <m:t>∗.</m:t>
                        </m:r>
                        <m:r>
                          <a:rPr lang="en-US" b="0" i="1" smtClean="0">
                            <a:latin typeface="Cambria Math"/>
                          </a:rPr>
                          <m:t>25</m:t>
                        </m:r>
                      </m:num>
                      <m:den>
                        <m:r>
                          <a:rPr lang="en-US" i="1">
                            <a:latin typeface="Cambria Math"/>
                          </a:rPr>
                          <m:t>5</m:t>
                        </m:r>
                        <m:r>
                          <a:rPr lang="en-US" i="1">
                            <a:latin typeface="Cambria Math"/>
                          </a:rPr>
                          <m:t>.</m:t>
                        </m:r>
                        <m:r>
                          <a:rPr lang="en-US" i="1">
                            <a:latin typeface="Cambria Math"/>
                          </a:rPr>
                          <m:t>76</m:t>
                        </m:r>
                        <m:r>
                          <a:rPr lang="en-US" i="1">
                            <a:latin typeface="Cambria Math"/>
                          </a:rPr>
                          <m:t>∗</m:t>
                        </m:r>
                        <m:sSup>
                          <m:sSupPr>
                            <m:ctrlPr>
                              <a:rPr lang="en-US" i="1">
                                <a:latin typeface="Cambria Math"/>
                              </a:rPr>
                            </m:ctrlPr>
                          </m:sSupPr>
                          <m:e>
                            <m:r>
                              <a:rPr lang="en-US" i="1">
                                <a:latin typeface="Cambria Math"/>
                              </a:rPr>
                              <m:t>10</m:t>
                            </m:r>
                          </m:e>
                          <m:sup>
                            <m:r>
                              <a:rPr lang="en-US" i="1">
                                <a:latin typeface="Cambria Math"/>
                              </a:rPr>
                              <m:t>4</m:t>
                            </m:r>
                          </m:sup>
                        </m:sSup>
                        <m:r>
                          <a:rPr lang="en-US" b="0" i="1" smtClean="0">
                            <a:latin typeface="Cambria Math"/>
                          </a:rPr>
                          <m:t>∗</m:t>
                        </m:r>
                        <m:r>
                          <a:rPr lang="en-US" i="1">
                            <a:latin typeface="Cambria Math"/>
                          </a:rPr>
                          <m:t>6</m:t>
                        </m:r>
                        <m:r>
                          <a:rPr lang="en-US" i="1">
                            <a:latin typeface="Cambria Math"/>
                          </a:rPr>
                          <m:t>∗</m:t>
                        </m:r>
                        <m:sSup>
                          <m:sSupPr>
                            <m:ctrlPr>
                              <a:rPr lang="en-US" i="1">
                                <a:latin typeface="Cambria Math"/>
                              </a:rPr>
                            </m:ctrlPr>
                          </m:sSupPr>
                          <m:e>
                            <m:r>
                              <a:rPr lang="en-US" i="1">
                                <a:latin typeface="Cambria Math"/>
                              </a:rPr>
                              <m:t>10</m:t>
                            </m:r>
                          </m:e>
                          <m:sup>
                            <m:r>
                              <a:rPr lang="en-US" b="0" i="1" smtClean="0">
                                <a:latin typeface="Cambria Math"/>
                              </a:rPr>
                              <m:t>−</m:t>
                            </m:r>
                            <m:r>
                              <a:rPr lang="en-US" b="0" i="1" smtClean="0">
                                <a:latin typeface="Cambria Math"/>
                              </a:rPr>
                              <m:t>9</m:t>
                            </m:r>
                          </m:sup>
                        </m:sSup>
                      </m:den>
                    </m:f>
                  </m:oMath>
                </a14:m>
                <a:r>
                  <a:rPr lang="en-US" dirty="0">
                    <a:cs typeface="B Nazanin" panose="00000400000000000000" pitchFamily="2" charset="-78"/>
                  </a:rPr>
                  <a:t>=</a:t>
                </a:r>
                <a14:m>
                  <m:oMath xmlns:m="http://schemas.openxmlformats.org/officeDocument/2006/math">
                    <m:r>
                      <a:rPr lang="en-US" b="0" i="1" smtClean="0">
                        <a:latin typeface="Cambria Math"/>
                      </a:rPr>
                      <m:t>2271</m:t>
                    </m:r>
                    <m:r>
                      <a:rPr lang="en-US" b="0" i="1" smtClean="0">
                        <a:latin typeface="Cambria Math"/>
                      </a:rPr>
                      <m:t> </m:t>
                    </m:r>
                    <m:r>
                      <a:rPr lang="en-US" b="0" i="1" smtClean="0">
                        <a:latin typeface="Cambria Math"/>
                      </a:rPr>
                      <m:t>h</m:t>
                    </m:r>
                    <m:r>
                      <a:rPr lang="en-US" b="0" i="1" smtClean="0">
                        <a:latin typeface="Cambria Math"/>
                      </a:rPr>
                      <m:t>𝑜𝑢𝑟𝑠</m:t>
                    </m:r>
                  </m:oMath>
                </a14:m>
                <a:endParaRPr lang="en-US" dirty="0">
                  <a:cs typeface="B Nazanin" panose="00000400000000000000" pitchFamily="2" charset="-78"/>
                </a:endParaRPr>
              </a:p>
              <a:p>
                <a:pPr marL="0" indent="0">
                  <a:buNone/>
                </a:pPr>
                <a14:m>
                  <m:oMath xmlns:m="http://schemas.openxmlformats.org/officeDocument/2006/math">
                    <m:sSup>
                      <m:sSupPr>
                        <m:ctrlPr>
                          <a:rPr lang="en-US" i="1" smtClean="0">
                            <a:latin typeface="Cambria Math"/>
                          </a:rPr>
                        </m:ctrlPr>
                      </m:sSupPr>
                      <m:e>
                        <m:r>
                          <a:rPr lang="en-US" b="0" i="1" smtClean="0">
                            <a:latin typeface="Cambria Math"/>
                          </a:rPr>
                          <m:t>𝑡</m:t>
                        </m:r>
                      </m:e>
                      <m:sup>
                        <m:r>
                          <m:rPr>
                            <m:sty m:val="p"/>
                          </m:rPr>
                          <a:rPr lang="el-GR" i="1" smtClean="0">
                            <a:latin typeface="Cambria Math"/>
                          </a:rPr>
                          <m:t>γ</m:t>
                        </m:r>
                      </m:sup>
                    </m:sSup>
                  </m:oMath>
                </a14:m>
                <a:r>
                  <a:rPr lang="en-US" dirty="0" smtClean="0">
                    <a:cs typeface="B Nazanin" panose="00000400000000000000" pitchFamily="2" charset="-78"/>
                  </a:rPr>
                  <a:t>=291 h</a:t>
                </a:r>
                <a:r>
                  <a:rPr lang="fa-IR" dirty="0" smtClean="0">
                    <a:cs typeface="B Nazanin" panose="00000400000000000000" pitchFamily="2" charset="-78"/>
                  </a:rPr>
                  <a:t> پس از زمان بسیار طولانی  10000 ساعت      </a:t>
                </a:r>
                <a14:m>
                  <m:oMath xmlns:m="http://schemas.openxmlformats.org/officeDocument/2006/math">
                    <m:sSub>
                      <m:sSubPr>
                        <m:ctrlPr>
                          <a:rPr lang="fa-IR" i="1" smtClean="0">
                            <a:latin typeface="Cambria Math"/>
                          </a:rPr>
                        </m:ctrlPr>
                      </m:sSubPr>
                      <m:e>
                        <m:r>
                          <a:rPr lang="en-US" b="0" i="1" smtClean="0">
                            <a:latin typeface="Cambria Math"/>
                          </a:rPr>
                          <m:t>𝐾</m:t>
                        </m:r>
                      </m:e>
                      <m:sub>
                        <m:r>
                          <a:rPr lang="en-US" b="0" i="1" smtClean="0">
                            <a:latin typeface="Cambria Math"/>
                          </a:rPr>
                          <m:t>h</m:t>
                        </m:r>
                      </m:sub>
                    </m:sSub>
                  </m:oMath>
                </a14:m>
                <a:r>
                  <a:rPr lang="en-US" dirty="0" smtClean="0">
                    <a:cs typeface="B Nazanin" panose="00000400000000000000" pitchFamily="2" charset="-78"/>
                  </a:rPr>
                  <a:t>=3.5*</a:t>
                </a:r>
                <a14:m>
                  <m:oMath xmlns:m="http://schemas.openxmlformats.org/officeDocument/2006/math">
                    <m:sSup>
                      <m:sSupPr>
                        <m:ctrlPr>
                          <a:rPr lang="en-US" i="1">
                            <a:latin typeface="Cambria Math"/>
                          </a:rPr>
                        </m:ctrlPr>
                      </m:sSupPr>
                      <m:e>
                        <m:r>
                          <a:rPr lang="en-US" i="1">
                            <a:latin typeface="Cambria Math"/>
                          </a:rPr>
                          <m:t>10</m:t>
                        </m:r>
                      </m:e>
                      <m:sup>
                        <m:r>
                          <a:rPr lang="en-US" i="1">
                            <a:latin typeface="Cambria Math"/>
                          </a:rPr>
                          <m:t>−</m:t>
                        </m:r>
                        <m:r>
                          <a:rPr lang="en-US" b="0" i="1" smtClean="0">
                            <a:latin typeface="Cambria Math"/>
                          </a:rPr>
                          <m:t>10</m:t>
                        </m:r>
                      </m:sup>
                    </m:sSup>
                  </m:oMath>
                </a14:m>
                <a:r>
                  <a:rPr lang="en-US" dirty="0" smtClean="0">
                    <a:cs typeface="B Nazanin" panose="00000400000000000000" pitchFamily="2" charset="-78"/>
                  </a:rPr>
                  <a:t>; </a:t>
                </a:r>
                <a14:m>
                  <m:oMath xmlns:m="http://schemas.openxmlformats.org/officeDocument/2006/math">
                    <m:sSub>
                      <m:sSubPr>
                        <m:ctrlPr>
                          <a:rPr lang="fa-IR" i="1">
                            <a:latin typeface="Cambria Math"/>
                          </a:rPr>
                        </m:ctrlPr>
                      </m:sSubPr>
                      <m:e>
                        <m:r>
                          <a:rPr lang="en-US" i="1">
                            <a:latin typeface="Cambria Math"/>
                          </a:rPr>
                          <m:t>𝐾</m:t>
                        </m:r>
                      </m:e>
                      <m:sub>
                        <m:r>
                          <a:rPr lang="en-US" b="0" i="1" smtClean="0">
                            <a:latin typeface="Cambria Math"/>
                          </a:rPr>
                          <m:t>𝑢</m:t>
                        </m:r>
                      </m:sub>
                    </m:sSub>
                  </m:oMath>
                </a14:m>
                <a:r>
                  <a:rPr lang="en-US" dirty="0">
                    <a:cs typeface="B Nazanin" panose="00000400000000000000" pitchFamily="2" charset="-78"/>
                  </a:rPr>
                  <a:t>=</a:t>
                </a:r>
                <a14:m>
                  <m:oMath xmlns:m="http://schemas.openxmlformats.org/officeDocument/2006/math">
                    <m:sSup>
                      <m:sSupPr>
                        <m:ctrlPr>
                          <a:rPr lang="en-US" i="1" smtClean="0">
                            <a:latin typeface="Cambria Math"/>
                          </a:rPr>
                        </m:ctrlPr>
                      </m:sSupPr>
                      <m:e>
                        <m:r>
                          <a:rPr lang="en-US" i="1">
                            <a:latin typeface="Cambria Math"/>
                          </a:rPr>
                          <m:t>10</m:t>
                        </m:r>
                      </m:e>
                      <m:sup>
                        <m:r>
                          <a:rPr lang="en-US" i="1">
                            <a:latin typeface="Cambria Math"/>
                          </a:rPr>
                          <m:t>−</m:t>
                        </m:r>
                        <m:r>
                          <a:rPr lang="en-US" i="1">
                            <a:latin typeface="Cambria Math"/>
                          </a:rPr>
                          <m:t>1</m:t>
                        </m:r>
                        <m:r>
                          <a:rPr lang="en-US" b="0" i="1" smtClean="0">
                            <a:latin typeface="Cambria Math"/>
                          </a:rPr>
                          <m:t>1</m:t>
                        </m:r>
                      </m:sup>
                    </m:sSup>
                  </m:oMath>
                </a14:m>
                <a:r>
                  <a:rPr lang="en-US" dirty="0" smtClean="0">
                    <a:cs typeface="B Nazanin" panose="00000400000000000000" pitchFamily="2" charset="-78"/>
                  </a:rPr>
                  <a:t> </a:t>
                </a:r>
                <a14:m>
                  <m:oMath xmlns:m="http://schemas.openxmlformats.org/officeDocument/2006/math">
                    <m:f>
                      <m:fPr>
                        <m:ctrlPr>
                          <a:rPr lang="en-US" i="1" dirty="0" smtClean="0">
                            <a:latin typeface="Cambria Math"/>
                          </a:rPr>
                        </m:ctrlPr>
                      </m:fPr>
                      <m:num>
                        <m:r>
                          <a:rPr lang="en-US" b="0" i="1" dirty="0" smtClean="0">
                            <a:latin typeface="Cambria Math"/>
                          </a:rPr>
                          <m:t>𝑡𝑜𝑟𝑟</m:t>
                        </m:r>
                        <m:r>
                          <a:rPr lang="en-US" b="0" i="1" dirty="0" smtClean="0">
                            <a:latin typeface="Cambria Math"/>
                          </a:rPr>
                          <m:t>−</m:t>
                        </m:r>
                        <m:r>
                          <a:rPr lang="en-US" b="0" i="1" dirty="0" smtClean="0">
                            <a:latin typeface="Cambria Math"/>
                          </a:rPr>
                          <m:t>𝑙𝑖𝑡</m:t>
                        </m:r>
                      </m:num>
                      <m:den>
                        <m:r>
                          <a:rPr lang="en-US" b="0" i="1" dirty="0" smtClean="0">
                            <a:latin typeface="Cambria Math"/>
                          </a:rPr>
                          <m:t>𝑠𝑒𝑐</m:t>
                        </m:r>
                        <m:r>
                          <a:rPr lang="en-US" b="0" i="1" dirty="0" smtClean="0">
                            <a:latin typeface="Cambria Math"/>
                          </a:rPr>
                          <m:t>−</m:t>
                        </m:r>
                        <m:sSup>
                          <m:sSupPr>
                            <m:ctrlPr>
                              <a:rPr lang="en-US" b="0" i="1" dirty="0" smtClean="0">
                                <a:latin typeface="Cambria Math"/>
                              </a:rPr>
                            </m:ctrlPr>
                          </m:sSupPr>
                          <m:e>
                            <m:r>
                              <a:rPr lang="en-US" b="0" i="1" dirty="0" smtClean="0">
                                <a:latin typeface="Cambria Math"/>
                              </a:rPr>
                              <m:t>𝑐𝑚</m:t>
                            </m:r>
                          </m:e>
                          <m:sup>
                            <m:r>
                              <a:rPr lang="en-US" b="0" i="1" dirty="0" smtClean="0">
                                <a:latin typeface="Cambria Math"/>
                              </a:rPr>
                              <m:t>2</m:t>
                            </m:r>
                          </m:sup>
                        </m:sSup>
                      </m:den>
                    </m:f>
                  </m:oMath>
                </a14:m>
                <a:endParaRPr lang="en-US" dirty="0" smtClean="0">
                  <a:cs typeface="B Nazanin" panose="00000400000000000000" pitchFamily="2" charset="-78"/>
                </a:endParaRPr>
              </a:p>
              <a:p>
                <a:pPr marL="0" indent="0">
                  <a:buNone/>
                </a:pPr>
                <a14:m>
                  <m:oMath xmlns:m="http://schemas.openxmlformats.org/officeDocument/2006/math">
                    <m:sSub>
                      <m:sSubPr>
                        <m:ctrlPr>
                          <a:rPr lang="fa-IR" i="1">
                            <a:latin typeface="Cambria Math"/>
                          </a:rPr>
                        </m:ctrlPr>
                      </m:sSubPr>
                      <m:e>
                        <m:r>
                          <a:rPr lang="en-US" i="1">
                            <a:latin typeface="Cambria Math"/>
                          </a:rPr>
                          <m:t>𝑃</m:t>
                        </m:r>
                      </m:e>
                      <m:sub>
                        <m:r>
                          <a:rPr lang="en-US" b="0" i="1" smtClean="0">
                            <a:latin typeface="Cambria Math"/>
                          </a:rPr>
                          <m:t>h</m:t>
                        </m:r>
                      </m:sub>
                    </m:sSub>
                  </m:oMath>
                </a14:m>
                <a:r>
                  <a:rPr lang="fa-IR" dirty="0">
                    <a:cs typeface="B Nazanin" panose="00000400000000000000" pitchFamily="2" charset="-78"/>
                  </a:rPr>
                  <a:t>=</a:t>
                </a:r>
                <a14:m>
                  <m:oMath xmlns:m="http://schemas.openxmlformats.org/officeDocument/2006/math">
                    <m:f>
                      <m:fPr>
                        <m:ctrlPr>
                          <a:rPr lang="fa-IR" i="1" dirty="0">
                            <a:latin typeface="Cambria Math"/>
                          </a:rPr>
                        </m:ctrlPr>
                      </m:fPr>
                      <m:num>
                        <m:sSub>
                          <m:sSubPr>
                            <m:ctrlPr>
                              <a:rPr lang="fa-IR" i="1">
                                <a:latin typeface="Cambria Math"/>
                              </a:rPr>
                            </m:ctrlPr>
                          </m:sSubPr>
                          <m:e>
                            <m:r>
                              <a:rPr lang="en-US" i="1">
                                <a:latin typeface="Cambria Math"/>
                              </a:rPr>
                              <m:t>𝐾</m:t>
                            </m:r>
                          </m:e>
                          <m:sub>
                            <m:r>
                              <a:rPr lang="en-US" b="0" i="1" smtClean="0">
                                <a:latin typeface="Cambria Math"/>
                              </a:rPr>
                              <m:t>h</m:t>
                            </m:r>
                          </m:sub>
                        </m:sSub>
                        <m:r>
                          <a:rPr lang="en-US" i="1">
                            <a:latin typeface="Cambria Math"/>
                          </a:rPr>
                          <m:t>𝐴</m:t>
                        </m:r>
                      </m:num>
                      <m:den>
                        <m:sSub>
                          <m:sSubPr>
                            <m:ctrlPr>
                              <a:rPr lang="fa-IR" i="1">
                                <a:latin typeface="Cambria Math"/>
                              </a:rPr>
                            </m:ctrlPr>
                          </m:sSubPr>
                          <m:e>
                            <m:r>
                              <a:rPr lang="en-US" i="1">
                                <a:latin typeface="Cambria Math"/>
                              </a:rPr>
                              <m:t>𝑆</m:t>
                            </m:r>
                          </m:e>
                          <m:sub>
                            <m:r>
                              <a:rPr lang="en-US" i="1">
                                <a:latin typeface="Cambria Math"/>
                              </a:rPr>
                              <m:t>𝑒</m:t>
                            </m:r>
                          </m:sub>
                        </m:sSub>
                      </m:den>
                    </m:f>
                  </m:oMath>
                </a14:m>
                <a:r>
                  <a:rPr lang="en-US" dirty="0">
                    <a:cs typeface="B Nazanin" panose="00000400000000000000" pitchFamily="2" charset="-78"/>
                  </a:rPr>
                  <a:t> = </a:t>
                </a:r>
                <a14:m>
                  <m:oMath xmlns:m="http://schemas.openxmlformats.org/officeDocument/2006/math">
                    <m:f>
                      <m:fPr>
                        <m:ctrlPr>
                          <a:rPr lang="en-US" i="1">
                            <a:latin typeface="Cambria Math"/>
                          </a:rPr>
                        </m:ctrlPr>
                      </m:fPr>
                      <m:num>
                        <m:sSup>
                          <m:sSupPr>
                            <m:ctrlPr>
                              <a:rPr lang="en-US" i="1">
                                <a:latin typeface="Cambria Math"/>
                              </a:rPr>
                            </m:ctrlPr>
                          </m:sSupPr>
                          <m:e>
                            <m:r>
                              <a:rPr lang="en-US" b="0" i="1" smtClean="0">
                                <a:latin typeface="Cambria Math"/>
                              </a:rPr>
                              <m:t>3</m:t>
                            </m:r>
                            <m:r>
                              <a:rPr lang="en-US" b="0" i="1" smtClean="0">
                                <a:latin typeface="Cambria Math"/>
                              </a:rPr>
                              <m:t>.</m:t>
                            </m:r>
                            <m:r>
                              <a:rPr lang="en-US" b="0" i="1" smtClean="0">
                                <a:latin typeface="Cambria Math"/>
                              </a:rPr>
                              <m:t>5</m:t>
                            </m:r>
                            <m:r>
                              <a:rPr lang="en-US" b="0" i="1" smtClean="0">
                                <a:latin typeface="Cambria Math"/>
                              </a:rPr>
                              <m:t>∗</m:t>
                            </m:r>
                            <m:r>
                              <a:rPr lang="en-US" i="1">
                                <a:latin typeface="Cambria Math"/>
                              </a:rPr>
                              <m:t>10</m:t>
                            </m:r>
                          </m:e>
                          <m:sup>
                            <m:r>
                              <a:rPr lang="en-US" i="1">
                                <a:latin typeface="Cambria Math"/>
                              </a:rPr>
                              <m:t>−</m:t>
                            </m:r>
                            <m:r>
                              <a:rPr lang="en-US" b="0" i="1" smtClean="0">
                                <a:latin typeface="Cambria Math"/>
                              </a:rPr>
                              <m:t>10</m:t>
                            </m:r>
                          </m:sup>
                        </m:sSup>
                        <m:r>
                          <a:rPr lang="en-US" i="1">
                            <a:latin typeface="Cambria Math"/>
                          </a:rPr>
                          <m:t>∗</m:t>
                        </m:r>
                        <m:r>
                          <a:rPr lang="en-US" i="1">
                            <a:latin typeface="Cambria Math"/>
                          </a:rPr>
                          <m:t>1000</m:t>
                        </m:r>
                      </m:num>
                      <m:den>
                        <m:r>
                          <a:rPr lang="en-US" i="1">
                            <a:latin typeface="Cambria Math"/>
                          </a:rPr>
                          <m:t>100</m:t>
                        </m:r>
                      </m:den>
                    </m:f>
                  </m:oMath>
                </a14:m>
                <a:r>
                  <a:rPr lang="en-US" dirty="0">
                    <a:cs typeface="B Nazanin" panose="00000400000000000000" pitchFamily="2" charset="-78"/>
                  </a:rPr>
                  <a:t>=</a:t>
                </a:r>
                <a14:m>
                  <m:oMath xmlns:m="http://schemas.openxmlformats.org/officeDocument/2006/math">
                    <m:sSup>
                      <m:sSupPr>
                        <m:ctrlPr>
                          <a:rPr lang="en-US" i="1">
                            <a:latin typeface="Cambria Math"/>
                          </a:rPr>
                        </m:ctrlPr>
                      </m:sSupPr>
                      <m:e>
                        <m:r>
                          <a:rPr lang="en-US" b="0" i="1" smtClean="0">
                            <a:latin typeface="Cambria Math"/>
                          </a:rPr>
                          <m:t>3</m:t>
                        </m:r>
                        <m:r>
                          <a:rPr lang="en-US" b="0" i="1" smtClean="0">
                            <a:latin typeface="Cambria Math"/>
                          </a:rPr>
                          <m:t>.</m:t>
                        </m:r>
                        <m:r>
                          <a:rPr lang="en-US" b="0" i="1" smtClean="0">
                            <a:latin typeface="Cambria Math"/>
                          </a:rPr>
                          <m:t>5</m:t>
                        </m:r>
                        <m:r>
                          <a:rPr lang="en-US" b="0" i="1" smtClean="0">
                            <a:latin typeface="Cambria Math"/>
                          </a:rPr>
                          <m:t>∗</m:t>
                        </m:r>
                        <m:r>
                          <a:rPr lang="en-US" i="1">
                            <a:latin typeface="Cambria Math"/>
                          </a:rPr>
                          <m:t>10</m:t>
                        </m:r>
                      </m:e>
                      <m:sup>
                        <m:r>
                          <a:rPr lang="en-US" i="1">
                            <a:latin typeface="Cambria Math"/>
                          </a:rPr>
                          <m:t>−</m:t>
                        </m:r>
                        <m:r>
                          <a:rPr lang="en-US" b="0" i="1" smtClean="0">
                            <a:latin typeface="Cambria Math"/>
                          </a:rPr>
                          <m:t>9</m:t>
                        </m:r>
                      </m:sup>
                    </m:sSup>
                  </m:oMath>
                </a14:m>
                <a:endParaRPr lang="en-US" dirty="0" smtClean="0">
                  <a:cs typeface="B Nazanin" panose="00000400000000000000" pitchFamily="2" charset="-78"/>
                </a:endParaRPr>
              </a:p>
              <a:p>
                <a:pPr marL="0" indent="0" algn="r">
                  <a:buNone/>
                </a:pPr>
                <a:r>
                  <a:rPr lang="fa-IR" dirty="0" smtClean="0">
                    <a:cs typeface="B Nazanin" panose="00000400000000000000" pitchFamily="2" charset="-78"/>
                  </a:rPr>
                  <a:t>زمان تخلیه را میتوان بوسیله حرارت دادن سیستم کاهش داد. مثلا با افزایش دما تا 500 درجه سانتیگراد میتوان </a:t>
                </a:r>
              </a:p>
              <a:p>
                <a:pPr marL="0" indent="0" algn="r">
                  <a:buNone/>
                </a:pPr>
                <a:r>
                  <a:rPr lang="en-US" dirty="0" smtClean="0">
                    <a:cs typeface="B Nazanin" panose="00000400000000000000" pitchFamily="2" charset="-78"/>
                  </a:rPr>
                  <a:t>      </a:t>
                </a:r>
                <a:r>
                  <a:rPr lang="fa-IR" dirty="0" smtClean="0">
                    <a:cs typeface="B Nazanin" panose="00000400000000000000" pitchFamily="2" charset="-78"/>
                  </a:rPr>
                  <a:t>  را در چند ساعت به مقدار فوق رساند.</a:t>
                </a:r>
                <a14:m>
                  <m:oMath xmlns:m="http://schemas.openxmlformats.org/officeDocument/2006/math">
                    <m:r>
                      <a:rPr lang="en-US" i="1">
                        <a:latin typeface="Cambria Math"/>
                      </a:rPr>
                      <m:t>𝐾</m:t>
                    </m:r>
                  </m:oMath>
                </a14:m>
                <a:r>
                  <a:rPr lang="fa-IR" dirty="0" smtClean="0">
                    <a:cs typeface="B Nazanin" panose="00000400000000000000" pitchFamily="2" charset="-78"/>
                  </a:rPr>
                  <a:t> </a:t>
                </a:r>
                <a:endParaRPr lang="en-US" dirty="0">
                  <a:cs typeface="B Nazanin" panose="000004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112837"/>
                <a:ext cx="8229600" cy="4525963"/>
              </a:xfrm>
              <a:blipFill rotWithShape="1">
                <a:blip r:embed="rId2"/>
                <a:stretch>
                  <a:fillRect l="-1333" t="-943" r="-1333" b="-3100"/>
                </a:stretch>
              </a:blipFill>
            </p:spPr>
            <p:txBody>
              <a:bodyPr/>
              <a:lstStyle/>
              <a:p>
                <a:r>
                  <a:rPr lang="en-CA">
                    <a:noFill/>
                  </a:rPr>
                  <a:t> </a:t>
                </a:r>
              </a:p>
            </p:txBody>
          </p:sp>
        </mc:Fallback>
      </mc:AlternateContent>
      <p:sp>
        <p:nvSpPr>
          <p:cNvPr id="4" name="Slide Number Placeholder 3"/>
          <p:cNvSpPr>
            <a:spLocks noGrp="1"/>
          </p:cNvSpPr>
          <p:nvPr>
            <p:ph type="sldNum" sz="quarter" idx="12"/>
          </p:nvPr>
        </p:nvSpPr>
        <p:spPr/>
        <p:txBody>
          <a:bodyPr/>
          <a:lstStyle/>
          <a:p>
            <a:fld id="{7E369345-A0BD-4515-8D83-06398AC7B13C}" type="slidenum">
              <a:rPr lang="en-US" smtClean="0"/>
              <a:t>23</a:t>
            </a:fld>
            <a:endParaRPr lang="en-US"/>
          </a:p>
        </p:txBody>
      </p:sp>
    </p:spTree>
    <p:extLst>
      <p:ext uri="{BB962C8B-B14F-4D97-AF65-F5344CB8AC3E}">
        <p14:creationId xmlns:p14="http://schemas.microsoft.com/office/powerpoint/2010/main" val="2343745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369345-A0BD-4515-8D83-06398AC7B13C}" type="slidenum">
              <a:rPr lang="en-US" smtClean="0"/>
              <a:t>24</a:t>
            </a:fld>
            <a:endParaRPr lang="en-US"/>
          </a:p>
        </p:txBody>
      </p:sp>
      <p:sp>
        <p:nvSpPr>
          <p:cNvPr id="6" name="Rectangle 5"/>
          <p:cNvSpPr/>
          <p:nvPr/>
        </p:nvSpPr>
        <p:spPr>
          <a:xfrm>
            <a:off x="3167609" y="2967335"/>
            <a:ext cx="2808782" cy="923330"/>
          </a:xfrm>
          <a:prstGeom prst="rect">
            <a:avLst/>
          </a:prstGeom>
          <a:noFill/>
        </p:spPr>
        <p:txBody>
          <a:bodyPr wrap="none" lIns="91440" tIns="45720" rIns="91440" bIns="45720">
            <a:spAutoFit/>
          </a:bodyPr>
          <a:lstStyle/>
          <a:p>
            <a:pPr algn="ctr"/>
            <a:r>
              <a:rPr lang="fa-IR"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موفق باشید</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73775" y="1219200"/>
            <a:ext cx="609600" cy="609600"/>
          </a:xfrm>
          <a:prstGeom prst="rect">
            <a:avLst/>
          </a:prstGeom>
        </p:spPr>
      </p:pic>
    </p:spTree>
    <p:extLst>
      <p:ext uri="{BB962C8B-B14F-4D97-AF65-F5344CB8AC3E}">
        <p14:creationId xmlns:p14="http://schemas.microsoft.com/office/powerpoint/2010/main" val="1311403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077200" cy="487362"/>
          </a:xfrm>
        </p:spPr>
        <p:txBody>
          <a:bodyPr>
            <a:normAutofit/>
          </a:bodyPr>
          <a:lstStyle/>
          <a:p>
            <a:r>
              <a:rPr lang="fa-IR" sz="2400" b="1" dirty="0" smtClean="0">
                <a:cs typeface="B Nazanin" panose="00000400000000000000" pitchFamily="2" charset="-78"/>
              </a:rPr>
              <a:t>جریان گازی</a:t>
            </a:r>
            <a:endParaRPr lang="en-US" sz="2400" b="1" dirty="0">
              <a:cs typeface="B Nazanin" panose="00000400000000000000" pitchFamily="2" charset="-78"/>
            </a:endParaRPr>
          </a:p>
        </p:txBody>
      </p:sp>
      <mc:AlternateContent xmlns:mc="http://schemas.openxmlformats.org/markup-compatibility/2006" xmlns:a14="http://schemas.microsoft.com/office/drawing/2010/main">
        <mc:Choice Requires="a14">
          <p:graphicFrame>
            <p:nvGraphicFramePr>
              <p:cNvPr id="5" name="Content Placeholder 4"/>
              <p:cNvGraphicFramePr>
                <a:graphicFrameLocks noGrp="1"/>
              </p:cNvGraphicFramePr>
              <p:nvPr>
                <p:ph idx="1"/>
                <p:extLst>
                  <p:ext uri="{D42A27DB-BD31-4B8C-83A1-F6EECF244321}">
                    <p14:modId xmlns:p14="http://schemas.microsoft.com/office/powerpoint/2010/main" val="2560446818"/>
                  </p:ext>
                </p:extLst>
              </p:nvPr>
            </p:nvGraphicFramePr>
            <p:xfrm>
              <a:off x="537901" y="4800600"/>
              <a:ext cx="8229600" cy="1546225"/>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pPr algn="ctr"/>
                          <a:r>
                            <a:rPr lang="en-US" dirty="0" smtClean="0"/>
                            <a:t>Regime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i="1" smtClean="0">
                                      <a:latin typeface="Cambria Math"/>
                                    </a:rPr>
                                  </m:ctrlPr>
                                </m:sSubPr>
                                <m:e>
                                  <m:r>
                                    <a:rPr lang="en-US" b="1" i="1" smtClean="0">
                                      <a:latin typeface="Cambria Math"/>
                                    </a:rPr>
                                    <m:t>𝑲</m:t>
                                  </m:r>
                                </m:e>
                                <m:sub>
                                  <m:r>
                                    <a:rPr lang="en-US" b="1" i="1" smtClean="0">
                                      <a:latin typeface="Cambria Math"/>
                                    </a:rPr>
                                    <m:t>𝒏</m:t>
                                  </m:r>
                                </m:sub>
                              </m:sSub>
                              <m:r>
                                <a:rPr lang="en-US" b="1" i="1" smtClean="0">
                                  <a:latin typeface="Cambria Math"/>
                                </a:rPr>
                                <m:t>(</m:t>
                              </m:r>
                              <m:r>
                                <m:rPr>
                                  <m:sty m:val="p"/>
                                </m:rPr>
                                <a:rPr lang="el-GR" b="1" i="1" smtClean="0">
                                  <a:latin typeface="Cambria Math"/>
                                </a:rPr>
                                <m:t>λ</m:t>
                              </m:r>
                            </m:oMath>
                          </a14:m>
                          <a:r>
                            <a:rPr lang="en-US" dirty="0" smtClean="0"/>
                            <a:t>/d)</a:t>
                          </a:r>
                        </a:p>
                      </a:txBody>
                      <a:tcPr/>
                    </a:tc>
                    <a:tc>
                      <a:txBody>
                        <a:bodyPr/>
                        <a:lstStyle/>
                        <a:p>
                          <a:pPr algn="ctr"/>
                          <a:r>
                            <a:rPr lang="en-US" dirty="0" smtClean="0"/>
                            <a:t>P (mbar), d(mm)</a:t>
                          </a:r>
                          <a:endParaRPr lang="en-US" dirty="0"/>
                        </a:p>
                      </a:txBody>
                      <a:tcPr/>
                    </a:tc>
                  </a:tr>
                  <a:tr h="370840">
                    <a:tc>
                      <a:txBody>
                        <a:bodyPr/>
                        <a:lstStyle/>
                        <a:p>
                          <a:pPr algn="ctr"/>
                          <a:r>
                            <a:rPr lang="en-US" dirty="0" smtClean="0"/>
                            <a:t>Molecular</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b="1" i="1" smtClean="0">
                                        <a:latin typeface="Cambria Math"/>
                                      </a:rPr>
                                      <m:t>𝑲</m:t>
                                    </m:r>
                                  </m:e>
                                  <m:sub>
                                    <m:r>
                                      <a:rPr lang="en-US" b="1" i="1" smtClean="0">
                                        <a:latin typeface="Cambria Math"/>
                                      </a:rPr>
                                      <m:t>𝒏</m:t>
                                    </m:r>
                                  </m:sub>
                                </m:sSub>
                                <m:r>
                                  <a:rPr lang="en-US" b="1" i="1" smtClean="0">
                                    <a:latin typeface="Cambria Math"/>
                                  </a:rPr>
                                  <m:t>&gt;</m:t>
                                </m:r>
                                <m:r>
                                  <a:rPr lang="en-US" b="1" i="1" smtClean="0">
                                    <a:latin typeface="Cambria Math"/>
                                  </a:rPr>
                                  <m:t>𝟎</m:t>
                                </m:r>
                                <m:r>
                                  <a:rPr lang="en-US" b="1" i="1" smtClean="0">
                                    <a:latin typeface="Cambria Math"/>
                                  </a:rPr>
                                  <m:t>.</m:t>
                                </m:r>
                                <m:r>
                                  <a:rPr lang="en-US" b="1" i="1" smtClean="0">
                                    <a:latin typeface="Cambria Math"/>
                                  </a:rPr>
                                  <m:t>𝟓</m:t>
                                </m:r>
                              </m:oMath>
                            </m:oMathPara>
                          </a14:m>
                          <a:endParaRPr 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i="1" dirty="0" smtClean="0"/>
                            <a:t>Pd</a:t>
                          </a:r>
                          <a14:m>
                            <m:oMath xmlns:m="http://schemas.openxmlformats.org/officeDocument/2006/math">
                              <m:sSub>
                                <m:sSubPr>
                                  <m:ctrlPr>
                                    <a:rPr lang="en-US" i="1" smtClean="0">
                                      <a:latin typeface="Cambria Math"/>
                                    </a:rPr>
                                  </m:ctrlPr>
                                </m:sSubPr>
                                <m:e>
                                  <m:r>
                                    <a:rPr lang="en-US" b="1" i="1" smtClean="0">
                                      <a:latin typeface="Cambria Math"/>
                                    </a:rPr>
                                    <m:t>𝑭</m:t>
                                  </m:r>
                                </m:e>
                                <m:sub>
                                  <m:r>
                                    <a:rPr lang="en-US" b="1" i="1" smtClean="0">
                                      <a:latin typeface="Cambria Math"/>
                                    </a:rPr>
                                    <m:t>𝒈</m:t>
                                  </m:r>
                                </m:sub>
                              </m:sSub>
                              <m:r>
                                <a:rPr lang="en-US" b="1" i="1" smtClean="0">
                                  <a:latin typeface="Cambria Math"/>
                                </a:rPr>
                                <m:t>&lt;</m:t>
                              </m:r>
                              <m:r>
                                <a:rPr lang="en-US" b="1" i="1" smtClean="0">
                                  <a:latin typeface="Cambria Math"/>
                                </a:rPr>
                                <m:t>𝟎</m:t>
                              </m:r>
                              <m:r>
                                <a:rPr lang="en-US" b="1" i="1" smtClean="0">
                                  <a:latin typeface="Cambria Math"/>
                                </a:rPr>
                                <m:t>.</m:t>
                              </m:r>
                              <m:r>
                                <a:rPr lang="en-US" b="1" i="1" smtClean="0">
                                  <a:latin typeface="Cambria Math"/>
                                </a:rPr>
                                <m:t>𝟏𝟑𝟑</m:t>
                              </m:r>
                            </m:oMath>
                          </a14:m>
                          <a:endParaRPr lang="en-US" dirty="0" smtClean="0"/>
                        </a:p>
                      </a:txBody>
                      <a:tcPr/>
                    </a:tc>
                  </a:tr>
                  <a:tr h="370840">
                    <a:tc>
                      <a:txBody>
                        <a:bodyPr/>
                        <a:lstStyle/>
                        <a:p>
                          <a:pPr algn="ctr"/>
                          <a:r>
                            <a:rPr lang="en-US" dirty="0" smtClean="0"/>
                            <a:t>Transitional</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0.01&lt;  </a:t>
                          </a:r>
                          <a14:m>
                            <m:oMath xmlns:m="http://schemas.openxmlformats.org/officeDocument/2006/math">
                              <m:sSub>
                                <m:sSubPr>
                                  <m:ctrlPr>
                                    <a:rPr lang="en-US" i="1" smtClean="0">
                                      <a:latin typeface="Cambria Math"/>
                                    </a:rPr>
                                  </m:ctrlPr>
                                </m:sSubPr>
                                <m:e>
                                  <m:r>
                                    <a:rPr lang="en-US" b="1" i="1" smtClean="0">
                                      <a:latin typeface="Cambria Math"/>
                                    </a:rPr>
                                    <m:t>𝑲</m:t>
                                  </m:r>
                                </m:e>
                                <m:sub>
                                  <m:r>
                                    <a:rPr lang="en-US" b="1" i="1" smtClean="0">
                                      <a:latin typeface="Cambria Math"/>
                                    </a:rPr>
                                    <m:t>𝒏</m:t>
                                  </m:r>
                                </m:sub>
                              </m:sSub>
                              <m:r>
                                <a:rPr lang="en-US" b="1" i="1" smtClean="0">
                                  <a:latin typeface="Cambria Math"/>
                                </a:rPr>
                                <m:t>&lt;</m:t>
                              </m:r>
                              <m:r>
                                <a:rPr lang="en-US" b="1" i="1" smtClean="0">
                                  <a:latin typeface="Cambria Math"/>
                                </a:rPr>
                                <m:t>𝟎</m:t>
                              </m:r>
                              <m:r>
                                <a:rPr lang="en-US" b="1" i="1" smtClean="0">
                                  <a:latin typeface="Cambria Math"/>
                                </a:rPr>
                                <m:t>.</m:t>
                              </m:r>
                              <m:r>
                                <a:rPr lang="en-US" b="1" i="1" smtClean="0">
                                  <a:latin typeface="Cambria Math"/>
                                </a:rPr>
                                <m:t>𝟓</m:t>
                              </m:r>
                            </m:oMath>
                          </a14:m>
                          <a:endParaRPr 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1" i="1" smtClean="0">
                                  <a:latin typeface="Cambria Math"/>
                                </a:rPr>
                                <m:t>𝟎</m:t>
                              </m:r>
                              <m:r>
                                <a:rPr lang="en-US" b="1" i="1" smtClean="0">
                                  <a:latin typeface="Cambria Math"/>
                                </a:rPr>
                                <m:t>.</m:t>
                              </m:r>
                              <m:r>
                                <a:rPr lang="en-US" b="1" i="1" smtClean="0">
                                  <a:latin typeface="Cambria Math"/>
                                </a:rPr>
                                <m:t>𝟏𝟑𝟑</m:t>
                              </m:r>
                            </m:oMath>
                          </a14:m>
                          <a:r>
                            <a:rPr lang="en-US" i="1" dirty="0" smtClean="0"/>
                            <a:t> &lt;  </a:t>
                          </a:r>
                          <a:r>
                            <a:rPr lang="en-US" i="1" dirty="0" err="1" smtClean="0"/>
                            <a:t>Pd</a:t>
                          </a:r>
                          <a14:m>
                            <m:oMath xmlns:m="http://schemas.openxmlformats.org/officeDocument/2006/math">
                              <m:sSub>
                                <m:sSubPr>
                                  <m:ctrlPr>
                                    <a:rPr lang="en-US" i="1" smtClean="0">
                                      <a:latin typeface="Cambria Math"/>
                                    </a:rPr>
                                  </m:ctrlPr>
                                </m:sSubPr>
                                <m:e>
                                  <m:r>
                                    <a:rPr lang="en-US" b="1" i="1" smtClean="0">
                                      <a:latin typeface="Cambria Math"/>
                                    </a:rPr>
                                    <m:t>𝑭</m:t>
                                  </m:r>
                                </m:e>
                                <m:sub>
                                  <m:r>
                                    <a:rPr lang="en-US" b="1" i="1" smtClean="0">
                                      <a:latin typeface="Cambria Math"/>
                                    </a:rPr>
                                    <m:t>𝒈</m:t>
                                  </m:r>
                                </m:sub>
                              </m:sSub>
                              <m:r>
                                <a:rPr lang="en-US" b="1" i="1" smtClean="0">
                                  <a:latin typeface="Cambria Math"/>
                                </a:rPr>
                                <m:t>&lt;</m:t>
                              </m:r>
                              <m:r>
                                <a:rPr lang="en-US" b="1" i="1" smtClean="0">
                                  <a:latin typeface="Cambria Math"/>
                                </a:rPr>
                                <m:t>𝟔</m:t>
                              </m:r>
                              <m:r>
                                <a:rPr lang="en-US" b="1" i="1" smtClean="0">
                                  <a:latin typeface="Cambria Math"/>
                                </a:rPr>
                                <m:t>.</m:t>
                              </m:r>
                              <m:r>
                                <a:rPr lang="en-US" b="1" i="1" smtClean="0">
                                  <a:latin typeface="Cambria Math"/>
                                </a:rPr>
                                <m:t>𝟔</m:t>
                              </m:r>
                            </m:oMath>
                          </a14:m>
                          <a:endParaRPr lang="en-US" dirty="0" smtClean="0"/>
                        </a:p>
                      </a:txBody>
                      <a:tcPr/>
                    </a:tc>
                  </a:tr>
                  <a:tr h="370840">
                    <a:tc>
                      <a:txBody>
                        <a:bodyPr/>
                        <a:lstStyle/>
                        <a:p>
                          <a:pPr algn="ctr"/>
                          <a:r>
                            <a:rPr lang="en-US" dirty="0" smtClean="0"/>
                            <a:t>Viscous (Continuum)</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b="1" i="1" smtClean="0">
                                        <a:latin typeface="Cambria Math"/>
                                      </a:rPr>
                                      <m:t>𝑲</m:t>
                                    </m:r>
                                  </m:e>
                                  <m:sub>
                                    <m:r>
                                      <a:rPr lang="en-US" b="1" i="1" smtClean="0">
                                        <a:latin typeface="Cambria Math"/>
                                      </a:rPr>
                                      <m:t>𝒏</m:t>
                                    </m:r>
                                  </m:sub>
                                </m:sSub>
                                <m:r>
                                  <a:rPr lang="en-US" b="1" i="1" smtClean="0">
                                    <a:latin typeface="Cambria Math"/>
                                  </a:rPr>
                                  <m:t>&lt;</m:t>
                                </m:r>
                                <m:r>
                                  <a:rPr lang="en-US" b="1" i="1" smtClean="0">
                                    <a:latin typeface="Cambria Math"/>
                                  </a:rPr>
                                  <m:t>𝟎</m:t>
                                </m:r>
                                <m:r>
                                  <a:rPr lang="en-US" b="1" i="1" smtClean="0">
                                    <a:latin typeface="Cambria Math"/>
                                  </a:rPr>
                                  <m:t>.</m:t>
                                </m:r>
                                <m:r>
                                  <a:rPr lang="en-US" b="1" i="1" smtClean="0">
                                    <a:latin typeface="Cambria Math"/>
                                  </a:rPr>
                                  <m:t>𝟎𝟏</m:t>
                                </m:r>
                              </m:oMath>
                            </m:oMathPara>
                          </a14:m>
                          <a:endParaRPr 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i="1" dirty="0" smtClean="0"/>
                            <a:t>Pd</a:t>
                          </a:r>
                          <a14:m>
                            <m:oMath xmlns:m="http://schemas.openxmlformats.org/officeDocument/2006/math">
                              <m:sSub>
                                <m:sSubPr>
                                  <m:ctrlPr>
                                    <a:rPr lang="en-US" i="1" smtClean="0">
                                      <a:latin typeface="Cambria Math"/>
                                    </a:rPr>
                                  </m:ctrlPr>
                                </m:sSubPr>
                                <m:e>
                                  <m:r>
                                    <a:rPr lang="en-US" b="1" i="1" smtClean="0">
                                      <a:latin typeface="Cambria Math"/>
                                    </a:rPr>
                                    <m:t>𝑭</m:t>
                                  </m:r>
                                </m:e>
                                <m:sub>
                                  <m:r>
                                    <a:rPr lang="en-US" b="1" i="1" smtClean="0">
                                      <a:latin typeface="Cambria Math"/>
                                    </a:rPr>
                                    <m:t>𝒈</m:t>
                                  </m:r>
                                </m:sub>
                              </m:sSub>
                              <m:r>
                                <a:rPr lang="en-US" b="1" i="1" smtClean="0">
                                  <a:latin typeface="Cambria Math"/>
                                </a:rPr>
                                <m:t>&gt;</m:t>
                              </m:r>
                              <m:r>
                                <a:rPr lang="en-US" b="1" i="1" smtClean="0">
                                  <a:latin typeface="Cambria Math"/>
                                </a:rPr>
                                <m:t>𝟔</m:t>
                              </m:r>
                              <m:r>
                                <a:rPr lang="en-US" b="1" i="1" smtClean="0">
                                  <a:latin typeface="Cambria Math"/>
                                </a:rPr>
                                <m:t>.</m:t>
                              </m:r>
                              <m:r>
                                <a:rPr lang="en-US" b="1" i="1" smtClean="0">
                                  <a:latin typeface="Cambria Math"/>
                                </a:rPr>
                                <m:t>𝟔</m:t>
                              </m:r>
                            </m:oMath>
                          </a14:m>
                          <a:endParaRPr lang="en-US" dirty="0" smtClean="0"/>
                        </a:p>
                      </a:txBody>
                      <a:tcPr/>
                    </a:tc>
                  </a:tr>
                </a:tbl>
              </a:graphicData>
            </a:graphic>
          </p:graphicFrame>
        </mc:Choice>
        <mc:Fallback xmlns="">
          <p:graphicFrame>
            <p:nvGraphicFramePr>
              <p:cNvPr id="5" name="Content Placeholder 4"/>
              <p:cNvGraphicFramePr>
                <a:graphicFrameLocks noGrp="1"/>
              </p:cNvGraphicFramePr>
              <p:nvPr>
                <p:ph idx="1"/>
                <p:extLst>
                  <p:ext uri="{D42A27DB-BD31-4B8C-83A1-F6EECF244321}">
                    <p14:modId xmlns:p14="http://schemas.microsoft.com/office/powerpoint/2010/main" val="2560446818"/>
                  </p:ext>
                </p:extLst>
              </p:nvPr>
            </p:nvGraphicFramePr>
            <p:xfrm>
              <a:off x="537901" y="4800600"/>
              <a:ext cx="8229600" cy="1546225"/>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pPr algn="ctr"/>
                          <a:r>
                            <a:rPr lang="en-US" dirty="0" smtClean="0"/>
                            <a:t>Regime</a:t>
                          </a:r>
                          <a:endParaRPr lang="en-US" dirty="0"/>
                        </a:p>
                      </a:txBody>
                      <a:tcPr/>
                    </a:tc>
                    <a:tc>
                      <a:txBody>
                        <a:bodyPr/>
                        <a:lstStyle/>
                        <a:p>
                          <a:endParaRPr lang="en-US"/>
                        </a:p>
                      </a:txBody>
                      <a:tcPr>
                        <a:blipFill rotWithShape="1">
                          <a:blip r:embed="rId4"/>
                          <a:stretch>
                            <a:fillRect l="-100000" t="-8197" r="-100222" b="-336066"/>
                          </a:stretch>
                        </a:blipFill>
                      </a:tcPr>
                    </a:tc>
                    <a:tc>
                      <a:txBody>
                        <a:bodyPr/>
                        <a:lstStyle/>
                        <a:p>
                          <a:pPr algn="ctr"/>
                          <a:r>
                            <a:rPr lang="en-US" dirty="0" smtClean="0"/>
                            <a:t>P (mbar), d(mm)</a:t>
                          </a:r>
                          <a:endParaRPr lang="en-US" dirty="0"/>
                        </a:p>
                      </a:txBody>
                      <a:tcPr/>
                    </a:tc>
                  </a:tr>
                  <a:tr h="391795">
                    <a:tc>
                      <a:txBody>
                        <a:bodyPr/>
                        <a:lstStyle/>
                        <a:p>
                          <a:pPr algn="ctr"/>
                          <a:r>
                            <a:rPr lang="en-US" dirty="0" smtClean="0"/>
                            <a:t>Molecular</a:t>
                          </a:r>
                          <a:endParaRPr lang="en-US" dirty="0"/>
                        </a:p>
                      </a:txBody>
                      <a:tcPr/>
                    </a:tc>
                    <a:tc>
                      <a:txBody>
                        <a:bodyPr/>
                        <a:lstStyle/>
                        <a:p>
                          <a:endParaRPr lang="en-US"/>
                        </a:p>
                      </a:txBody>
                      <a:tcPr>
                        <a:blipFill rotWithShape="1">
                          <a:blip r:embed="rId4"/>
                          <a:stretch>
                            <a:fillRect l="-100000" t="-103125" r="-100222" b="-220313"/>
                          </a:stretch>
                        </a:blipFill>
                      </a:tcPr>
                    </a:tc>
                    <a:tc>
                      <a:txBody>
                        <a:bodyPr/>
                        <a:lstStyle/>
                        <a:p>
                          <a:endParaRPr lang="en-US"/>
                        </a:p>
                      </a:txBody>
                      <a:tcPr>
                        <a:blipFill rotWithShape="1">
                          <a:blip r:embed="rId4"/>
                          <a:stretch>
                            <a:fillRect l="-200000" t="-103125" r="-222" b="-220313"/>
                          </a:stretch>
                        </a:blipFill>
                      </a:tcPr>
                    </a:tc>
                  </a:tr>
                  <a:tr h="391795">
                    <a:tc>
                      <a:txBody>
                        <a:bodyPr/>
                        <a:lstStyle/>
                        <a:p>
                          <a:pPr algn="ctr"/>
                          <a:r>
                            <a:rPr lang="en-US" dirty="0" smtClean="0"/>
                            <a:t>Transitional</a:t>
                          </a:r>
                          <a:endParaRPr lang="en-US" dirty="0"/>
                        </a:p>
                      </a:txBody>
                      <a:tcPr/>
                    </a:tc>
                    <a:tc>
                      <a:txBody>
                        <a:bodyPr/>
                        <a:lstStyle/>
                        <a:p>
                          <a:endParaRPr lang="en-US"/>
                        </a:p>
                      </a:txBody>
                      <a:tcPr>
                        <a:blipFill rotWithShape="1">
                          <a:blip r:embed="rId4"/>
                          <a:stretch>
                            <a:fillRect l="-100000" t="-203125" r="-100222" b="-120313"/>
                          </a:stretch>
                        </a:blipFill>
                      </a:tcPr>
                    </a:tc>
                    <a:tc>
                      <a:txBody>
                        <a:bodyPr/>
                        <a:lstStyle/>
                        <a:p>
                          <a:endParaRPr lang="en-US"/>
                        </a:p>
                      </a:txBody>
                      <a:tcPr>
                        <a:blipFill rotWithShape="1">
                          <a:blip r:embed="rId4"/>
                          <a:stretch>
                            <a:fillRect l="-200000" t="-203125" r="-222" b="-120313"/>
                          </a:stretch>
                        </a:blipFill>
                      </a:tcPr>
                    </a:tc>
                  </a:tr>
                  <a:tr h="391795">
                    <a:tc>
                      <a:txBody>
                        <a:bodyPr/>
                        <a:lstStyle/>
                        <a:p>
                          <a:pPr algn="ctr"/>
                          <a:r>
                            <a:rPr lang="en-US" dirty="0" smtClean="0"/>
                            <a:t>Viscous (Continuum)</a:t>
                          </a:r>
                          <a:endParaRPr lang="en-US" dirty="0"/>
                        </a:p>
                      </a:txBody>
                      <a:tcPr/>
                    </a:tc>
                    <a:tc>
                      <a:txBody>
                        <a:bodyPr/>
                        <a:lstStyle/>
                        <a:p>
                          <a:endParaRPr lang="en-US"/>
                        </a:p>
                      </a:txBody>
                      <a:tcPr>
                        <a:blipFill rotWithShape="1">
                          <a:blip r:embed="rId4"/>
                          <a:stretch>
                            <a:fillRect l="-100000" t="-303125" r="-100222" b="-20313"/>
                          </a:stretch>
                        </a:blipFill>
                      </a:tcPr>
                    </a:tc>
                    <a:tc>
                      <a:txBody>
                        <a:bodyPr/>
                        <a:lstStyle/>
                        <a:p>
                          <a:endParaRPr lang="en-US"/>
                        </a:p>
                      </a:txBody>
                      <a:tcPr>
                        <a:blipFill rotWithShape="1">
                          <a:blip r:embed="rId4"/>
                          <a:stretch>
                            <a:fillRect l="-200000" t="-303125" r="-222" b="-20313"/>
                          </a:stretch>
                        </a:blipFill>
                      </a:tcPr>
                    </a:tc>
                  </a:tr>
                </a:tbl>
              </a:graphicData>
            </a:graphic>
          </p:graphicFrame>
        </mc:Fallback>
      </mc:AlternateContent>
      <p:sp>
        <p:nvSpPr>
          <p:cNvPr id="4" name="Slide Number Placeholder 3"/>
          <p:cNvSpPr>
            <a:spLocks noGrp="1"/>
          </p:cNvSpPr>
          <p:nvPr>
            <p:ph type="sldNum" sz="quarter" idx="12"/>
          </p:nvPr>
        </p:nvSpPr>
        <p:spPr/>
        <p:txBody>
          <a:bodyPr/>
          <a:lstStyle/>
          <a:p>
            <a:fld id="{7E369345-A0BD-4515-8D83-06398AC7B13C}" type="slidenum">
              <a:rPr lang="en-US" smtClean="0"/>
              <a:t>3</a:t>
            </a:fld>
            <a:endParaRPr lang="en-US"/>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1676454726"/>
                  </p:ext>
                </p:extLst>
              </p:nvPr>
            </p:nvGraphicFramePr>
            <p:xfrm>
              <a:off x="609600" y="1524000"/>
              <a:ext cx="8153400" cy="3121660"/>
            </p:xfrm>
            <a:graphic>
              <a:graphicData uri="http://schemas.openxmlformats.org/drawingml/2006/table">
                <a:tbl>
                  <a:tblPr firstRow="1" bandRow="1">
                    <a:tableStyleId>{5C22544A-7EE6-4342-B048-85BDC9FD1C3A}</a:tableStyleId>
                  </a:tblPr>
                  <a:tblGrid>
                    <a:gridCol w="3057525"/>
                    <a:gridCol w="5095875"/>
                  </a:tblGrid>
                  <a:tr h="408940">
                    <a:tc>
                      <a:txBody>
                        <a:bodyPr/>
                        <a:lstStyle/>
                        <a:p>
                          <a:pPr algn="ctr"/>
                          <a:r>
                            <a:rPr lang="en-US" dirty="0" smtClean="0">
                              <a:cs typeface="B Nazanin" panose="00000400000000000000" pitchFamily="2" charset="-78"/>
                            </a:rPr>
                            <a:t>Flow Regime</a:t>
                          </a:r>
                          <a:endParaRPr lang="en-US" dirty="0">
                            <a:cs typeface="B Nazanin" panose="00000400000000000000" pitchFamily="2" charset="-78"/>
                          </a:endParaRPr>
                        </a:p>
                      </a:txBody>
                      <a:tcPr/>
                    </a:tc>
                    <a:tc>
                      <a:txBody>
                        <a:bodyPr/>
                        <a:lstStyle/>
                        <a:p>
                          <a:pPr algn="ctr"/>
                          <a:r>
                            <a:rPr lang="en-US" dirty="0" err="1" smtClean="0">
                              <a:cs typeface="B Nazanin" panose="00000400000000000000" pitchFamily="2" charset="-78"/>
                            </a:rPr>
                            <a:t>Discription</a:t>
                          </a:r>
                          <a:endParaRPr lang="en-US" dirty="0">
                            <a:cs typeface="B Nazanin" panose="00000400000000000000" pitchFamily="2" charset="-78"/>
                          </a:endParaRPr>
                        </a:p>
                      </a:txBody>
                      <a:tcPr/>
                    </a:tc>
                  </a:tr>
                  <a:tr h="408940">
                    <a:tc>
                      <a:txBody>
                        <a:bodyPr/>
                        <a:lstStyle/>
                        <a:p>
                          <a:pPr algn="ctr"/>
                          <a:r>
                            <a:rPr lang="en-US" dirty="0" smtClean="0">
                              <a:cs typeface="B Nazanin" panose="00000400000000000000" pitchFamily="2" charset="-78"/>
                            </a:rPr>
                            <a:t>Free</a:t>
                          </a:r>
                          <a:r>
                            <a:rPr lang="en-US" baseline="0" dirty="0" smtClean="0">
                              <a:cs typeface="B Nazanin" panose="00000400000000000000" pitchFamily="2" charset="-78"/>
                            </a:rPr>
                            <a:t> Molecular </a:t>
                          </a:r>
                          <a:endParaRPr lang="fa-IR" baseline="0" dirty="0" smtClean="0">
                            <a:cs typeface="B Nazanin" panose="00000400000000000000" pitchFamily="2" charset="-78"/>
                          </a:endParaRPr>
                        </a:p>
                        <a:p>
                          <a:pPr algn="ctr"/>
                          <a:r>
                            <a:rPr lang="fa-IR" baseline="0" dirty="0" smtClean="0">
                              <a:cs typeface="B Nazanin" panose="00000400000000000000" pitchFamily="2" charset="-78"/>
                            </a:rPr>
                            <a:t>ناحیه آزاد مولکولی</a:t>
                          </a:r>
                          <a:endParaRPr lang="en-US" dirty="0">
                            <a:cs typeface="B Nazanin" panose="00000400000000000000" pitchFamily="2" charset="-78"/>
                          </a:endParaRPr>
                        </a:p>
                      </a:txBody>
                      <a:tcPr/>
                    </a:tc>
                    <a:tc>
                      <a:txBody>
                        <a:bodyPr/>
                        <a:lstStyle/>
                        <a:p>
                          <a:pPr algn="ctr"/>
                          <a:r>
                            <a:rPr lang="fa-IR" sz="1800" dirty="0" smtClean="0">
                              <a:cs typeface="B Nazanin" panose="00000400000000000000" pitchFamily="2" charset="-78"/>
                            </a:rPr>
                            <a:t>فا</a:t>
                          </a:r>
                          <a:r>
                            <a:rPr lang="fa-IR" sz="1600" dirty="0" smtClean="0">
                              <a:cs typeface="B Nazanin" panose="00000400000000000000" pitchFamily="2" charset="-78"/>
                            </a:rPr>
                            <a:t>صله آزاد میانگین از مرتبه یا بزرگتر از اندازه های سیستم</a:t>
                          </a:r>
                          <a:r>
                            <a:rPr lang="fa-IR" sz="1600" baseline="0" dirty="0" smtClean="0">
                              <a:cs typeface="B Nazanin" panose="00000400000000000000" pitchFamily="2" charset="-78"/>
                            </a:rPr>
                            <a:t> است. </a:t>
                          </a:r>
                        </a:p>
                        <a:p>
                          <a:pPr algn="ctr"/>
                          <a:r>
                            <a:rPr lang="en-US" sz="1600" baseline="0" dirty="0" smtClean="0">
                              <a:cs typeface="B Nazanin" panose="00000400000000000000" pitchFamily="2" charset="-78"/>
                            </a:rPr>
                            <a:t> </a:t>
                          </a:r>
                          <a:r>
                            <a:rPr lang="fa-IR" sz="1600" baseline="0" dirty="0" smtClean="0">
                              <a:cs typeface="B Nazanin" panose="00000400000000000000" pitchFamily="2" charset="-78"/>
                            </a:rPr>
                            <a:t>دینامیک گاز بوسیله برخورد مولکولی با دیواره ها سیستم تعیین میگردد. اعداد نودسن نسبیا بزرگ</a:t>
                          </a:r>
                          <a:endParaRPr lang="en-US" sz="1600" dirty="0">
                            <a:cs typeface="B Nazanin" panose="00000400000000000000" pitchFamily="2" charset="-78"/>
                          </a:endParaRPr>
                        </a:p>
                      </a:txBody>
                      <a:tcPr/>
                    </a:tc>
                  </a:tr>
                  <a:tr h="4089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cs typeface="B Nazanin" panose="00000400000000000000" pitchFamily="2" charset="-78"/>
                            </a:rPr>
                            <a:t>Transitional </a:t>
                          </a:r>
                        </a:p>
                        <a:p>
                          <a:pPr algn="ctr"/>
                          <a14:m>
                            <m:oMath xmlns:m="http://schemas.openxmlformats.org/officeDocument/2006/math">
                              <m:sSub>
                                <m:sSubPr>
                                  <m:ctrlPr>
                                    <a:rPr lang="en-US" i="1" smtClean="0">
                                      <a:latin typeface="Cambria Math"/>
                                    </a:rPr>
                                  </m:ctrlPr>
                                </m:sSubPr>
                                <m:e>
                                  <m:r>
                                    <a:rPr lang="en-US" b="1" i="1" smtClean="0">
                                      <a:latin typeface="Cambria Math"/>
                                    </a:rPr>
                                    <m:t>𝑲</m:t>
                                  </m:r>
                                </m:e>
                                <m:sub>
                                  <m:r>
                                    <a:rPr lang="en-US" b="1" i="1" smtClean="0">
                                      <a:latin typeface="Cambria Math"/>
                                    </a:rPr>
                                    <m:t>𝒏</m:t>
                                  </m:r>
                                </m:sub>
                              </m:sSub>
                              <m:r>
                                <a:rPr lang="en-US" b="1" i="1" smtClean="0">
                                  <a:latin typeface="Cambria Math"/>
                                </a:rPr>
                                <m:t>=</m:t>
                              </m:r>
                              <m:f>
                                <m:fPr>
                                  <m:ctrlPr>
                                    <a:rPr lang="en-US" i="1" dirty="0" smtClean="0">
                                      <a:latin typeface="Cambria Math"/>
                                    </a:rPr>
                                  </m:ctrlPr>
                                </m:fPr>
                                <m:num>
                                  <m:r>
                                    <m:rPr>
                                      <m:sty m:val="p"/>
                                    </m:rPr>
                                    <a:rPr lang="el-GR" i="1" smtClean="0">
                                      <a:latin typeface="Cambria Math"/>
                                    </a:rPr>
                                    <m:t>η</m:t>
                                  </m:r>
                                </m:num>
                                <m:den>
                                  <m:r>
                                    <a:rPr lang="en-US" b="0" i="1" dirty="0" smtClean="0">
                                      <a:latin typeface="Cambria Math"/>
                                    </a:rPr>
                                    <m:t>𝑃𝑑</m:t>
                                  </m:r>
                                </m:den>
                              </m:f>
                            </m:oMath>
                          </a14:m>
                          <a:r>
                            <a:rPr lang="en-US" dirty="0">
                              <a:cs typeface="B Nazanin" panose="00000400000000000000" pitchFamily="2" charset="-78"/>
                            </a:rPr>
                            <a:t>(</a:t>
                          </a:r>
                          <a14:m>
                            <m:oMath xmlns:m="http://schemas.openxmlformats.org/officeDocument/2006/math">
                              <m:f>
                                <m:fPr>
                                  <m:ctrlPr>
                                    <a:rPr lang="en-US" i="1" dirty="0">
                                      <a:latin typeface="Cambria Math"/>
                                    </a:rPr>
                                  </m:ctrlPr>
                                </m:fPr>
                                <m:num>
                                  <m:r>
                                    <m:rPr>
                                      <m:sty m:val="p"/>
                                    </m:rPr>
                                    <a:rPr lang="el-GR" i="1" dirty="0" smtClean="0">
                                      <a:latin typeface="Cambria Math"/>
                                      <a:ea typeface="Cambria Math"/>
                                    </a:rPr>
                                    <m:t>π</m:t>
                                  </m:r>
                                  <m:sSub>
                                    <m:sSubPr>
                                      <m:ctrlPr>
                                        <a:rPr lang="el-GR" i="1" dirty="0" smtClean="0">
                                          <a:latin typeface="Cambria Math"/>
                                          <a:ea typeface="Cambria Math"/>
                                        </a:rPr>
                                      </m:ctrlPr>
                                    </m:sSubPr>
                                    <m:e>
                                      <m:r>
                                        <a:rPr lang="en-US" b="0" i="1" dirty="0" smtClean="0">
                                          <a:latin typeface="Cambria Math"/>
                                          <a:ea typeface="Cambria Math"/>
                                        </a:rPr>
                                        <m:t>𝑅</m:t>
                                      </m:r>
                                    </m:e>
                                    <m:sub>
                                      <m:r>
                                        <a:rPr lang="en-US" b="0" i="1" dirty="0" smtClean="0">
                                          <a:latin typeface="Cambria Math"/>
                                          <a:ea typeface="Cambria Math"/>
                                        </a:rPr>
                                        <m:t>0</m:t>
                                      </m:r>
                                    </m:sub>
                                  </m:sSub>
                                  <m:r>
                                    <a:rPr lang="en-US" i="1" dirty="0">
                                      <a:latin typeface="Cambria Math"/>
                                    </a:rPr>
                                    <m:t>𝑇</m:t>
                                  </m:r>
                                </m:num>
                                <m:den>
                                  <m:r>
                                    <a:rPr lang="en-US" b="0" i="1" dirty="0" smtClean="0">
                                      <a:latin typeface="Cambria Math"/>
                                    </a:rPr>
                                    <m:t>2</m:t>
                                  </m:r>
                                  <m:sSub>
                                    <m:sSubPr>
                                      <m:ctrlPr>
                                        <a:rPr lang="en-US" b="0" i="1" dirty="0" smtClean="0">
                                          <a:latin typeface="Cambria Math"/>
                                        </a:rPr>
                                      </m:ctrlPr>
                                    </m:sSubPr>
                                    <m:e>
                                      <m:r>
                                        <a:rPr lang="en-US" b="0" i="1" dirty="0" smtClean="0">
                                          <a:latin typeface="Cambria Math"/>
                                        </a:rPr>
                                        <m:t>𝑀</m:t>
                                      </m:r>
                                    </m:e>
                                    <m:sub>
                                      <m:r>
                                        <a:rPr lang="en-US" b="0" i="1" dirty="0" smtClean="0">
                                          <a:latin typeface="Cambria Math"/>
                                        </a:rPr>
                                        <m:t>𝑚</m:t>
                                      </m:r>
                                    </m:sub>
                                  </m:sSub>
                                </m:den>
                              </m:f>
                              <m:sSup>
                                <m:sSupPr>
                                  <m:ctrlPr>
                                    <a:rPr lang="en-US" i="1" dirty="0">
                                      <a:latin typeface="Cambria Math"/>
                                    </a:rPr>
                                  </m:ctrlPr>
                                </m:sSupPr>
                                <m:e>
                                  <m:r>
                                    <a:rPr lang="en-US" i="1" dirty="0">
                                      <a:latin typeface="Cambria Math"/>
                                    </a:rPr>
                                    <m:t>)</m:t>
                                  </m:r>
                                </m:e>
                                <m:sup>
                                  <m:r>
                                    <a:rPr lang="en-US" i="1" dirty="0">
                                      <a:latin typeface="Cambria Math"/>
                                    </a:rPr>
                                    <m:t>1</m:t>
                                  </m:r>
                                  <m:r>
                                    <a:rPr lang="en-US" i="1" dirty="0">
                                      <a:latin typeface="Cambria Math"/>
                                    </a:rPr>
                                    <m:t>/</m:t>
                                  </m:r>
                                  <m:r>
                                    <a:rPr lang="en-US" i="1" dirty="0">
                                      <a:latin typeface="Cambria Math"/>
                                    </a:rPr>
                                    <m:t>2</m:t>
                                  </m:r>
                                </m:sup>
                              </m:sSup>
                            </m:oMath>
                          </a14:m>
                          <a:r>
                            <a:rPr lang="en-US" dirty="0" smtClean="0">
                              <a:cs typeface="B Nazanin" panose="00000400000000000000" pitchFamily="2" charset="-78"/>
                            </a:rPr>
                            <a:t> = </a:t>
                          </a:r>
                          <a14:m>
                            <m:oMath xmlns:m="http://schemas.openxmlformats.org/officeDocument/2006/math">
                              <m:f>
                                <m:fPr>
                                  <m:ctrlPr>
                                    <a:rPr lang="en-US" b="1" i="1" smtClean="0">
                                      <a:latin typeface="Cambria Math"/>
                                    </a:rPr>
                                  </m:ctrlPr>
                                </m:fPr>
                                <m:num>
                                  <m:r>
                                    <m:rPr>
                                      <m:sty m:val="p"/>
                                    </m:rPr>
                                    <a:rPr lang="el-GR" b="1" i="1" smtClean="0">
                                      <a:latin typeface="Cambria Math"/>
                                    </a:rPr>
                                    <m:t>λ</m:t>
                                  </m:r>
                                </m:num>
                                <m:den>
                                  <m:r>
                                    <a:rPr lang="en-US" b="1" i="1" smtClean="0">
                                      <a:latin typeface="Cambria Math"/>
                                    </a:rPr>
                                    <m:t>𝒅</m:t>
                                  </m:r>
                                </m:den>
                              </m:f>
                            </m:oMath>
                          </a14:m>
                          <a:endParaRPr lang="en-US" dirty="0">
                            <a:cs typeface="B Nazanin" panose="00000400000000000000"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800" dirty="0" smtClean="0">
                              <a:cs typeface="B Nazanin" panose="00000400000000000000" pitchFamily="2" charset="-78"/>
                            </a:rPr>
                            <a:t>ناحیه</a:t>
                          </a:r>
                          <a:r>
                            <a:rPr lang="fa-IR" sz="1800" baseline="0" dirty="0" smtClean="0">
                              <a:cs typeface="B Nazanin" panose="00000400000000000000" pitchFamily="2" charset="-78"/>
                            </a:rPr>
                            <a:t> قرار گیری </a:t>
                          </a:r>
                          <a:r>
                            <a:rPr lang="fa-IR" sz="2000" dirty="0" smtClean="0">
                              <a:cs typeface="B Nazanin" panose="00000400000000000000" pitchFamily="2" charset="-78"/>
                            </a:rPr>
                            <a:t>فا</a:t>
                          </a:r>
                          <a:r>
                            <a:rPr lang="fa-IR" sz="1800" dirty="0" smtClean="0">
                              <a:cs typeface="B Nazanin" panose="00000400000000000000" pitchFamily="2" charset="-78"/>
                            </a:rPr>
                            <a:t>صله آزاد میانگین مابین محدوده مولکولی و چسبنده </a:t>
                          </a:r>
                          <a:r>
                            <a:rPr lang="fa-IR" sz="1800" b="1" dirty="0" smtClean="0">
                              <a:cs typeface="B Nazanin" panose="00000400000000000000" pitchFamily="2" charset="-78"/>
                            </a:rPr>
                            <a:t>ناحیه گذار </a:t>
                          </a:r>
                          <a:r>
                            <a:rPr lang="fa-IR" sz="1800" dirty="0" smtClean="0">
                              <a:cs typeface="B Nazanin" panose="00000400000000000000" pitchFamily="2" charset="-78"/>
                            </a:rPr>
                            <a:t>نامیده میشود</a:t>
                          </a:r>
                          <a:r>
                            <a:rPr lang="fa-IR" sz="1800" baseline="0" dirty="0" smtClean="0">
                              <a:cs typeface="B Nazanin" panose="00000400000000000000" pitchFamily="2" charset="-78"/>
                            </a:rPr>
                            <a:t> که هم برخورد بین مولکولی و هم برخورد با دیواره تعیین کننده است.</a:t>
                          </a:r>
                          <a:endParaRPr lang="en-US" sz="1800" dirty="0" smtClean="0">
                            <a:cs typeface="B Nazanin" panose="00000400000000000000" pitchFamily="2" charset="-78"/>
                          </a:endParaRPr>
                        </a:p>
                      </a:txBody>
                      <a:tcPr/>
                    </a:tc>
                  </a:tr>
                  <a:tr h="408940">
                    <a:tc>
                      <a:txBody>
                        <a:bodyPr/>
                        <a:lstStyle/>
                        <a:p>
                          <a:pPr algn="ctr"/>
                          <a:r>
                            <a:rPr lang="en-US" dirty="0" smtClean="0">
                              <a:cs typeface="B Nazanin" panose="00000400000000000000" pitchFamily="2" charset="-78"/>
                            </a:rPr>
                            <a:t>Viscous (Continuum)</a:t>
                          </a:r>
                          <a:endParaRPr lang="fa-IR" dirty="0" smtClean="0">
                            <a:cs typeface="B Nazanin" panose="00000400000000000000" pitchFamily="2" charset="-78"/>
                          </a:endParaRPr>
                        </a:p>
                        <a:p>
                          <a:pPr algn="ctr"/>
                          <a:r>
                            <a:rPr lang="fa-IR" dirty="0" smtClean="0">
                              <a:cs typeface="B Nazanin" panose="00000400000000000000" pitchFamily="2" charset="-78"/>
                            </a:rPr>
                            <a:t>ناحیه چسبنده</a:t>
                          </a:r>
                          <a:endParaRPr lang="en-US" dirty="0">
                            <a:cs typeface="B Nazanin" panose="00000400000000000000" pitchFamily="2" charset="-78"/>
                          </a:endParaRPr>
                        </a:p>
                      </a:txBody>
                      <a:tcPr/>
                    </a:tc>
                    <a:tc>
                      <a:txBody>
                        <a:bodyPr/>
                        <a:lstStyle/>
                        <a:p>
                          <a:pPr algn="ctr"/>
                          <a:r>
                            <a:rPr lang="fa-IR" sz="1800" dirty="0" smtClean="0">
                              <a:cs typeface="B Nazanin" panose="00000400000000000000" pitchFamily="2" charset="-78"/>
                            </a:rPr>
                            <a:t>فاصله آزاد میانگین در مقایسه با اندازه های سیستم</a:t>
                          </a:r>
                          <a:r>
                            <a:rPr lang="fa-IR" sz="1800" baseline="0" dirty="0" smtClean="0">
                              <a:cs typeface="B Nazanin" panose="00000400000000000000" pitchFamily="2" charset="-78"/>
                            </a:rPr>
                            <a:t>  کوچک است. </a:t>
                          </a:r>
                        </a:p>
                        <a:p>
                          <a:pPr algn="ctr"/>
                          <a:r>
                            <a:rPr lang="fa-IR" sz="1800" baseline="0" dirty="0" smtClean="0">
                              <a:cs typeface="B Nazanin" panose="00000400000000000000" pitchFamily="2" charset="-78"/>
                            </a:rPr>
                            <a:t>دینامیک گاز بوسیله برخورد بین مولکولی در مقایسه با برخورد با </a:t>
                          </a:r>
                          <a:r>
                            <a:rPr lang="en-US" sz="1800" baseline="0" dirty="0" smtClean="0">
                              <a:cs typeface="B Nazanin" panose="00000400000000000000" pitchFamily="2" charset="-78"/>
                            </a:rPr>
                            <a:t> </a:t>
                          </a:r>
                          <a:r>
                            <a:rPr lang="fa-IR" sz="1800" baseline="0" dirty="0" smtClean="0">
                              <a:cs typeface="B Nazanin" panose="00000400000000000000" pitchFamily="2" charset="-78"/>
                            </a:rPr>
                            <a:t>اعداد نودسن کوچک</a:t>
                          </a:r>
                          <a:r>
                            <a:rPr lang="en-US" sz="1800" baseline="0" dirty="0" smtClean="0">
                              <a:cs typeface="B Nazanin" panose="00000400000000000000" pitchFamily="2" charset="-78"/>
                            </a:rPr>
                            <a:t> </a:t>
                          </a:r>
                          <a:r>
                            <a:rPr lang="fa-IR" sz="1800" baseline="0" dirty="0" smtClean="0">
                              <a:cs typeface="B Nazanin" panose="00000400000000000000" pitchFamily="2" charset="-78"/>
                            </a:rPr>
                            <a:t>دیواره ها سیستم تعیین میگردد.</a:t>
                          </a:r>
                          <a:endParaRPr lang="en-US" sz="1800" dirty="0" smtClean="0">
                            <a:cs typeface="B Nazanin" panose="00000400000000000000" pitchFamily="2" charset="-78"/>
                          </a:endParaRPr>
                        </a:p>
                      </a:txBody>
                      <a:tcPr/>
                    </a:tc>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676454726"/>
                  </p:ext>
                </p:extLst>
              </p:nvPr>
            </p:nvGraphicFramePr>
            <p:xfrm>
              <a:off x="609600" y="1524000"/>
              <a:ext cx="8153400" cy="3121660"/>
            </p:xfrm>
            <a:graphic>
              <a:graphicData uri="http://schemas.openxmlformats.org/drawingml/2006/table">
                <a:tbl>
                  <a:tblPr firstRow="1" bandRow="1">
                    <a:tableStyleId>{5C22544A-7EE6-4342-B048-85BDC9FD1C3A}</a:tableStyleId>
                  </a:tblPr>
                  <a:tblGrid>
                    <a:gridCol w="3057525"/>
                    <a:gridCol w="5095875"/>
                  </a:tblGrid>
                  <a:tr h="408940">
                    <a:tc>
                      <a:txBody>
                        <a:bodyPr/>
                        <a:lstStyle/>
                        <a:p>
                          <a:pPr algn="ctr"/>
                          <a:r>
                            <a:rPr lang="en-US" dirty="0" smtClean="0">
                              <a:cs typeface="B Nazanin" panose="00000400000000000000" pitchFamily="2" charset="-78"/>
                            </a:rPr>
                            <a:t>Flow Regime</a:t>
                          </a:r>
                          <a:endParaRPr lang="en-US" dirty="0">
                            <a:cs typeface="B Nazanin" panose="00000400000000000000" pitchFamily="2" charset="-78"/>
                          </a:endParaRPr>
                        </a:p>
                      </a:txBody>
                      <a:tcPr/>
                    </a:tc>
                    <a:tc>
                      <a:txBody>
                        <a:bodyPr/>
                        <a:lstStyle/>
                        <a:p>
                          <a:pPr algn="ctr"/>
                          <a:r>
                            <a:rPr lang="en-US" dirty="0" err="1" smtClean="0">
                              <a:cs typeface="B Nazanin" panose="00000400000000000000" pitchFamily="2" charset="-78"/>
                            </a:rPr>
                            <a:t>Discription</a:t>
                          </a:r>
                          <a:endParaRPr lang="en-US" dirty="0">
                            <a:cs typeface="B Nazanin" panose="00000400000000000000" pitchFamily="2" charset="-78"/>
                          </a:endParaRPr>
                        </a:p>
                      </a:txBody>
                      <a:tcPr/>
                    </a:tc>
                  </a:tr>
                  <a:tr h="853440">
                    <a:tc>
                      <a:txBody>
                        <a:bodyPr/>
                        <a:lstStyle/>
                        <a:p>
                          <a:pPr algn="ctr"/>
                          <a:r>
                            <a:rPr lang="en-US" dirty="0" smtClean="0">
                              <a:cs typeface="B Nazanin" panose="00000400000000000000" pitchFamily="2" charset="-78"/>
                            </a:rPr>
                            <a:t>Free</a:t>
                          </a:r>
                          <a:r>
                            <a:rPr lang="en-US" baseline="0" dirty="0" smtClean="0">
                              <a:cs typeface="B Nazanin" panose="00000400000000000000" pitchFamily="2" charset="-78"/>
                            </a:rPr>
                            <a:t> Molecular </a:t>
                          </a:r>
                          <a:endParaRPr lang="fa-IR" baseline="0" dirty="0" smtClean="0">
                            <a:cs typeface="B Nazanin" panose="00000400000000000000" pitchFamily="2" charset="-78"/>
                          </a:endParaRPr>
                        </a:p>
                        <a:p>
                          <a:pPr algn="ctr"/>
                          <a:r>
                            <a:rPr lang="fa-IR" baseline="0" dirty="0" smtClean="0">
                              <a:cs typeface="B Nazanin" panose="00000400000000000000" pitchFamily="2" charset="-78"/>
                            </a:rPr>
                            <a:t>ناحیه آزاد مولکولی</a:t>
                          </a:r>
                          <a:endParaRPr lang="en-US" dirty="0">
                            <a:cs typeface="B Nazanin" panose="00000400000000000000" pitchFamily="2" charset="-78"/>
                          </a:endParaRPr>
                        </a:p>
                      </a:txBody>
                      <a:tcPr/>
                    </a:tc>
                    <a:tc>
                      <a:txBody>
                        <a:bodyPr/>
                        <a:lstStyle/>
                        <a:p>
                          <a:pPr algn="ctr"/>
                          <a:r>
                            <a:rPr lang="fa-IR" sz="1800" dirty="0" smtClean="0">
                              <a:cs typeface="B Nazanin" panose="00000400000000000000" pitchFamily="2" charset="-78"/>
                            </a:rPr>
                            <a:t>فا</a:t>
                          </a:r>
                          <a:r>
                            <a:rPr lang="fa-IR" sz="1600" dirty="0" smtClean="0">
                              <a:cs typeface="B Nazanin" panose="00000400000000000000" pitchFamily="2" charset="-78"/>
                            </a:rPr>
                            <a:t>صله آزاد میانگین از مرتبه یا بزرگتر از اندازه های سیستم</a:t>
                          </a:r>
                          <a:r>
                            <a:rPr lang="fa-IR" sz="1600" baseline="0" dirty="0" smtClean="0">
                              <a:cs typeface="B Nazanin" panose="00000400000000000000" pitchFamily="2" charset="-78"/>
                            </a:rPr>
                            <a:t> است. </a:t>
                          </a:r>
                        </a:p>
                        <a:p>
                          <a:pPr algn="ctr"/>
                          <a:r>
                            <a:rPr lang="en-US" sz="1600" baseline="0" dirty="0" smtClean="0">
                              <a:cs typeface="B Nazanin" panose="00000400000000000000" pitchFamily="2" charset="-78"/>
                            </a:rPr>
                            <a:t> </a:t>
                          </a:r>
                          <a:r>
                            <a:rPr lang="fa-IR" sz="1600" baseline="0" dirty="0" smtClean="0">
                              <a:cs typeface="B Nazanin" panose="00000400000000000000" pitchFamily="2" charset="-78"/>
                            </a:rPr>
                            <a:t>دینامیک گاز بوسیله برخورد مولکولی با دیواره ها سیستم تعیین میگردد. اعداد نودسن نسبیا بزرگ</a:t>
                          </a:r>
                          <a:endParaRPr lang="en-US" sz="1600" dirty="0">
                            <a:cs typeface="B Nazanin" panose="00000400000000000000" pitchFamily="2" charset="-78"/>
                          </a:endParaRPr>
                        </a:p>
                      </a:txBody>
                      <a:tcPr/>
                    </a:tc>
                  </a:tr>
                  <a:tr h="944880">
                    <a:tc>
                      <a:txBody>
                        <a:bodyPr/>
                        <a:lstStyle/>
                        <a:p>
                          <a:endParaRPr lang="en-US"/>
                        </a:p>
                      </a:txBody>
                      <a:tcPr>
                        <a:blipFill rotWithShape="1">
                          <a:blip r:embed="rId5"/>
                          <a:stretch>
                            <a:fillRect t="-136774" r="-166534" b="-108387"/>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800" dirty="0" smtClean="0">
                              <a:cs typeface="B Nazanin" panose="00000400000000000000" pitchFamily="2" charset="-78"/>
                            </a:rPr>
                            <a:t>ناحیه</a:t>
                          </a:r>
                          <a:r>
                            <a:rPr lang="fa-IR" sz="1800" baseline="0" dirty="0" smtClean="0">
                              <a:cs typeface="B Nazanin" panose="00000400000000000000" pitchFamily="2" charset="-78"/>
                            </a:rPr>
                            <a:t> قرار گیری </a:t>
                          </a:r>
                          <a:r>
                            <a:rPr lang="fa-IR" sz="2000" dirty="0" smtClean="0">
                              <a:cs typeface="B Nazanin" panose="00000400000000000000" pitchFamily="2" charset="-78"/>
                            </a:rPr>
                            <a:t>فا</a:t>
                          </a:r>
                          <a:r>
                            <a:rPr lang="fa-IR" sz="1800" dirty="0" smtClean="0">
                              <a:cs typeface="B Nazanin" panose="00000400000000000000" pitchFamily="2" charset="-78"/>
                            </a:rPr>
                            <a:t>صله آزاد میانگین مابین محدوده مولکولی و چسبنده </a:t>
                          </a:r>
                          <a:r>
                            <a:rPr lang="fa-IR" sz="1800" b="1" dirty="0" smtClean="0">
                              <a:cs typeface="B Nazanin" panose="00000400000000000000" pitchFamily="2" charset="-78"/>
                            </a:rPr>
                            <a:t>ناحیه گذار </a:t>
                          </a:r>
                          <a:r>
                            <a:rPr lang="fa-IR" sz="1800" dirty="0" smtClean="0">
                              <a:cs typeface="B Nazanin" panose="00000400000000000000" pitchFamily="2" charset="-78"/>
                            </a:rPr>
                            <a:t>نامیده میشود</a:t>
                          </a:r>
                          <a:r>
                            <a:rPr lang="fa-IR" sz="1800" baseline="0" dirty="0" smtClean="0">
                              <a:cs typeface="B Nazanin" panose="00000400000000000000" pitchFamily="2" charset="-78"/>
                            </a:rPr>
                            <a:t> که هم برخورد بین مولکولی و هم برخورد با دیواره تعیین کننده است.</a:t>
                          </a:r>
                          <a:endParaRPr lang="en-US" sz="1800" dirty="0" smtClean="0">
                            <a:cs typeface="B Nazanin" panose="00000400000000000000" pitchFamily="2" charset="-78"/>
                          </a:endParaRPr>
                        </a:p>
                      </a:txBody>
                      <a:tcPr/>
                    </a:tc>
                  </a:tr>
                  <a:tr h="914400">
                    <a:tc>
                      <a:txBody>
                        <a:bodyPr/>
                        <a:lstStyle/>
                        <a:p>
                          <a:pPr algn="ctr"/>
                          <a:r>
                            <a:rPr lang="en-US" dirty="0" smtClean="0">
                              <a:cs typeface="B Nazanin" panose="00000400000000000000" pitchFamily="2" charset="-78"/>
                            </a:rPr>
                            <a:t>Viscous (Continuum)</a:t>
                          </a:r>
                          <a:endParaRPr lang="fa-IR" dirty="0" smtClean="0">
                            <a:cs typeface="B Nazanin" panose="00000400000000000000" pitchFamily="2" charset="-78"/>
                          </a:endParaRPr>
                        </a:p>
                        <a:p>
                          <a:pPr algn="ctr"/>
                          <a:r>
                            <a:rPr lang="fa-IR" dirty="0" smtClean="0">
                              <a:cs typeface="B Nazanin" panose="00000400000000000000" pitchFamily="2" charset="-78"/>
                            </a:rPr>
                            <a:t>ناحیه چسبنده</a:t>
                          </a:r>
                          <a:endParaRPr lang="en-US" dirty="0">
                            <a:cs typeface="B Nazanin" panose="00000400000000000000" pitchFamily="2" charset="-78"/>
                          </a:endParaRPr>
                        </a:p>
                      </a:txBody>
                      <a:tcPr/>
                    </a:tc>
                    <a:tc>
                      <a:txBody>
                        <a:bodyPr/>
                        <a:lstStyle/>
                        <a:p>
                          <a:pPr algn="ctr"/>
                          <a:r>
                            <a:rPr lang="fa-IR" sz="1800" dirty="0" smtClean="0">
                              <a:cs typeface="B Nazanin" panose="00000400000000000000" pitchFamily="2" charset="-78"/>
                            </a:rPr>
                            <a:t>فاصله آزاد میانگین در مقایسه با اندازه های سیستم</a:t>
                          </a:r>
                          <a:r>
                            <a:rPr lang="fa-IR" sz="1800" baseline="0" dirty="0" smtClean="0">
                              <a:cs typeface="B Nazanin" panose="00000400000000000000" pitchFamily="2" charset="-78"/>
                            </a:rPr>
                            <a:t>  کوچک است. </a:t>
                          </a:r>
                        </a:p>
                        <a:p>
                          <a:pPr algn="ctr"/>
                          <a:r>
                            <a:rPr lang="fa-IR" sz="1800" baseline="0" dirty="0" smtClean="0">
                              <a:cs typeface="B Nazanin" panose="00000400000000000000" pitchFamily="2" charset="-78"/>
                            </a:rPr>
                            <a:t>دینامیک گاز بوسیله برخورد بین مولکولی در مقایسه با برخورد با </a:t>
                          </a:r>
                          <a:r>
                            <a:rPr lang="en-US" sz="1800" baseline="0" dirty="0" smtClean="0">
                              <a:cs typeface="B Nazanin" panose="00000400000000000000" pitchFamily="2" charset="-78"/>
                            </a:rPr>
                            <a:t> </a:t>
                          </a:r>
                          <a:r>
                            <a:rPr lang="fa-IR" sz="1800" baseline="0" dirty="0" smtClean="0">
                              <a:cs typeface="B Nazanin" panose="00000400000000000000" pitchFamily="2" charset="-78"/>
                            </a:rPr>
                            <a:t>اعداد نودسن کوچک</a:t>
                          </a:r>
                          <a:r>
                            <a:rPr lang="en-US" sz="1800" baseline="0" dirty="0" smtClean="0">
                              <a:cs typeface="B Nazanin" panose="00000400000000000000" pitchFamily="2" charset="-78"/>
                            </a:rPr>
                            <a:t> </a:t>
                          </a:r>
                          <a:r>
                            <a:rPr lang="fa-IR" sz="1800" baseline="0" dirty="0" smtClean="0">
                              <a:cs typeface="B Nazanin" panose="00000400000000000000" pitchFamily="2" charset="-78"/>
                            </a:rPr>
                            <a:t>دیواره ها سیستم تعیین میگردد.</a:t>
                          </a:r>
                          <a:endParaRPr lang="en-US" sz="1800" dirty="0" smtClean="0">
                            <a:cs typeface="B Nazanin" panose="00000400000000000000" pitchFamily="2" charset="-78"/>
                          </a:endParaRPr>
                        </a:p>
                      </a:txBody>
                      <a:tcPr/>
                    </a:tc>
                  </a:tr>
                </a:tbl>
              </a:graphicData>
            </a:graphic>
          </p:graphicFrame>
        </mc:Fallback>
      </mc:AlternateContent>
      <p:sp>
        <p:nvSpPr>
          <p:cNvPr id="7" name="TextBox 6"/>
          <p:cNvSpPr txBox="1"/>
          <p:nvPr/>
        </p:nvSpPr>
        <p:spPr>
          <a:xfrm>
            <a:off x="228600" y="457200"/>
            <a:ext cx="8538901" cy="923330"/>
          </a:xfrm>
          <a:prstGeom prst="rect">
            <a:avLst/>
          </a:prstGeom>
          <a:noFill/>
        </p:spPr>
        <p:txBody>
          <a:bodyPr wrap="square" rtlCol="0">
            <a:spAutoFit/>
          </a:bodyPr>
          <a:lstStyle/>
          <a:p>
            <a:pPr algn="r" rtl="1"/>
            <a:r>
              <a:rPr lang="fa-IR" b="1" dirty="0" smtClean="0"/>
              <a:t>طبیعت جریان گاز در مجاری و لوله ها با فشار گاز تغییر می کند. توصیف جریان گازدر مجاری با سه ناحیه بیان میشود، که یوسیله فاصله آزاد میانگین و قطر لوله تعیین می گردد. جریان آزاد مولکولی، جریان پیوسته، و ناحیه گذار.</a:t>
            </a:r>
            <a:endParaRPr lang="en-US" b="1"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940" y="0"/>
            <a:ext cx="609600" cy="609600"/>
          </a:xfrm>
          <a:prstGeom prst="rect">
            <a:avLst/>
          </a:prstGeom>
        </p:spPr>
      </p:pic>
    </p:spTree>
    <p:extLst>
      <p:ext uri="{BB962C8B-B14F-4D97-AF65-F5344CB8AC3E}">
        <p14:creationId xmlns:p14="http://schemas.microsoft.com/office/powerpoint/2010/main" val="3511826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6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p:spPr>
        <p:txBody>
          <a:bodyPr>
            <a:normAutofit/>
          </a:bodyPr>
          <a:lstStyle/>
          <a:p>
            <a:r>
              <a:rPr lang="fa-IR" dirty="0" smtClean="0">
                <a:cs typeface="B Nazanin" panose="00000400000000000000" pitchFamily="2" charset="-78"/>
              </a:rPr>
              <a:t>نواحی مختلف جریان گاز در مجاری</a:t>
            </a:r>
            <a:endParaRPr lang="en-US" dirty="0">
              <a:cs typeface="B Nazanin" panose="00000400000000000000" pitchFamily="2" charset="-78"/>
            </a:endParaRPr>
          </a:p>
        </p:txBody>
      </p:sp>
      <p:sp>
        <p:nvSpPr>
          <p:cNvPr id="2" name="Slide Number Placeholder 1"/>
          <p:cNvSpPr>
            <a:spLocks noGrp="1"/>
          </p:cNvSpPr>
          <p:nvPr>
            <p:ph type="sldNum" sz="quarter" idx="12"/>
          </p:nvPr>
        </p:nvSpPr>
        <p:spPr/>
        <p:txBody>
          <a:bodyPr/>
          <a:lstStyle/>
          <a:p>
            <a:fld id="{7E369345-A0BD-4515-8D83-06398AC7B13C}" type="slidenum">
              <a:rPr lang="en-US" smtClean="0"/>
              <a:t>4</a:t>
            </a:fld>
            <a:endParaRPr lang="en-US"/>
          </a:p>
        </p:txBody>
      </p:sp>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925" y="1981200"/>
            <a:ext cx="8058150"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6649" y="0"/>
            <a:ext cx="609600" cy="609600"/>
          </a:xfrm>
          <a:prstGeom prst="rect">
            <a:avLst/>
          </a:prstGeom>
        </p:spPr>
      </p:pic>
      <p:sp>
        <p:nvSpPr>
          <p:cNvPr id="5" name="TextBox 4"/>
          <p:cNvSpPr txBox="1"/>
          <p:nvPr/>
        </p:nvSpPr>
        <p:spPr>
          <a:xfrm>
            <a:off x="11936" y="120134"/>
            <a:ext cx="312906" cy="369332"/>
          </a:xfrm>
          <a:prstGeom prst="rect">
            <a:avLst/>
          </a:prstGeom>
          <a:noFill/>
        </p:spPr>
        <p:txBody>
          <a:bodyPr wrap="none" rtlCol="0">
            <a:spAutoFit/>
          </a:bodyPr>
          <a:lstStyle/>
          <a:p>
            <a:r>
              <a:rPr lang="fa-IR" dirty="0" smtClean="0"/>
              <a:t>1</a:t>
            </a:r>
            <a:endParaRPr lang="en-CA" dirty="0"/>
          </a:p>
        </p:txBody>
      </p:sp>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944178" y="-86710"/>
            <a:ext cx="609600" cy="609600"/>
          </a:xfrm>
          <a:prstGeom prst="rect">
            <a:avLst/>
          </a:prstGeom>
        </p:spPr>
      </p:pic>
      <p:sp>
        <p:nvSpPr>
          <p:cNvPr id="7" name="TextBox 6"/>
          <p:cNvSpPr txBox="1"/>
          <p:nvPr/>
        </p:nvSpPr>
        <p:spPr>
          <a:xfrm>
            <a:off x="7631272" y="33424"/>
            <a:ext cx="312906" cy="369332"/>
          </a:xfrm>
          <a:prstGeom prst="rect">
            <a:avLst/>
          </a:prstGeom>
          <a:noFill/>
        </p:spPr>
        <p:txBody>
          <a:bodyPr wrap="none" rtlCol="0">
            <a:spAutoFit/>
          </a:bodyPr>
          <a:lstStyle/>
          <a:p>
            <a:r>
              <a:rPr lang="fa-IR" dirty="0" smtClean="0"/>
              <a:t>2</a:t>
            </a:r>
            <a:endParaRPr lang="en-CA" dirty="0"/>
          </a:p>
        </p:txBody>
      </p:sp>
    </p:spTree>
    <p:extLst>
      <p:ext uri="{BB962C8B-B14F-4D97-AF65-F5344CB8AC3E}">
        <p14:creationId xmlns:p14="http://schemas.microsoft.com/office/powerpoint/2010/main" val="4161604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8036"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FLOW  Equation</a:t>
            </a:r>
            <a:endParaRPr lang="en-US" dirty="0"/>
          </a:p>
        </p:txBody>
      </p:sp>
      <p:sp>
        <p:nvSpPr>
          <p:cNvPr id="2" name="Slide Number Placeholder 1"/>
          <p:cNvSpPr>
            <a:spLocks noGrp="1"/>
          </p:cNvSpPr>
          <p:nvPr>
            <p:ph type="sldNum" sz="quarter" idx="12"/>
          </p:nvPr>
        </p:nvSpPr>
        <p:spPr/>
        <p:txBody>
          <a:bodyPr/>
          <a:lstStyle/>
          <a:p>
            <a:fld id="{7E369345-A0BD-4515-8D83-06398AC7B13C}" type="slidenum">
              <a:rPr lang="en-US" smtClean="0"/>
              <a:t>5</a:t>
            </a:fld>
            <a:endParaRPr lang="en-US"/>
          </a:p>
        </p:txBody>
      </p:sp>
      <mc:AlternateContent xmlns:mc="http://schemas.openxmlformats.org/markup-compatibility/2006" xmlns:a14="http://schemas.microsoft.com/office/drawing/2010/main">
        <mc:Choice Requires="a14">
          <p:sp>
            <p:nvSpPr>
              <p:cNvPr id="4" name="TextBox 3"/>
              <p:cNvSpPr txBox="1"/>
              <p:nvPr/>
            </p:nvSpPr>
            <p:spPr>
              <a:xfrm>
                <a:off x="685800" y="2057400"/>
                <a:ext cx="4195700" cy="2440155"/>
              </a:xfrm>
              <a:prstGeom prst="rect">
                <a:avLst/>
              </a:prstGeom>
              <a:noFill/>
            </p:spPr>
            <p:txBody>
              <a:bodyPr wrap="none" rtlCol="0">
                <a:spAutoFit/>
              </a:bodyPr>
              <a:lstStyle/>
              <a:p>
                <a:r>
                  <a:rPr lang="en-US" dirty="0" smtClean="0"/>
                  <a:t>Gas Flow Equation (Q) =  </a:t>
                </a:r>
                <a14:m>
                  <m:oMath xmlns:m="http://schemas.openxmlformats.org/officeDocument/2006/math">
                    <m:f>
                      <m:fPr>
                        <m:ctrlPr>
                          <a:rPr lang="en-US" i="1" smtClean="0">
                            <a:latin typeface="Cambria Math"/>
                          </a:rPr>
                        </m:ctrlPr>
                      </m:fPr>
                      <m:num>
                        <m:r>
                          <a:rPr lang="en-US" i="1" smtClean="0">
                            <a:latin typeface="Cambria Math"/>
                          </a:rPr>
                          <m:t>𝑑</m:t>
                        </m:r>
                        <m:r>
                          <a:rPr lang="en-US" b="0" i="1" smtClean="0">
                            <a:latin typeface="Cambria Math"/>
                          </a:rPr>
                          <m:t>(</m:t>
                        </m:r>
                        <m:r>
                          <a:rPr lang="en-US" b="0" i="1" smtClean="0">
                            <a:latin typeface="Cambria Math"/>
                          </a:rPr>
                          <m:t>𝑃</m:t>
                        </m:r>
                        <m:r>
                          <a:rPr lang="en-US" b="0" i="1" smtClean="0">
                            <a:latin typeface="Cambria Math"/>
                          </a:rPr>
                          <m:t>.</m:t>
                        </m:r>
                        <m:r>
                          <a:rPr lang="en-US" b="0" i="1" smtClean="0">
                            <a:latin typeface="Cambria Math"/>
                          </a:rPr>
                          <m:t>𝑉</m:t>
                        </m:r>
                        <m:r>
                          <a:rPr lang="en-US" b="0" i="1" smtClean="0">
                            <a:latin typeface="Cambria Math"/>
                          </a:rPr>
                          <m:t>)</m:t>
                        </m:r>
                      </m:num>
                      <m:den>
                        <m:r>
                          <a:rPr lang="en-US" i="1" smtClean="0">
                            <a:latin typeface="Cambria Math"/>
                          </a:rPr>
                          <m:t>𝑑</m:t>
                        </m:r>
                        <m:r>
                          <a:rPr lang="en-US" b="0" i="1" smtClean="0">
                            <a:latin typeface="Cambria Math"/>
                          </a:rPr>
                          <m:t>𝑡</m:t>
                        </m:r>
                      </m:den>
                    </m:f>
                    <m:r>
                      <a:rPr lang="en-US" b="0" i="1" smtClean="0">
                        <a:latin typeface="Cambria Math"/>
                      </a:rPr>
                      <m:t>=(</m:t>
                    </m:r>
                    <m:r>
                      <a:rPr lang="en-US" b="0" i="1" smtClean="0">
                        <a:latin typeface="Cambria Math"/>
                      </a:rPr>
                      <m:t>𝑅</m:t>
                    </m:r>
                    <m:r>
                      <a:rPr lang="en-US" b="0" i="1" smtClean="0">
                        <a:latin typeface="Cambria Math"/>
                      </a:rPr>
                      <m:t>.</m:t>
                    </m:r>
                    <m:r>
                      <a:rPr lang="en-US" b="0" i="1" smtClean="0">
                        <a:latin typeface="Cambria Math"/>
                      </a:rPr>
                      <m:t>𝑇</m:t>
                    </m:r>
                    <m:r>
                      <a:rPr lang="en-US" b="0" i="1" smtClean="0">
                        <a:latin typeface="Cambria Math"/>
                      </a:rPr>
                      <m:t>)</m:t>
                    </m:r>
                    <m:f>
                      <m:fPr>
                        <m:ctrlPr>
                          <a:rPr lang="en-US" b="0" i="1" smtClean="0">
                            <a:latin typeface="Cambria Math"/>
                          </a:rPr>
                        </m:ctrlPr>
                      </m:fPr>
                      <m:num>
                        <m:r>
                          <a:rPr lang="en-US" b="0" i="1" smtClean="0">
                            <a:latin typeface="Cambria Math"/>
                          </a:rPr>
                          <m:t>𝑑𝑛</m:t>
                        </m:r>
                      </m:num>
                      <m:den>
                        <m:r>
                          <a:rPr lang="en-US" b="0" i="1" smtClean="0">
                            <a:latin typeface="Cambria Math"/>
                          </a:rPr>
                          <m:t>𝑑𝑡</m:t>
                        </m:r>
                      </m:den>
                    </m:f>
                  </m:oMath>
                </a14:m>
                <a:endParaRPr lang="en-US" dirty="0" smtClean="0"/>
              </a:p>
              <a:p>
                <a:endParaRPr lang="en-US" dirty="0"/>
              </a:p>
              <a:p>
                <a:r>
                  <a:rPr lang="en-US" dirty="0" smtClean="0"/>
                  <a:t>Viscous Flow </a:t>
                </a:r>
                <a14:m>
                  <m:oMath xmlns:m="http://schemas.openxmlformats.org/officeDocument/2006/math">
                    <m:sSub>
                      <m:sSubPr>
                        <m:ctrlPr>
                          <a:rPr lang="en-US" i="1" smtClean="0">
                            <a:latin typeface="Cambria Math"/>
                          </a:rPr>
                        </m:ctrlPr>
                      </m:sSubPr>
                      <m:e>
                        <m:r>
                          <a:rPr lang="en-US" b="0" i="1" smtClean="0">
                            <a:latin typeface="Cambria Math"/>
                          </a:rPr>
                          <m:t>𝑄</m:t>
                        </m:r>
                      </m:e>
                      <m:sub>
                        <m:r>
                          <a:rPr lang="en-US" b="0" i="1" smtClean="0">
                            <a:latin typeface="Cambria Math"/>
                          </a:rPr>
                          <m:t>𝑣𝑖𝑠</m:t>
                        </m:r>
                      </m:sub>
                    </m:sSub>
                  </m:oMath>
                </a14:m>
                <a:r>
                  <a:rPr lang="en-US" dirty="0" smtClean="0"/>
                  <a:t>=const.</a:t>
                </a:r>
                <a14:m>
                  <m:oMath xmlns:m="http://schemas.openxmlformats.org/officeDocument/2006/math">
                    <m:f>
                      <m:fPr>
                        <m:ctrlPr>
                          <a:rPr lang="en-US" i="1" dirty="0" smtClean="0">
                            <a:latin typeface="Cambria Math"/>
                          </a:rPr>
                        </m:ctrlPr>
                      </m:fPr>
                      <m:num>
                        <m:r>
                          <a:rPr lang="en-US" b="0" i="1" dirty="0" smtClean="0">
                            <a:latin typeface="Cambria Math"/>
                          </a:rPr>
                          <m:t>1</m:t>
                        </m:r>
                      </m:num>
                      <m:den>
                        <m:r>
                          <m:rPr>
                            <m:sty m:val="p"/>
                          </m:rPr>
                          <a:rPr lang="el-GR" i="1" dirty="0">
                            <a:latin typeface="Cambria Math"/>
                          </a:rPr>
                          <m:t>η</m:t>
                        </m:r>
                      </m:den>
                    </m:f>
                  </m:oMath>
                </a14:m>
                <a:r>
                  <a:rPr lang="en-US" dirty="0" smtClean="0"/>
                  <a:t>.(</a:t>
                </a:r>
                <a14:m>
                  <m:oMath xmlns:m="http://schemas.openxmlformats.org/officeDocument/2006/math">
                    <m:sSup>
                      <m:sSupPr>
                        <m:ctrlPr>
                          <a:rPr lang="en-US" i="1" dirty="0" smtClean="0">
                            <a:latin typeface="Cambria Math"/>
                          </a:rPr>
                        </m:ctrlPr>
                      </m:sSupPr>
                      <m:e>
                        <m:sSubSup>
                          <m:sSubSupPr>
                            <m:ctrlPr>
                              <a:rPr lang="en-US" i="1" dirty="0">
                                <a:latin typeface="Cambria Math"/>
                              </a:rPr>
                            </m:ctrlPr>
                          </m:sSubSupPr>
                          <m:e>
                            <m:r>
                              <a:rPr lang="en-US" i="1" dirty="0">
                                <a:latin typeface="Cambria Math"/>
                              </a:rPr>
                              <m:t>𝑃</m:t>
                            </m:r>
                          </m:e>
                          <m:sub>
                            <m:r>
                              <a:rPr lang="en-US" i="1" dirty="0">
                                <a:latin typeface="Cambria Math"/>
                              </a:rPr>
                              <m:t>1</m:t>
                            </m:r>
                          </m:sub>
                          <m:sup/>
                        </m:sSubSup>
                      </m:e>
                      <m:sup>
                        <m:r>
                          <a:rPr lang="en-US" i="1" dirty="0" smtClean="0">
                            <a:latin typeface="Cambria Math"/>
                          </a:rPr>
                          <m:t>2</m:t>
                        </m:r>
                      </m:sup>
                    </m:sSup>
                    <m:r>
                      <a:rPr lang="en-US" b="0" i="0" dirty="0" smtClean="0">
                        <a:latin typeface="Cambria Math"/>
                      </a:rPr>
                      <m:t> − </m:t>
                    </m:r>
                    <m:sSup>
                      <m:sSupPr>
                        <m:ctrlPr>
                          <a:rPr lang="en-US" i="1" dirty="0">
                            <a:latin typeface="Cambria Math"/>
                          </a:rPr>
                        </m:ctrlPr>
                      </m:sSupPr>
                      <m:e>
                        <m:sSubSup>
                          <m:sSubSupPr>
                            <m:ctrlPr>
                              <a:rPr lang="en-US" i="1" dirty="0">
                                <a:latin typeface="Cambria Math"/>
                              </a:rPr>
                            </m:ctrlPr>
                          </m:sSubSupPr>
                          <m:e>
                            <m:r>
                              <a:rPr lang="en-US" i="1" dirty="0">
                                <a:latin typeface="Cambria Math"/>
                              </a:rPr>
                              <m:t>𝑃</m:t>
                            </m:r>
                          </m:e>
                          <m:sub>
                            <m:r>
                              <a:rPr lang="en-US" b="0" i="1" dirty="0" smtClean="0">
                                <a:latin typeface="Cambria Math"/>
                              </a:rPr>
                              <m:t>2</m:t>
                            </m:r>
                          </m:sub>
                          <m:sup/>
                        </m:sSubSup>
                      </m:e>
                      <m:sup>
                        <m:r>
                          <a:rPr lang="en-US" i="1" dirty="0">
                            <a:latin typeface="Cambria Math"/>
                          </a:rPr>
                          <m:t>2</m:t>
                        </m:r>
                      </m:sup>
                    </m:sSup>
                  </m:oMath>
                </a14:m>
                <a:r>
                  <a:rPr lang="en-US" dirty="0" smtClean="0"/>
                  <a:t>)</a:t>
                </a:r>
              </a:p>
              <a:p>
                <a:endParaRPr lang="en-US" dirty="0"/>
              </a:p>
              <a:p>
                <a:r>
                  <a:rPr lang="en-US" dirty="0" smtClean="0"/>
                  <a:t>Molecular Flow </a:t>
                </a:r>
                <a14:m>
                  <m:oMath xmlns:m="http://schemas.openxmlformats.org/officeDocument/2006/math">
                    <m:sSub>
                      <m:sSubPr>
                        <m:ctrlPr>
                          <a:rPr lang="en-US" i="1">
                            <a:latin typeface="Cambria Math"/>
                          </a:rPr>
                        </m:ctrlPr>
                      </m:sSubPr>
                      <m:e>
                        <m:r>
                          <a:rPr lang="en-US" i="1">
                            <a:latin typeface="Cambria Math"/>
                          </a:rPr>
                          <m:t>𝑄</m:t>
                        </m:r>
                      </m:e>
                      <m:sub>
                        <m:r>
                          <a:rPr lang="en-US" b="0" i="1" smtClean="0">
                            <a:latin typeface="Cambria Math"/>
                          </a:rPr>
                          <m:t>𝑚𝑜𝑙</m:t>
                        </m:r>
                      </m:sub>
                    </m:sSub>
                  </m:oMath>
                </a14:m>
                <a:r>
                  <a:rPr lang="en-US" dirty="0"/>
                  <a:t>=const.</a:t>
                </a:r>
                <a14:m>
                  <m:oMath xmlns:m="http://schemas.openxmlformats.org/officeDocument/2006/math">
                    <m:f>
                      <m:fPr>
                        <m:ctrlPr>
                          <a:rPr lang="en-US" i="1" dirty="0">
                            <a:latin typeface="Cambria Math"/>
                          </a:rPr>
                        </m:ctrlPr>
                      </m:fPr>
                      <m:num>
                        <m:r>
                          <a:rPr lang="en-US" i="1" dirty="0">
                            <a:latin typeface="Cambria Math"/>
                          </a:rPr>
                          <m:t>1</m:t>
                        </m:r>
                      </m:num>
                      <m:den>
                        <m:rad>
                          <m:radPr>
                            <m:degHide m:val="on"/>
                            <m:ctrlPr>
                              <a:rPr lang="en-US" i="1" dirty="0" smtClean="0">
                                <a:latin typeface="Cambria Math"/>
                              </a:rPr>
                            </m:ctrlPr>
                          </m:radPr>
                          <m:deg/>
                          <m:e>
                            <m:r>
                              <a:rPr lang="en-US" b="0" i="1" dirty="0" smtClean="0">
                                <a:latin typeface="Cambria Math"/>
                              </a:rPr>
                              <m:t>𝑀</m:t>
                            </m:r>
                          </m:e>
                        </m:rad>
                      </m:den>
                    </m:f>
                  </m:oMath>
                </a14:m>
                <a:r>
                  <a:rPr lang="en-US" dirty="0"/>
                  <a:t>.(</a:t>
                </a:r>
                <a14:m>
                  <m:oMath xmlns:m="http://schemas.openxmlformats.org/officeDocument/2006/math">
                    <m:sSubSup>
                      <m:sSubSupPr>
                        <m:ctrlPr>
                          <a:rPr lang="en-US" i="1" dirty="0">
                            <a:latin typeface="Cambria Math"/>
                          </a:rPr>
                        </m:ctrlPr>
                      </m:sSubSupPr>
                      <m:e>
                        <m:r>
                          <a:rPr lang="en-US" i="1" dirty="0">
                            <a:latin typeface="Cambria Math"/>
                          </a:rPr>
                          <m:t>𝑃</m:t>
                        </m:r>
                      </m:e>
                      <m:sub>
                        <m:r>
                          <a:rPr lang="en-US" i="1" dirty="0">
                            <a:latin typeface="Cambria Math"/>
                          </a:rPr>
                          <m:t>1</m:t>
                        </m:r>
                      </m:sub>
                      <m:sup/>
                    </m:sSubSup>
                    <m:r>
                      <a:rPr lang="en-US" dirty="0">
                        <a:latin typeface="Cambria Math"/>
                      </a:rPr>
                      <m:t>−</m:t>
                    </m:r>
                    <m:sSubSup>
                      <m:sSubSupPr>
                        <m:ctrlPr>
                          <a:rPr lang="en-US" i="1" dirty="0">
                            <a:latin typeface="Cambria Math"/>
                          </a:rPr>
                        </m:ctrlPr>
                      </m:sSubSupPr>
                      <m:e>
                        <m:r>
                          <a:rPr lang="en-US" i="1" dirty="0">
                            <a:latin typeface="Cambria Math"/>
                          </a:rPr>
                          <m:t>𝑃</m:t>
                        </m:r>
                      </m:e>
                      <m:sub>
                        <m:r>
                          <a:rPr lang="en-US" b="0" i="1" dirty="0" smtClean="0">
                            <a:latin typeface="Cambria Math"/>
                          </a:rPr>
                          <m:t>2</m:t>
                        </m:r>
                      </m:sub>
                      <m:sup/>
                    </m:sSubSup>
                  </m:oMath>
                </a14:m>
                <a:r>
                  <a:rPr lang="en-US" dirty="0"/>
                  <a:t>)</a:t>
                </a:r>
                <a:endParaRPr lang="en-US" dirty="0" smtClean="0"/>
              </a:p>
              <a:p>
                <a:r>
                  <a:rPr lang="en-US" dirty="0" smtClean="0"/>
                  <a:t>.</a:t>
                </a:r>
                <a:endParaRPr lang="en-US" dirty="0"/>
              </a:p>
              <a:p>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685800" y="2057400"/>
                <a:ext cx="4195700" cy="2440155"/>
              </a:xfrm>
              <a:prstGeom prst="rect">
                <a:avLst/>
              </a:prstGeom>
              <a:blipFill rotWithShape="1">
                <a:blip r:embed="rId4"/>
                <a:stretch>
                  <a:fillRect l="-1308"/>
                </a:stretch>
              </a:blipFill>
            </p:spPr>
            <p:txBody>
              <a:bodyPr/>
              <a:lstStyle/>
              <a:p>
                <a:r>
                  <a:rPr lang="en-US">
                    <a:noFill/>
                  </a:rPr>
                  <a:t> </a:t>
                </a:r>
              </a:p>
            </p:txBody>
          </p:sp>
        </mc:Fallback>
      </mc:AlternateContent>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00" y="609600"/>
            <a:ext cx="609600" cy="609600"/>
          </a:xfrm>
          <a:prstGeom prst="rect">
            <a:avLst/>
          </a:prstGeom>
        </p:spPr>
      </p:pic>
    </p:spTree>
    <p:extLst>
      <p:ext uri="{BB962C8B-B14F-4D97-AF65-F5344CB8AC3E}">
        <p14:creationId xmlns:p14="http://schemas.microsoft.com/office/powerpoint/2010/main" val="567652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3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369345-A0BD-4515-8D83-06398AC7B13C}" type="slidenum">
              <a:rPr lang="en-US" smtClean="0"/>
              <a:t>6</a:t>
            </a:fld>
            <a:endParaRPr lang="en-US"/>
          </a:p>
        </p:txBody>
      </p:sp>
      <p:pic>
        <p:nvPicPr>
          <p:cNvPr id="614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922338"/>
            <a:ext cx="5743575" cy="50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458200" y="609600"/>
            <a:ext cx="429926" cy="369332"/>
          </a:xfrm>
          <a:prstGeom prst="rect">
            <a:avLst/>
          </a:prstGeom>
          <a:noFill/>
        </p:spPr>
        <p:txBody>
          <a:bodyPr wrap="none" rtlCol="0">
            <a:spAutoFit/>
          </a:bodyPr>
          <a:lstStyle/>
          <a:p>
            <a:r>
              <a:rPr lang="fa-IR" dirty="0" smtClean="0"/>
              <a:t>؟؟؟</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173718"/>
            <a:ext cx="609600" cy="609600"/>
          </a:xfrm>
          <a:prstGeom prst="rect">
            <a:avLst/>
          </a:prstGeom>
        </p:spPr>
      </p:pic>
    </p:spTree>
    <p:extLst>
      <p:ext uri="{BB962C8B-B14F-4D97-AF65-F5344CB8AC3E}">
        <p14:creationId xmlns:p14="http://schemas.microsoft.com/office/powerpoint/2010/main" val="338835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7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377157" y="152400"/>
            <a:ext cx="6700043" cy="533400"/>
          </a:xfrm>
          <a:noFill/>
        </p:spPr>
        <p:txBody>
          <a:bodyPr lIns="90488" tIns="44450" rIns="90488" bIns="44450">
            <a:normAutofit fontScale="90000"/>
          </a:bodyPr>
          <a:lstStyle/>
          <a:p>
            <a:pPr eaLnBrk="1" hangingPunct="1"/>
            <a:r>
              <a:rPr lang="en-US" altLang="en-US" b="1" dirty="0" smtClean="0">
                <a:solidFill>
                  <a:srgbClr val="FC0128"/>
                </a:solidFill>
              </a:rPr>
              <a:t>GAS LOAD</a:t>
            </a:r>
          </a:p>
        </p:txBody>
      </p:sp>
      <p:sp>
        <p:nvSpPr>
          <p:cNvPr id="28675" name="Rectangle 3"/>
          <p:cNvSpPr>
            <a:spLocks noChangeArrowheads="1"/>
          </p:cNvSpPr>
          <p:nvPr/>
        </p:nvSpPr>
        <p:spPr bwMode="auto">
          <a:xfrm>
            <a:off x="4840288" y="5121275"/>
            <a:ext cx="1641475" cy="1660525"/>
          </a:xfrm>
          <a:prstGeom prst="rect">
            <a:avLst/>
          </a:prstGeom>
          <a:pattFill prst="pct20">
            <a:fgClr>
              <a:srgbClr val="00279F"/>
            </a:fgClr>
            <a:bgClr>
              <a:schemeClr val="bg1"/>
            </a:bgClr>
          </a:pattFill>
          <a:ln w="25400">
            <a:solidFill>
              <a:srgbClr val="00279F"/>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28676" name="AutoShape 4"/>
          <p:cNvSpPr>
            <a:spLocks noChangeArrowheads="1"/>
          </p:cNvSpPr>
          <p:nvPr/>
        </p:nvSpPr>
        <p:spPr bwMode="auto">
          <a:xfrm>
            <a:off x="1892300" y="1835150"/>
            <a:ext cx="5661025" cy="3303588"/>
          </a:xfrm>
          <a:prstGeom prst="roundRect">
            <a:avLst>
              <a:gd name="adj" fmla="val 12495"/>
            </a:avLst>
          </a:prstGeom>
          <a:pattFill prst="pct20">
            <a:fgClr>
              <a:srgbClr val="00279F"/>
            </a:fgClr>
            <a:bgClr>
              <a:schemeClr val="bg1"/>
            </a:bgClr>
          </a:pattFill>
          <a:ln w="25400">
            <a:solidFill>
              <a:srgbClr val="00279F"/>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28677" name="AutoShape 5"/>
          <p:cNvSpPr>
            <a:spLocks noChangeArrowheads="1"/>
          </p:cNvSpPr>
          <p:nvPr/>
        </p:nvSpPr>
        <p:spPr bwMode="auto">
          <a:xfrm>
            <a:off x="2135188" y="2073275"/>
            <a:ext cx="5137150" cy="2813050"/>
          </a:xfrm>
          <a:prstGeom prst="roundRect">
            <a:avLst>
              <a:gd name="adj" fmla="val 12495"/>
            </a:avLst>
          </a:prstGeom>
          <a:solidFill>
            <a:schemeClr val="bg1"/>
          </a:solidFill>
          <a:ln w="25400">
            <a:solidFill>
              <a:srgbClr val="00279F"/>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28678" name="Rectangle 6"/>
          <p:cNvSpPr>
            <a:spLocks noChangeArrowheads="1"/>
          </p:cNvSpPr>
          <p:nvPr/>
        </p:nvSpPr>
        <p:spPr bwMode="auto">
          <a:xfrm>
            <a:off x="4992688" y="4859338"/>
            <a:ext cx="1327150" cy="1760537"/>
          </a:xfrm>
          <a:prstGeom prst="rect">
            <a:avLst/>
          </a:prstGeom>
          <a:solidFill>
            <a:schemeClr val="bg1"/>
          </a:solidFill>
          <a:ln w="25400">
            <a:solidFill>
              <a:srgbClr val="00279F"/>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28679" name="Line 7"/>
          <p:cNvSpPr>
            <a:spLocks noChangeShapeType="1"/>
          </p:cNvSpPr>
          <p:nvPr/>
        </p:nvSpPr>
        <p:spPr bwMode="auto">
          <a:xfrm>
            <a:off x="5018088" y="4870450"/>
            <a:ext cx="12668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0" name="Line 8"/>
          <p:cNvSpPr>
            <a:spLocks noChangeShapeType="1"/>
          </p:cNvSpPr>
          <p:nvPr/>
        </p:nvSpPr>
        <p:spPr bwMode="auto">
          <a:xfrm>
            <a:off x="2274888" y="2813050"/>
            <a:ext cx="1076325" cy="0"/>
          </a:xfrm>
          <a:prstGeom prst="line">
            <a:avLst/>
          </a:prstGeom>
          <a:noFill/>
          <a:ln w="25400">
            <a:solidFill>
              <a:srgbClr val="00279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1" name="Rectangle 9"/>
          <p:cNvSpPr>
            <a:spLocks noChangeArrowheads="1"/>
          </p:cNvSpPr>
          <p:nvPr/>
        </p:nvSpPr>
        <p:spPr bwMode="auto">
          <a:xfrm>
            <a:off x="2179638" y="2393950"/>
            <a:ext cx="57150" cy="2181225"/>
          </a:xfrm>
          <a:prstGeom prst="rect">
            <a:avLst/>
          </a:prstGeom>
          <a:pattFill prst="lgConfetti">
            <a:fgClr>
              <a:srgbClr val="00279F"/>
            </a:fgClr>
            <a:bgClr>
              <a:schemeClr val="bg1"/>
            </a:bgClr>
          </a:patt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28682" name="Freeform 10"/>
          <p:cNvSpPr>
            <a:spLocks/>
          </p:cNvSpPr>
          <p:nvPr/>
        </p:nvSpPr>
        <p:spPr bwMode="auto">
          <a:xfrm>
            <a:off x="7251700" y="3194050"/>
            <a:ext cx="347663" cy="244475"/>
          </a:xfrm>
          <a:custGeom>
            <a:avLst/>
            <a:gdLst>
              <a:gd name="T0" fmla="*/ 0 w 219"/>
              <a:gd name="T1" fmla="*/ 42 h 154"/>
              <a:gd name="T2" fmla="*/ 119 w 219"/>
              <a:gd name="T3" fmla="*/ 64 h 154"/>
              <a:gd name="T4" fmla="*/ 217 w 219"/>
              <a:gd name="T5" fmla="*/ 153 h 154"/>
              <a:gd name="T6" fmla="*/ 218 w 219"/>
              <a:gd name="T7" fmla="*/ 117 h 154"/>
              <a:gd name="T8" fmla="*/ 119 w 219"/>
              <a:gd name="T9" fmla="*/ 30 h 154"/>
              <a:gd name="T10" fmla="*/ 3 w 219"/>
              <a:gd name="T11" fmla="*/ 0 h 154"/>
              <a:gd name="T12" fmla="*/ 0 w 219"/>
              <a:gd name="T13" fmla="*/ 42 h 154"/>
              <a:gd name="T14" fmla="*/ 0 60000 65536"/>
              <a:gd name="T15" fmla="*/ 0 60000 65536"/>
              <a:gd name="T16" fmla="*/ 0 60000 65536"/>
              <a:gd name="T17" fmla="*/ 0 60000 65536"/>
              <a:gd name="T18" fmla="*/ 0 60000 65536"/>
              <a:gd name="T19" fmla="*/ 0 60000 65536"/>
              <a:gd name="T20" fmla="*/ 0 60000 65536"/>
              <a:gd name="T21" fmla="*/ 0 w 219"/>
              <a:gd name="T22" fmla="*/ 0 h 154"/>
              <a:gd name="T23" fmla="*/ 219 w 219"/>
              <a:gd name="T24" fmla="*/ 154 h 1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9" h="154">
                <a:moveTo>
                  <a:pt x="0" y="42"/>
                </a:moveTo>
                <a:lnTo>
                  <a:pt x="119" y="64"/>
                </a:lnTo>
                <a:lnTo>
                  <a:pt x="217" y="153"/>
                </a:lnTo>
                <a:lnTo>
                  <a:pt x="218" y="117"/>
                </a:lnTo>
                <a:lnTo>
                  <a:pt x="119" y="30"/>
                </a:lnTo>
                <a:lnTo>
                  <a:pt x="3" y="0"/>
                </a:lnTo>
                <a:lnTo>
                  <a:pt x="0" y="42"/>
                </a:lnTo>
              </a:path>
            </a:pathLst>
          </a:custGeom>
          <a:solidFill>
            <a:schemeClr val="bg1"/>
          </a:solidFill>
          <a:ln w="12700" cap="rnd" cmpd="sng">
            <a:solidFill>
              <a:schemeClr val="bg1"/>
            </a:solidFill>
            <a:prstDash val="solid"/>
            <a:round/>
            <a:headEnd type="none" w="med" len="med"/>
            <a:tailEnd type="none" w="med" len="med"/>
          </a:ln>
        </p:spPr>
        <p:txBody>
          <a:bodyPr/>
          <a:lstStyle/>
          <a:p>
            <a:endParaRPr lang="en-US"/>
          </a:p>
        </p:txBody>
      </p:sp>
      <p:sp>
        <p:nvSpPr>
          <p:cNvPr id="28683" name="Freeform 11"/>
          <p:cNvSpPr>
            <a:spLocks/>
          </p:cNvSpPr>
          <p:nvPr/>
        </p:nvSpPr>
        <p:spPr bwMode="auto">
          <a:xfrm>
            <a:off x="7223125" y="4108450"/>
            <a:ext cx="266700" cy="206375"/>
          </a:xfrm>
          <a:custGeom>
            <a:avLst/>
            <a:gdLst>
              <a:gd name="T0" fmla="*/ 5 w 168"/>
              <a:gd name="T1" fmla="*/ 129 h 130"/>
              <a:gd name="T2" fmla="*/ 84 w 168"/>
              <a:gd name="T3" fmla="*/ 37 h 130"/>
              <a:gd name="T4" fmla="*/ 167 w 168"/>
              <a:gd name="T5" fmla="*/ 12 h 130"/>
              <a:gd name="T6" fmla="*/ 77 w 168"/>
              <a:gd name="T7" fmla="*/ 0 h 130"/>
              <a:gd name="T8" fmla="*/ 0 w 168"/>
              <a:gd name="T9" fmla="*/ 40 h 130"/>
              <a:gd name="T10" fmla="*/ 5 w 168"/>
              <a:gd name="T11" fmla="*/ 129 h 130"/>
              <a:gd name="T12" fmla="*/ 0 60000 65536"/>
              <a:gd name="T13" fmla="*/ 0 60000 65536"/>
              <a:gd name="T14" fmla="*/ 0 60000 65536"/>
              <a:gd name="T15" fmla="*/ 0 60000 65536"/>
              <a:gd name="T16" fmla="*/ 0 60000 65536"/>
              <a:gd name="T17" fmla="*/ 0 60000 65536"/>
              <a:gd name="T18" fmla="*/ 0 w 168"/>
              <a:gd name="T19" fmla="*/ 0 h 130"/>
              <a:gd name="T20" fmla="*/ 168 w 168"/>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168" h="130">
                <a:moveTo>
                  <a:pt x="5" y="129"/>
                </a:moveTo>
                <a:lnTo>
                  <a:pt x="84" y="37"/>
                </a:lnTo>
                <a:lnTo>
                  <a:pt x="167" y="12"/>
                </a:lnTo>
                <a:lnTo>
                  <a:pt x="77" y="0"/>
                </a:lnTo>
                <a:lnTo>
                  <a:pt x="0" y="40"/>
                </a:lnTo>
                <a:lnTo>
                  <a:pt x="5" y="129"/>
                </a:lnTo>
              </a:path>
            </a:pathLst>
          </a:custGeom>
          <a:solidFill>
            <a:schemeClr val="bg1"/>
          </a:solidFill>
          <a:ln w="12700" cap="rnd" cmpd="sng">
            <a:solidFill>
              <a:schemeClr val="bg1"/>
            </a:solidFill>
            <a:prstDash val="solid"/>
            <a:round/>
            <a:headEnd type="none" w="med" len="med"/>
            <a:tailEnd type="none" w="med" len="med"/>
          </a:ln>
        </p:spPr>
        <p:txBody>
          <a:bodyPr/>
          <a:lstStyle/>
          <a:p>
            <a:endParaRPr lang="en-US"/>
          </a:p>
        </p:txBody>
      </p:sp>
      <p:sp>
        <p:nvSpPr>
          <p:cNvPr id="28684" name="Line 12"/>
          <p:cNvSpPr>
            <a:spLocks noChangeShapeType="1"/>
          </p:cNvSpPr>
          <p:nvPr/>
        </p:nvSpPr>
        <p:spPr bwMode="auto">
          <a:xfrm flipV="1">
            <a:off x="5632450" y="4884738"/>
            <a:ext cx="0" cy="1076325"/>
          </a:xfrm>
          <a:prstGeom prst="line">
            <a:avLst/>
          </a:prstGeom>
          <a:noFill/>
          <a:ln w="25400">
            <a:solidFill>
              <a:srgbClr val="00279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5" name="Line 13"/>
          <p:cNvSpPr>
            <a:spLocks noChangeShapeType="1"/>
          </p:cNvSpPr>
          <p:nvPr/>
        </p:nvSpPr>
        <p:spPr bwMode="auto">
          <a:xfrm flipH="1">
            <a:off x="5880100" y="3736975"/>
            <a:ext cx="1295400" cy="0"/>
          </a:xfrm>
          <a:prstGeom prst="line">
            <a:avLst/>
          </a:prstGeom>
          <a:noFill/>
          <a:ln w="25400">
            <a:solidFill>
              <a:srgbClr val="00279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6" name="Rectangle 14"/>
          <p:cNvSpPr>
            <a:spLocks noChangeArrowheads="1"/>
          </p:cNvSpPr>
          <p:nvPr/>
        </p:nvSpPr>
        <p:spPr bwMode="auto">
          <a:xfrm>
            <a:off x="3387725" y="2559050"/>
            <a:ext cx="1641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b="1">
                <a:solidFill>
                  <a:srgbClr val="00279F"/>
                </a:solidFill>
                <a:latin typeface="Times New Roman" pitchFamily="18" charset="0"/>
              </a:rPr>
              <a:t>Outgassing</a:t>
            </a:r>
          </a:p>
        </p:txBody>
      </p:sp>
      <p:sp>
        <p:nvSpPr>
          <p:cNvPr id="28687" name="Rectangle 15"/>
          <p:cNvSpPr>
            <a:spLocks noChangeArrowheads="1"/>
          </p:cNvSpPr>
          <p:nvPr/>
        </p:nvSpPr>
        <p:spPr bwMode="auto">
          <a:xfrm>
            <a:off x="4926013" y="3502025"/>
            <a:ext cx="963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b="1">
                <a:solidFill>
                  <a:srgbClr val="00279F"/>
                </a:solidFill>
                <a:latin typeface="Times New Roman" pitchFamily="18" charset="0"/>
              </a:rPr>
              <a:t>Leaks</a:t>
            </a:r>
          </a:p>
        </p:txBody>
      </p:sp>
      <p:sp>
        <p:nvSpPr>
          <p:cNvPr id="28688" name="Rectangle 16"/>
          <p:cNvSpPr>
            <a:spLocks noChangeArrowheads="1"/>
          </p:cNvSpPr>
          <p:nvPr/>
        </p:nvSpPr>
        <p:spPr bwMode="auto">
          <a:xfrm>
            <a:off x="6016625" y="3987800"/>
            <a:ext cx="113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b="1">
                <a:solidFill>
                  <a:srgbClr val="00279F"/>
                </a:solidFill>
                <a:latin typeface="Times New Roman" pitchFamily="18" charset="0"/>
              </a:rPr>
              <a:t>Virtual</a:t>
            </a:r>
          </a:p>
        </p:txBody>
      </p:sp>
      <p:sp>
        <p:nvSpPr>
          <p:cNvPr id="28689" name="Rectangle 17"/>
          <p:cNvSpPr>
            <a:spLocks noChangeArrowheads="1"/>
          </p:cNvSpPr>
          <p:nvPr/>
        </p:nvSpPr>
        <p:spPr bwMode="auto">
          <a:xfrm>
            <a:off x="6330950" y="3073400"/>
            <a:ext cx="776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b="1">
                <a:solidFill>
                  <a:srgbClr val="00279F"/>
                </a:solidFill>
                <a:latin typeface="Times New Roman" pitchFamily="18" charset="0"/>
              </a:rPr>
              <a:t>Real</a:t>
            </a:r>
          </a:p>
        </p:txBody>
      </p:sp>
      <p:sp>
        <p:nvSpPr>
          <p:cNvPr id="28690" name="Rectangle 18"/>
          <p:cNvSpPr>
            <a:spLocks noChangeArrowheads="1"/>
          </p:cNvSpPr>
          <p:nvPr/>
        </p:nvSpPr>
        <p:spPr bwMode="auto">
          <a:xfrm>
            <a:off x="4611688" y="4440238"/>
            <a:ext cx="2147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b="1" dirty="0" err="1">
                <a:solidFill>
                  <a:srgbClr val="00279F"/>
                </a:solidFill>
                <a:latin typeface="Times New Roman" pitchFamily="18" charset="0"/>
              </a:rPr>
              <a:t>Backstreaming</a:t>
            </a:r>
            <a:endParaRPr lang="en-US" altLang="en-US" sz="2400" b="1" dirty="0">
              <a:solidFill>
                <a:srgbClr val="00279F"/>
              </a:solidFill>
              <a:latin typeface="Times New Roman" pitchFamily="18" charset="0"/>
            </a:endParaRPr>
          </a:p>
        </p:txBody>
      </p:sp>
      <p:sp>
        <p:nvSpPr>
          <p:cNvPr id="28691" name="Line 19"/>
          <p:cNvSpPr>
            <a:spLocks noChangeShapeType="1"/>
          </p:cNvSpPr>
          <p:nvPr/>
        </p:nvSpPr>
        <p:spPr bwMode="auto">
          <a:xfrm flipV="1">
            <a:off x="2593975" y="4437063"/>
            <a:ext cx="557213" cy="557212"/>
          </a:xfrm>
          <a:prstGeom prst="line">
            <a:avLst/>
          </a:prstGeom>
          <a:noFill/>
          <a:ln w="25400">
            <a:solidFill>
              <a:srgbClr val="00279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92" name="Rectangle 20"/>
          <p:cNvSpPr>
            <a:spLocks noChangeArrowheads="1"/>
          </p:cNvSpPr>
          <p:nvPr/>
        </p:nvSpPr>
        <p:spPr bwMode="auto">
          <a:xfrm>
            <a:off x="2487613" y="4040188"/>
            <a:ext cx="1387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b="1">
                <a:solidFill>
                  <a:srgbClr val="00279F"/>
                </a:solidFill>
                <a:latin typeface="Times New Roman" pitchFamily="18" charset="0"/>
              </a:rPr>
              <a:t>Diffusion</a:t>
            </a:r>
          </a:p>
        </p:txBody>
      </p:sp>
      <p:sp>
        <p:nvSpPr>
          <p:cNvPr id="28693" name="Line 21"/>
          <p:cNvSpPr>
            <a:spLocks noChangeShapeType="1"/>
          </p:cNvSpPr>
          <p:nvPr/>
        </p:nvSpPr>
        <p:spPr bwMode="auto">
          <a:xfrm flipH="1">
            <a:off x="6145213" y="1524000"/>
            <a:ext cx="877887" cy="877888"/>
          </a:xfrm>
          <a:prstGeom prst="line">
            <a:avLst/>
          </a:prstGeom>
          <a:noFill/>
          <a:ln w="25400">
            <a:solidFill>
              <a:srgbClr val="00279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94" name="Rectangle 22"/>
          <p:cNvSpPr>
            <a:spLocks noChangeArrowheads="1"/>
          </p:cNvSpPr>
          <p:nvPr/>
        </p:nvSpPr>
        <p:spPr bwMode="auto">
          <a:xfrm>
            <a:off x="5321300" y="2339975"/>
            <a:ext cx="1690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b="1">
                <a:solidFill>
                  <a:srgbClr val="00279F"/>
                </a:solidFill>
                <a:latin typeface="Times New Roman" pitchFamily="18" charset="0"/>
              </a:rPr>
              <a:t>Permeation</a:t>
            </a:r>
          </a:p>
        </p:txBody>
      </p:sp>
      <p:sp>
        <p:nvSpPr>
          <p:cNvPr id="28695" name="Rectangle 23"/>
          <p:cNvSpPr>
            <a:spLocks noChangeArrowheads="1"/>
          </p:cNvSpPr>
          <p:nvPr/>
        </p:nvSpPr>
        <p:spPr bwMode="auto">
          <a:xfrm>
            <a:off x="2593975" y="838200"/>
            <a:ext cx="4632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200" b="1" dirty="0">
                <a:solidFill>
                  <a:srgbClr val="00279F"/>
                </a:solidFill>
                <a:latin typeface="Times New Roman" pitchFamily="18" charset="0"/>
              </a:rPr>
              <a:t>GAS LOAD (Q) IS EXPRESSED IN:</a:t>
            </a:r>
          </a:p>
          <a:p>
            <a:pPr algn="ctr"/>
            <a:r>
              <a:rPr lang="en-US" altLang="en-US" sz="2200" b="1" dirty="0">
                <a:solidFill>
                  <a:srgbClr val="00279F"/>
                </a:solidFill>
                <a:latin typeface="Times New Roman" pitchFamily="18" charset="0"/>
              </a:rPr>
              <a:t>mbar liters per second</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 y="533400"/>
            <a:ext cx="609600" cy="609600"/>
          </a:xfrm>
          <a:prstGeom prst="rect">
            <a:avLst/>
          </a:prstGeom>
        </p:spPr>
      </p:pic>
    </p:spTree>
    <p:extLst>
      <p:ext uri="{BB962C8B-B14F-4D97-AF65-F5344CB8AC3E}">
        <p14:creationId xmlns:p14="http://schemas.microsoft.com/office/powerpoint/2010/main" val="273000185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1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95250"/>
            <a:ext cx="7772400" cy="1143000"/>
          </a:xfrm>
          <a:noFill/>
        </p:spPr>
        <p:txBody>
          <a:bodyPr lIns="90488" tIns="44450" rIns="90488" bIns="44450"/>
          <a:lstStyle/>
          <a:p>
            <a:pPr eaLnBrk="1" hangingPunct="1"/>
            <a:r>
              <a:rPr lang="en-US" altLang="en-US" b="1" smtClean="0">
                <a:solidFill>
                  <a:srgbClr val="FC0128"/>
                </a:solidFill>
              </a:rPr>
              <a:t>Pumpdown Curve</a:t>
            </a:r>
          </a:p>
        </p:txBody>
      </p:sp>
      <p:sp>
        <p:nvSpPr>
          <p:cNvPr id="29699" name="Line 3"/>
          <p:cNvSpPr>
            <a:spLocks noChangeShapeType="1"/>
          </p:cNvSpPr>
          <p:nvPr/>
        </p:nvSpPr>
        <p:spPr bwMode="auto">
          <a:xfrm>
            <a:off x="1652588" y="5876925"/>
            <a:ext cx="6653212" cy="0"/>
          </a:xfrm>
          <a:prstGeom prst="line">
            <a:avLst/>
          </a:prstGeom>
          <a:noFill/>
          <a:ln w="127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0" name="Rectangle 4"/>
          <p:cNvSpPr>
            <a:spLocks noChangeArrowheads="1"/>
          </p:cNvSpPr>
          <p:nvPr/>
        </p:nvSpPr>
        <p:spPr bwMode="auto">
          <a:xfrm rot="-5400000">
            <a:off x="-411163" y="3394076"/>
            <a:ext cx="2308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400" b="1">
                <a:solidFill>
                  <a:srgbClr val="00279F"/>
                </a:solidFill>
                <a:latin typeface="Times New Roman" pitchFamily="18" charset="0"/>
              </a:rPr>
              <a:t>Pressure (mbar)</a:t>
            </a:r>
          </a:p>
        </p:txBody>
      </p:sp>
      <p:sp>
        <p:nvSpPr>
          <p:cNvPr id="29701" name="Rectangle 5"/>
          <p:cNvSpPr>
            <a:spLocks noChangeArrowheads="1"/>
          </p:cNvSpPr>
          <p:nvPr/>
        </p:nvSpPr>
        <p:spPr bwMode="auto">
          <a:xfrm>
            <a:off x="4338638" y="6251575"/>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400" b="1">
                <a:solidFill>
                  <a:srgbClr val="00279F"/>
                </a:solidFill>
                <a:latin typeface="Times New Roman" pitchFamily="18" charset="0"/>
              </a:rPr>
              <a:t>Time (sec)</a:t>
            </a:r>
          </a:p>
        </p:txBody>
      </p:sp>
      <p:sp>
        <p:nvSpPr>
          <p:cNvPr id="29702" name="Rectangle 6"/>
          <p:cNvSpPr>
            <a:spLocks noChangeArrowheads="1"/>
          </p:cNvSpPr>
          <p:nvPr/>
        </p:nvSpPr>
        <p:spPr bwMode="auto">
          <a:xfrm>
            <a:off x="895350" y="5646738"/>
            <a:ext cx="760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400" b="1">
                <a:solidFill>
                  <a:srgbClr val="00279F"/>
                </a:solidFill>
                <a:latin typeface="Times New Roman" pitchFamily="18" charset="0"/>
              </a:rPr>
              <a:t>10</a:t>
            </a:r>
            <a:r>
              <a:rPr lang="en-US" altLang="en-US" sz="2400" b="1" baseline="30000">
                <a:solidFill>
                  <a:srgbClr val="00279F"/>
                </a:solidFill>
                <a:latin typeface="Times New Roman" pitchFamily="18" charset="0"/>
              </a:rPr>
              <a:t>-11</a:t>
            </a:r>
          </a:p>
        </p:txBody>
      </p:sp>
      <p:sp>
        <p:nvSpPr>
          <p:cNvPr id="29703" name="Line 7"/>
          <p:cNvSpPr>
            <a:spLocks noChangeShapeType="1"/>
          </p:cNvSpPr>
          <p:nvPr/>
        </p:nvSpPr>
        <p:spPr bwMode="auto">
          <a:xfrm>
            <a:off x="7469188" y="5567363"/>
            <a:ext cx="0" cy="304800"/>
          </a:xfrm>
          <a:prstGeom prst="line">
            <a:avLst/>
          </a:prstGeom>
          <a:noFill/>
          <a:ln w="127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4" name="Line 8"/>
          <p:cNvSpPr>
            <a:spLocks noChangeShapeType="1"/>
          </p:cNvSpPr>
          <p:nvPr/>
        </p:nvSpPr>
        <p:spPr bwMode="auto">
          <a:xfrm flipV="1">
            <a:off x="2495550" y="5575300"/>
            <a:ext cx="0" cy="304800"/>
          </a:xfrm>
          <a:prstGeom prst="line">
            <a:avLst/>
          </a:prstGeom>
          <a:noFill/>
          <a:ln w="127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5" name="Line 9"/>
          <p:cNvSpPr>
            <a:spLocks noChangeShapeType="1"/>
          </p:cNvSpPr>
          <p:nvPr/>
        </p:nvSpPr>
        <p:spPr bwMode="auto">
          <a:xfrm flipV="1">
            <a:off x="3325813" y="5572125"/>
            <a:ext cx="0" cy="304800"/>
          </a:xfrm>
          <a:prstGeom prst="line">
            <a:avLst/>
          </a:prstGeom>
          <a:noFill/>
          <a:ln w="127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6" name="Line 10"/>
          <p:cNvSpPr>
            <a:spLocks noChangeShapeType="1"/>
          </p:cNvSpPr>
          <p:nvPr/>
        </p:nvSpPr>
        <p:spPr bwMode="auto">
          <a:xfrm flipV="1">
            <a:off x="4156075" y="5573713"/>
            <a:ext cx="0" cy="304800"/>
          </a:xfrm>
          <a:prstGeom prst="line">
            <a:avLst/>
          </a:prstGeom>
          <a:noFill/>
          <a:ln w="127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7" name="Line 11"/>
          <p:cNvSpPr>
            <a:spLocks noChangeShapeType="1"/>
          </p:cNvSpPr>
          <p:nvPr/>
        </p:nvSpPr>
        <p:spPr bwMode="auto">
          <a:xfrm flipV="1">
            <a:off x="4984750" y="5572125"/>
            <a:ext cx="0" cy="304800"/>
          </a:xfrm>
          <a:prstGeom prst="line">
            <a:avLst/>
          </a:prstGeom>
          <a:noFill/>
          <a:ln w="127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8" name="Line 12"/>
          <p:cNvSpPr>
            <a:spLocks noChangeShapeType="1"/>
          </p:cNvSpPr>
          <p:nvPr/>
        </p:nvSpPr>
        <p:spPr bwMode="auto">
          <a:xfrm flipV="1">
            <a:off x="5816600" y="5572125"/>
            <a:ext cx="0" cy="304800"/>
          </a:xfrm>
          <a:prstGeom prst="line">
            <a:avLst/>
          </a:prstGeom>
          <a:noFill/>
          <a:ln w="127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9" name="Line 13"/>
          <p:cNvSpPr>
            <a:spLocks noChangeShapeType="1"/>
          </p:cNvSpPr>
          <p:nvPr/>
        </p:nvSpPr>
        <p:spPr bwMode="auto">
          <a:xfrm flipV="1">
            <a:off x="6642100" y="5572125"/>
            <a:ext cx="0" cy="304800"/>
          </a:xfrm>
          <a:prstGeom prst="line">
            <a:avLst/>
          </a:prstGeom>
          <a:noFill/>
          <a:ln w="127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0" name="Line 14"/>
          <p:cNvSpPr>
            <a:spLocks noChangeShapeType="1"/>
          </p:cNvSpPr>
          <p:nvPr/>
        </p:nvSpPr>
        <p:spPr bwMode="auto">
          <a:xfrm>
            <a:off x="8301038" y="5567363"/>
            <a:ext cx="0" cy="304800"/>
          </a:xfrm>
          <a:prstGeom prst="line">
            <a:avLst/>
          </a:prstGeom>
          <a:noFill/>
          <a:ln w="127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1" name="Rectangle 15"/>
          <p:cNvSpPr>
            <a:spLocks noChangeArrowheads="1"/>
          </p:cNvSpPr>
          <p:nvPr/>
        </p:nvSpPr>
        <p:spPr bwMode="auto">
          <a:xfrm>
            <a:off x="1436688" y="58864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b="1">
                <a:solidFill>
                  <a:srgbClr val="00279F"/>
                </a:solidFill>
                <a:latin typeface="Times New Roman" pitchFamily="18" charset="0"/>
              </a:rPr>
              <a:t>10 </a:t>
            </a:r>
            <a:r>
              <a:rPr lang="en-US" altLang="en-US" sz="2400" b="1" baseline="30000">
                <a:solidFill>
                  <a:srgbClr val="00279F"/>
                </a:solidFill>
                <a:latin typeface="Times New Roman" pitchFamily="18" charset="0"/>
              </a:rPr>
              <a:t>1</a:t>
            </a:r>
          </a:p>
        </p:txBody>
      </p:sp>
      <p:sp>
        <p:nvSpPr>
          <p:cNvPr id="29712" name="Rectangle 16"/>
          <p:cNvSpPr>
            <a:spLocks noChangeArrowheads="1"/>
          </p:cNvSpPr>
          <p:nvPr/>
        </p:nvSpPr>
        <p:spPr bwMode="auto">
          <a:xfrm>
            <a:off x="2282825" y="5888038"/>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400" b="1">
                <a:solidFill>
                  <a:srgbClr val="00279F"/>
                </a:solidFill>
                <a:latin typeface="Times New Roman" pitchFamily="18" charset="0"/>
              </a:rPr>
              <a:t>10 </a:t>
            </a:r>
            <a:r>
              <a:rPr lang="en-US" altLang="en-US" sz="2400" b="1" baseline="30000">
                <a:solidFill>
                  <a:srgbClr val="00279F"/>
                </a:solidFill>
                <a:latin typeface="Times New Roman" pitchFamily="18" charset="0"/>
              </a:rPr>
              <a:t>3</a:t>
            </a:r>
          </a:p>
        </p:txBody>
      </p:sp>
      <p:sp>
        <p:nvSpPr>
          <p:cNvPr id="29713" name="Rectangle 17"/>
          <p:cNvSpPr>
            <a:spLocks noChangeArrowheads="1"/>
          </p:cNvSpPr>
          <p:nvPr/>
        </p:nvSpPr>
        <p:spPr bwMode="auto">
          <a:xfrm>
            <a:off x="3089275" y="5888038"/>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400" b="1">
                <a:solidFill>
                  <a:srgbClr val="00279F"/>
                </a:solidFill>
                <a:latin typeface="Times New Roman" pitchFamily="18" charset="0"/>
              </a:rPr>
              <a:t>10 </a:t>
            </a:r>
            <a:r>
              <a:rPr lang="en-US" altLang="en-US" sz="2400" b="1" baseline="30000">
                <a:solidFill>
                  <a:srgbClr val="00279F"/>
                </a:solidFill>
                <a:latin typeface="Times New Roman" pitchFamily="18" charset="0"/>
              </a:rPr>
              <a:t>5</a:t>
            </a:r>
          </a:p>
        </p:txBody>
      </p:sp>
      <p:sp>
        <p:nvSpPr>
          <p:cNvPr id="29714" name="Rectangle 18"/>
          <p:cNvSpPr>
            <a:spLocks noChangeArrowheads="1"/>
          </p:cNvSpPr>
          <p:nvPr/>
        </p:nvSpPr>
        <p:spPr bwMode="auto">
          <a:xfrm>
            <a:off x="3929063" y="58864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400" b="1">
                <a:solidFill>
                  <a:srgbClr val="00279F"/>
                </a:solidFill>
                <a:latin typeface="Times New Roman" pitchFamily="18" charset="0"/>
              </a:rPr>
              <a:t>10 </a:t>
            </a:r>
            <a:r>
              <a:rPr lang="en-US" altLang="en-US" sz="2400" b="1" baseline="30000">
                <a:solidFill>
                  <a:srgbClr val="00279F"/>
                </a:solidFill>
                <a:latin typeface="Times New Roman" pitchFamily="18" charset="0"/>
              </a:rPr>
              <a:t>7</a:t>
            </a:r>
          </a:p>
        </p:txBody>
      </p:sp>
      <p:sp>
        <p:nvSpPr>
          <p:cNvPr id="29715" name="Rectangle 19"/>
          <p:cNvSpPr>
            <a:spLocks noChangeArrowheads="1"/>
          </p:cNvSpPr>
          <p:nvPr/>
        </p:nvSpPr>
        <p:spPr bwMode="auto">
          <a:xfrm>
            <a:off x="4754563" y="5889625"/>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400" b="1">
                <a:solidFill>
                  <a:srgbClr val="00279F"/>
                </a:solidFill>
                <a:latin typeface="Times New Roman" pitchFamily="18" charset="0"/>
              </a:rPr>
              <a:t>10 </a:t>
            </a:r>
            <a:r>
              <a:rPr lang="en-US" altLang="en-US" sz="2400" b="1" baseline="30000">
                <a:solidFill>
                  <a:srgbClr val="00279F"/>
                </a:solidFill>
                <a:latin typeface="Times New Roman" pitchFamily="18" charset="0"/>
              </a:rPr>
              <a:t>9</a:t>
            </a:r>
          </a:p>
        </p:txBody>
      </p:sp>
      <p:sp>
        <p:nvSpPr>
          <p:cNvPr id="29716" name="Rectangle 20"/>
          <p:cNvSpPr>
            <a:spLocks noChangeArrowheads="1"/>
          </p:cNvSpPr>
          <p:nvPr/>
        </p:nvSpPr>
        <p:spPr bwMode="auto">
          <a:xfrm>
            <a:off x="5580063" y="5886450"/>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400" b="1">
                <a:solidFill>
                  <a:srgbClr val="00279F"/>
                </a:solidFill>
                <a:latin typeface="Times New Roman" pitchFamily="18" charset="0"/>
              </a:rPr>
              <a:t>10 </a:t>
            </a:r>
            <a:r>
              <a:rPr lang="en-US" altLang="en-US" sz="2400" b="1" baseline="30000">
                <a:solidFill>
                  <a:srgbClr val="00279F"/>
                </a:solidFill>
                <a:latin typeface="Times New Roman" pitchFamily="18" charset="0"/>
              </a:rPr>
              <a:t>11</a:t>
            </a:r>
          </a:p>
        </p:txBody>
      </p:sp>
      <p:sp>
        <p:nvSpPr>
          <p:cNvPr id="29717" name="Rectangle 21"/>
          <p:cNvSpPr>
            <a:spLocks noChangeArrowheads="1"/>
          </p:cNvSpPr>
          <p:nvPr/>
        </p:nvSpPr>
        <p:spPr bwMode="auto">
          <a:xfrm>
            <a:off x="6405563" y="5888038"/>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400" b="1">
                <a:solidFill>
                  <a:srgbClr val="00279F"/>
                </a:solidFill>
                <a:latin typeface="Times New Roman" pitchFamily="18" charset="0"/>
              </a:rPr>
              <a:t>10 </a:t>
            </a:r>
            <a:r>
              <a:rPr lang="en-US" altLang="en-US" sz="2400" b="1" baseline="30000">
                <a:solidFill>
                  <a:srgbClr val="00279F"/>
                </a:solidFill>
                <a:latin typeface="Times New Roman" pitchFamily="18" charset="0"/>
              </a:rPr>
              <a:t>13</a:t>
            </a:r>
          </a:p>
        </p:txBody>
      </p:sp>
      <p:sp>
        <p:nvSpPr>
          <p:cNvPr id="29718" name="Rectangle 22"/>
          <p:cNvSpPr>
            <a:spLocks noChangeArrowheads="1"/>
          </p:cNvSpPr>
          <p:nvPr/>
        </p:nvSpPr>
        <p:spPr bwMode="auto">
          <a:xfrm>
            <a:off x="7226300" y="5888038"/>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400" b="1">
                <a:solidFill>
                  <a:srgbClr val="00279F"/>
                </a:solidFill>
                <a:latin typeface="Times New Roman" pitchFamily="18" charset="0"/>
              </a:rPr>
              <a:t>10 </a:t>
            </a:r>
            <a:r>
              <a:rPr lang="en-US" altLang="en-US" sz="2400" b="1" baseline="30000">
                <a:solidFill>
                  <a:srgbClr val="00279F"/>
                </a:solidFill>
                <a:latin typeface="Times New Roman" pitchFamily="18" charset="0"/>
              </a:rPr>
              <a:t>15</a:t>
            </a:r>
          </a:p>
        </p:txBody>
      </p:sp>
      <p:sp>
        <p:nvSpPr>
          <p:cNvPr id="29719" name="Rectangle 23"/>
          <p:cNvSpPr>
            <a:spLocks noChangeArrowheads="1"/>
          </p:cNvSpPr>
          <p:nvPr/>
        </p:nvSpPr>
        <p:spPr bwMode="auto">
          <a:xfrm>
            <a:off x="7981950" y="5888038"/>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400" b="1">
                <a:solidFill>
                  <a:srgbClr val="00279F"/>
                </a:solidFill>
                <a:latin typeface="Times New Roman" pitchFamily="18" charset="0"/>
              </a:rPr>
              <a:t>10 </a:t>
            </a:r>
            <a:r>
              <a:rPr lang="en-US" altLang="en-US" sz="2400" b="1" baseline="30000">
                <a:solidFill>
                  <a:srgbClr val="00279F"/>
                </a:solidFill>
                <a:latin typeface="Times New Roman" pitchFamily="18" charset="0"/>
              </a:rPr>
              <a:t>17</a:t>
            </a:r>
          </a:p>
        </p:txBody>
      </p:sp>
      <p:sp>
        <p:nvSpPr>
          <p:cNvPr id="29720" name="Line 24"/>
          <p:cNvSpPr>
            <a:spLocks noChangeShapeType="1"/>
          </p:cNvSpPr>
          <p:nvPr/>
        </p:nvSpPr>
        <p:spPr bwMode="auto">
          <a:xfrm>
            <a:off x="1654175" y="1189038"/>
            <a:ext cx="0" cy="4692650"/>
          </a:xfrm>
          <a:prstGeom prst="line">
            <a:avLst/>
          </a:prstGeom>
          <a:noFill/>
          <a:ln w="127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1" name="Line 25"/>
          <p:cNvSpPr>
            <a:spLocks noChangeShapeType="1"/>
          </p:cNvSpPr>
          <p:nvPr/>
        </p:nvSpPr>
        <p:spPr bwMode="auto">
          <a:xfrm>
            <a:off x="1651000" y="1196975"/>
            <a:ext cx="304800" cy="0"/>
          </a:xfrm>
          <a:prstGeom prst="line">
            <a:avLst/>
          </a:prstGeom>
          <a:noFill/>
          <a:ln w="127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2" name="Line 26"/>
          <p:cNvSpPr>
            <a:spLocks noChangeShapeType="1"/>
          </p:cNvSpPr>
          <p:nvPr/>
        </p:nvSpPr>
        <p:spPr bwMode="auto">
          <a:xfrm>
            <a:off x="1654175" y="1978025"/>
            <a:ext cx="304800" cy="0"/>
          </a:xfrm>
          <a:prstGeom prst="line">
            <a:avLst/>
          </a:prstGeom>
          <a:noFill/>
          <a:ln w="127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3" name="Line 27"/>
          <p:cNvSpPr>
            <a:spLocks noChangeShapeType="1"/>
          </p:cNvSpPr>
          <p:nvPr/>
        </p:nvSpPr>
        <p:spPr bwMode="auto">
          <a:xfrm>
            <a:off x="1652588" y="2760663"/>
            <a:ext cx="304800" cy="0"/>
          </a:xfrm>
          <a:prstGeom prst="line">
            <a:avLst/>
          </a:prstGeom>
          <a:noFill/>
          <a:ln w="127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4" name="Line 28"/>
          <p:cNvSpPr>
            <a:spLocks noChangeShapeType="1"/>
          </p:cNvSpPr>
          <p:nvPr/>
        </p:nvSpPr>
        <p:spPr bwMode="auto">
          <a:xfrm>
            <a:off x="1654175" y="3540125"/>
            <a:ext cx="304800" cy="0"/>
          </a:xfrm>
          <a:prstGeom prst="line">
            <a:avLst/>
          </a:prstGeom>
          <a:noFill/>
          <a:ln w="127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5" name="Line 29"/>
          <p:cNvSpPr>
            <a:spLocks noChangeShapeType="1"/>
          </p:cNvSpPr>
          <p:nvPr/>
        </p:nvSpPr>
        <p:spPr bwMode="auto">
          <a:xfrm>
            <a:off x="1654175" y="4324350"/>
            <a:ext cx="304800" cy="0"/>
          </a:xfrm>
          <a:prstGeom prst="line">
            <a:avLst/>
          </a:prstGeom>
          <a:noFill/>
          <a:ln w="127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6" name="Line 30"/>
          <p:cNvSpPr>
            <a:spLocks noChangeShapeType="1"/>
          </p:cNvSpPr>
          <p:nvPr/>
        </p:nvSpPr>
        <p:spPr bwMode="auto">
          <a:xfrm>
            <a:off x="1654175" y="5103813"/>
            <a:ext cx="304800" cy="0"/>
          </a:xfrm>
          <a:prstGeom prst="line">
            <a:avLst/>
          </a:prstGeom>
          <a:noFill/>
          <a:ln w="127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7" name="Rectangle 31"/>
          <p:cNvSpPr>
            <a:spLocks noChangeArrowheads="1"/>
          </p:cNvSpPr>
          <p:nvPr/>
        </p:nvSpPr>
        <p:spPr bwMode="auto">
          <a:xfrm>
            <a:off x="874713" y="973138"/>
            <a:ext cx="706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400" b="1">
                <a:solidFill>
                  <a:srgbClr val="00279F"/>
                </a:solidFill>
                <a:latin typeface="Times New Roman" pitchFamily="18" charset="0"/>
              </a:rPr>
              <a:t>10</a:t>
            </a:r>
            <a:r>
              <a:rPr lang="en-US" altLang="en-US" sz="2400" b="1" baseline="30000">
                <a:solidFill>
                  <a:srgbClr val="00279F"/>
                </a:solidFill>
                <a:latin typeface="Times New Roman" pitchFamily="18" charset="0"/>
              </a:rPr>
              <a:t>+1</a:t>
            </a:r>
          </a:p>
        </p:txBody>
      </p:sp>
      <p:sp>
        <p:nvSpPr>
          <p:cNvPr id="29728" name="Rectangle 32"/>
          <p:cNvSpPr>
            <a:spLocks noChangeArrowheads="1"/>
          </p:cNvSpPr>
          <p:nvPr/>
        </p:nvSpPr>
        <p:spPr bwMode="auto">
          <a:xfrm>
            <a:off x="893763" y="1731963"/>
            <a:ext cx="658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400" b="1">
                <a:solidFill>
                  <a:srgbClr val="00279F"/>
                </a:solidFill>
                <a:latin typeface="Times New Roman" pitchFamily="18" charset="0"/>
              </a:rPr>
              <a:t>10</a:t>
            </a:r>
            <a:r>
              <a:rPr lang="en-US" altLang="en-US" sz="2400" b="1" baseline="30000">
                <a:solidFill>
                  <a:srgbClr val="00279F"/>
                </a:solidFill>
                <a:latin typeface="Times New Roman" pitchFamily="18" charset="0"/>
              </a:rPr>
              <a:t>-1</a:t>
            </a:r>
          </a:p>
        </p:txBody>
      </p:sp>
      <p:sp>
        <p:nvSpPr>
          <p:cNvPr id="29729" name="Rectangle 33"/>
          <p:cNvSpPr>
            <a:spLocks noChangeArrowheads="1"/>
          </p:cNvSpPr>
          <p:nvPr/>
        </p:nvSpPr>
        <p:spPr bwMode="auto">
          <a:xfrm>
            <a:off x="893763" y="2525713"/>
            <a:ext cx="658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400" b="1">
                <a:solidFill>
                  <a:srgbClr val="00279F"/>
                </a:solidFill>
                <a:latin typeface="Times New Roman" pitchFamily="18" charset="0"/>
              </a:rPr>
              <a:t>10</a:t>
            </a:r>
            <a:r>
              <a:rPr lang="en-US" altLang="en-US" sz="2400" b="1" baseline="30000">
                <a:solidFill>
                  <a:srgbClr val="00279F"/>
                </a:solidFill>
                <a:latin typeface="Times New Roman" pitchFamily="18" charset="0"/>
              </a:rPr>
              <a:t>-3</a:t>
            </a:r>
          </a:p>
        </p:txBody>
      </p:sp>
      <p:sp>
        <p:nvSpPr>
          <p:cNvPr id="29730" name="Rectangle 34"/>
          <p:cNvSpPr>
            <a:spLocks noChangeArrowheads="1"/>
          </p:cNvSpPr>
          <p:nvPr/>
        </p:nvSpPr>
        <p:spPr bwMode="auto">
          <a:xfrm>
            <a:off x="889000" y="3303588"/>
            <a:ext cx="658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400" b="1">
                <a:solidFill>
                  <a:srgbClr val="00279F"/>
                </a:solidFill>
                <a:latin typeface="Times New Roman" pitchFamily="18" charset="0"/>
              </a:rPr>
              <a:t>10</a:t>
            </a:r>
            <a:r>
              <a:rPr lang="en-US" altLang="en-US" sz="2400" b="1" baseline="30000">
                <a:solidFill>
                  <a:srgbClr val="00279F"/>
                </a:solidFill>
                <a:latin typeface="Times New Roman" pitchFamily="18" charset="0"/>
              </a:rPr>
              <a:t>-5</a:t>
            </a:r>
          </a:p>
        </p:txBody>
      </p:sp>
      <p:sp>
        <p:nvSpPr>
          <p:cNvPr id="29731" name="Rectangle 35"/>
          <p:cNvSpPr>
            <a:spLocks noChangeArrowheads="1"/>
          </p:cNvSpPr>
          <p:nvPr/>
        </p:nvSpPr>
        <p:spPr bwMode="auto">
          <a:xfrm>
            <a:off x="898525" y="4087813"/>
            <a:ext cx="658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400" b="1">
                <a:solidFill>
                  <a:srgbClr val="00279F"/>
                </a:solidFill>
                <a:latin typeface="Times New Roman" pitchFamily="18" charset="0"/>
              </a:rPr>
              <a:t>10</a:t>
            </a:r>
            <a:r>
              <a:rPr lang="en-US" altLang="en-US" sz="2400" b="1" baseline="30000">
                <a:solidFill>
                  <a:srgbClr val="00279F"/>
                </a:solidFill>
                <a:latin typeface="Times New Roman" pitchFamily="18" charset="0"/>
              </a:rPr>
              <a:t>-7</a:t>
            </a:r>
          </a:p>
        </p:txBody>
      </p:sp>
      <p:sp>
        <p:nvSpPr>
          <p:cNvPr id="29732" name="Rectangle 36"/>
          <p:cNvSpPr>
            <a:spLocks noChangeArrowheads="1"/>
          </p:cNvSpPr>
          <p:nvPr/>
        </p:nvSpPr>
        <p:spPr bwMode="auto">
          <a:xfrm>
            <a:off x="946150" y="4881563"/>
            <a:ext cx="658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400" b="1">
                <a:solidFill>
                  <a:srgbClr val="00279F"/>
                </a:solidFill>
                <a:latin typeface="Times New Roman" pitchFamily="18" charset="0"/>
              </a:rPr>
              <a:t>10</a:t>
            </a:r>
            <a:r>
              <a:rPr lang="en-US" altLang="en-US" sz="2400" b="1" baseline="30000">
                <a:solidFill>
                  <a:srgbClr val="00279F"/>
                </a:solidFill>
                <a:latin typeface="Times New Roman" pitchFamily="18" charset="0"/>
              </a:rPr>
              <a:t>-9</a:t>
            </a:r>
          </a:p>
        </p:txBody>
      </p:sp>
      <p:sp>
        <p:nvSpPr>
          <p:cNvPr id="29733" name="Line 37"/>
          <p:cNvSpPr>
            <a:spLocks noChangeShapeType="1"/>
          </p:cNvSpPr>
          <p:nvPr/>
        </p:nvSpPr>
        <p:spPr bwMode="auto">
          <a:xfrm>
            <a:off x="2233613" y="2857500"/>
            <a:ext cx="161925" cy="2986088"/>
          </a:xfrm>
          <a:prstGeom prst="line">
            <a:avLst/>
          </a:prstGeom>
          <a:noFill/>
          <a:ln w="127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4" name="Line 38"/>
          <p:cNvSpPr>
            <a:spLocks noChangeShapeType="1"/>
          </p:cNvSpPr>
          <p:nvPr/>
        </p:nvSpPr>
        <p:spPr bwMode="auto">
          <a:xfrm>
            <a:off x="1651000" y="2343150"/>
            <a:ext cx="573088" cy="476250"/>
          </a:xfrm>
          <a:prstGeom prst="line">
            <a:avLst/>
          </a:prstGeom>
          <a:noFill/>
          <a:ln w="127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5" name="Line 39"/>
          <p:cNvSpPr>
            <a:spLocks noChangeShapeType="1"/>
          </p:cNvSpPr>
          <p:nvPr/>
        </p:nvSpPr>
        <p:spPr bwMode="auto">
          <a:xfrm>
            <a:off x="2228850" y="2824163"/>
            <a:ext cx="1881188" cy="1585912"/>
          </a:xfrm>
          <a:prstGeom prst="line">
            <a:avLst/>
          </a:prstGeom>
          <a:noFill/>
          <a:ln w="254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6" name="Line 40"/>
          <p:cNvSpPr>
            <a:spLocks noChangeShapeType="1"/>
          </p:cNvSpPr>
          <p:nvPr/>
        </p:nvSpPr>
        <p:spPr bwMode="auto">
          <a:xfrm>
            <a:off x="4076700" y="4381500"/>
            <a:ext cx="2266950" cy="1047750"/>
          </a:xfrm>
          <a:prstGeom prst="line">
            <a:avLst/>
          </a:prstGeom>
          <a:noFill/>
          <a:ln w="254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7" name="Freeform 41"/>
          <p:cNvSpPr>
            <a:spLocks/>
          </p:cNvSpPr>
          <p:nvPr/>
        </p:nvSpPr>
        <p:spPr bwMode="auto">
          <a:xfrm>
            <a:off x="1652588" y="1190625"/>
            <a:ext cx="577850" cy="1630363"/>
          </a:xfrm>
          <a:custGeom>
            <a:avLst/>
            <a:gdLst>
              <a:gd name="T0" fmla="*/ 0 w 364"/>
              <a:gd name="T1" fmla="*/ 0 h 1027"/>
              <a:gd name="T2" fmla="*/ 84 w 364"/>
              <a:gd name="T3" fmla="*/ 99 h 1027"/>
              <a:gd name="T4" fmla="*/ 171 w 364"/>
              <a:gd name="T5" fmla="*/ 228 h 1027"/>
              <a:gd name="T6" fmla="*/ 243 w 364"/>
              <a:gd name="T7" fmla="*/ 393 h 1027"/>
              <a:gd name="T8" fmla="*/ 309 w 364"/>
              <a:gd name="T9" fmla="*/ 585 h 1027"/>
              <a:gd name="T10" fmla="*/ 339 w 364"/>
              <a:gd name="T11" fmla="*/ 711 h 1027"/>
              <a:gd name="T12" fmla="*/ 357 w 364"/>
              <a:gd name="T13" fmla="*/ 864 h 1027"/>
              <a:gd name="T14" fmla="*/ 363 w 364"/>
              <a:gd name="T15" fmla="*/ 1026 h 1027"/>
              <a:gd name="T16" fmla="*/ 0 60000 65536"/>
              <a:gd name="T17" fmla="*/ 0 60000 65536"/>
              <a:gd name="T18" fmla="*/ 0 60000 65536"/>
              <a:gd name="T19" fmla="*/ 0 60000 65536"/>
              <a:gd name="T20" fmla="*/ 0 60000 65536"/>
              <a:gd name="T21" fmla="*/ 0 60000 65536"/>
              <a:gd name="T22" fmla="*/ 0 60000 65536"/>
              <a:gd name="T23" fmla="*/ 0 60000 65536"/>
              <a:gd name="T24" fmla="*/ 0 w 364"/>
              <a:gd name="T25" fmla="*/ 0 h 1027"/>
              <a:gd name="T26" fmla="*/ 364 w 364"/>
              <a:gd name="T27" fmla="*/ 1027 h 10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4" h="1027">
                <a:moveTo>
                  <a:pt x="0" y="0"/>
                </a:moveTo>
                <a:lnTo>
                  <a:pt x="84" y="99"/>
                </a:lnTo>
                <a:lnTo>
                  <a:pt x="171" y="228"/>
                </a:lnTo>
                <a:lnTo>
                  <a:pt x="243" y="393"/>
                </a:lnTo>
                <a:lnTo>
                  <a:pt x="309" y="585"/>
                </a:lnTo>
                <a:lnTo>
                  <a:pt x="339" y="711"/>
                </a:lnTo>
                <a:lnTo>
                  <a:pt x="357" y="864"/>
                </a:lnTo>
                <a:lnTo>
                  <a:pt x="363" y="1026"/>
                </a:lnTo>
              </a:path>
            </a:pathLst>
          </a:custGeom>
          <a:noFill/>
          <a:ln w="25400" cap="rnd" cmpd="sng">
            <a:solidFill>
              <a:srgbClr val="00279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38" name="Freeform 42"/>
          <p:cNvSpPr>
            <a:spLocks/>
          </p:cNvSpPr>
          <p:nvPr/>
        </p:nvSpPr>
        <p:spPr bwMode="auto">
          <a:xfrm>
            <a:off x="4090988" y="4400550"/>
            <a:ext cx="773112" cy="1463675"/>
          </a:xfrm>
          <a:custGeom>
            <a:avLst/>
            <a:gdLst>
              <a:gd name="T0" fmla="*/ 0 w 487"/>
              <a:gd name="T1" fmla="*/ 0 h 922"/>
              <a:gd name="T2" fmla="*/ 147 w 487"/>
              <a:gd name="T3" fmla="*/ 132 h 922"/>
              <a:gd name="T4" fmla="*/ 252 w 487"/>
              <a:gd name="T5" fmla="*/ 240 h 922"/>
              <a:gd name="T6" fmla="*/ 342 w 487"/>
              <a:gd name="T7" fmla="*/ 354 h 922"/>
              <a:gd name="T8" fmla="*/ 414 w 487"/>
              <a:gd name="T9" fmla="*/ 513 h 922"/>
              <a:gd name="T10" fmla="*/ 450 w 487"/>
              <a:gd name="T11" fmla="*/ 642 h 922"/>
              <a:gd name="T12" fmla="*/ 480 w 487"/>
              <a:gd name="T13" fmla="*/ 786 h 922"/>
              <a:gd name="T14" fmla="*/ 486 w 487"/>
              <a:gd name="T15" fmla="*/ 921 h 922"/>
              <a:gd name="T16" fmla="*/ 0 60000 65536"/>
              <a:gd name="T17" fmla="*/ 0 60000 65536"/>
              <a:gd name="T18" fmla="*/ 0 60000 65536"/>
              <a:gd name="T19" fmla="*/ 0 60000 65536"/>
              <a:gd name="T20" fmla="*/ 0 60000 65536"/>
              <a:gd name="T21" fmla="*/ 0 60000 65536"/>
              <a:gd name="T22" fmla="*/ 0 60000 65536"/>
              <a:gd name="T23" fmla="*/ 0 60000 65536"/>
              <a:gd name="T24" fmla="*/ 0 w 487"/>
              <a:gd name="T25" fmla="*/ 0 h 922"/>
              <a:gd name="T26" fmla="*/ 487 w 487"/>
              <a:gd name="T27" fmla="*/ 922 h 9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7" h="922">
                <a:moveTo>
                  <a:pt x="0" y="0"/>
                </a:moveTo>
                <a:lnTo>
                  <a:pt x="147" y="132"/>
                </a:lnTo>
                <a:lnTo>
                  <a:pt x="252" y="240"/>
                </a:lnTo>
                <a:lnTo>
                  <a:pt x="342" y="354"/>
                </a:lnTo>
                <a:lnTo>
                  <a:pt x="414" y="513"/>
                </a:lnTo>
                <a:lnTo>
                  <a:pt x="450" y="642"/>
                </a:lnTo>
                <a:lnTo>
                  <a:pt x="480" y="786"/>
                </a:lnTo>
                <a:lnTo>
                  <a:pt x="486" y="921"/>
                </a:lnTo>
              </a:path>
            </a:pathLst>
          </a:custGeom>
          <a:noFill/>
          <a:ln w="12700" cap="rnd" cmpd="sng">
            <a:solidFill>
              <a:srgbClr val="00279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39" name="Line 43"/>
          <p:cNvSpPr>
            <a:spLocks noChangeShapeType="1"/>
          </p:cNvSpPr>
          <p:nvPr/>
        </p:nvSpPr>
        <p:spPr bwMode="auto">
          <a:xfrm>
            <a:off x="1647825" y="5432425"/>
            <a:ext cx="4686300" cy="0"/>
          </a:xfrm>
          <a:prstGeom prst="line">
            <a:avLst/>
          </a:prstGeom>
          <a:noFill/>
          <a:ln w="127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0" name="Line 44"/>
          <p:cNvSpPr>
            <a:spLocks noChangeShapeType="1"/>
          </p:cNvSpPr>
          <p:nvPr/>
        </p:nvSpPr>
        <p:spPr bwMode="auto">
          <a:xfrm>
            <a:off x="1647825" y="3314700"/>
            <a:ext cx="2419350" cy="1066800"/>
          </a:xfrm>
          <a:prstGeom prst="line">
            <a:avLst/>
          </a:prstGeom>
          <a:noFill/>
          <a:ln w="127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1" name="Freeform 45"/>
          <p:cNvSpPr>
            <a:spLocks/>
          </p:cNvSpPr>
          <p:nvPr/>
        </p:nvSpPr>
        <p:spPr bwMode="auto">
          <a:xfrm>
            <a:off x="6346825" y="5434013"/>
            <a:ext cx="254000" cy="438150"/>
          </a:xfrm>
          <a:custGeom>
            <a:avLst/>
            <a:gdLst>
              <a:gd name="T0" fmla="*/ 0 w 160"/>
              <a:gd name="T1" fmla="*/ 0 h 276"/>
              <a:gd name="T2" fmla="*/ 60 w 160"/>
              <a:gd name="T3" fmla="*/ 44 h 276"/>
              <a:gd name="T4" fmla="*/ 102 w 160"/>
              <a:gd name="T5" fmla="*/ 90 h 276"/>
              <a:gd name="T6" fmla="*/ 129 w 160"/>
              <a:gd name="T7" fmla="*/ 143 h 276"/>
              <a:gd name="T8" fmla="*/ 148 w 160"/>
              <a:gd name="T9" fmla="*/ 207 h 276"/>
              <a:gd name="T10" fmla="*/ 159 w 160"/>
              <a:gd name="T11" fmla="*/ 275 h 276"/>
              <a:gd name="T12" fmla="*/ 0 60000 65536"/>
              <a:gd name="T13" fmla="*/ 0 60000 65536"/>
              <a:gd name="T14" fmla="*/ 0 60000 65536"/>
              <a:gd name="T15" fmla="*/ 0 60000 65536"/>
              <a:gd name="T16" fmla="*/ 0 60000 65536"/>
              <a:gd name="T17" fmla="*/ 0 60000 65536"/>
              <a:gd name="T18" fmla="*/ 0 w 160"/>
              <a:gd name="T19" fmla="*/ 0 h 276"/>
              <a:gd name="T20" fmla="*/ 160 w 160"/>
              <a:gd name="T21" fmla="*/ 276 h 276"/>
            </a:gdLst>
            <a:ahLst/>
            <a:cxnLst>
              <a:cxn ang="T12">
                <a:pos x="T0" y="T1"/>
              </a:cxn>
              <a:cxn ang="T13">
                <a:pos x="T2" y="T3"/>
              </a:cxn>
              <a:cxn ang="T14">
                <a:pos x="T4" y="T5"/>
              </a:cxn>
              <a:cxn ang="T15">
                <a:pos x="T6" y="T7"/>
              </a:cxn>
              <a:cxn ang="T16">
                <a:pos x="T8" y="T9"/>
              </a:cxn>
              <a:cxn ang="T17">
                <a:pos x="T10" y="T11"/>
              </a:cxn>
            </a:cxnLst>
            <a:rect l="T18" t="T19" r="T20" b="T21"/>
            <a:pathLst>
              <a:path w="160" h="276">
                <a:moveTo>
                  <a:pt x="0" y="0"/>
                </a:moveTo>
                <a:lnTo>
                  <a:pt x="60" y="44"/>
                </a:lnTo>
                <a:lnTo>
                  <a:pt x="102" y="90"/>
                </a:lnTo>
                <a:lnTo>
                  <a:pt x="129" y="143"/>
                </a:lnTo>
                <a:lnTo>
                  <a:pt x="148" y="207"/>
                </a:lnTo>
                <a:lnTo>
                  <a:pt x="159" y="275"/>
                </a:lnTo>
              </a:path>
            </a:pathLst>
          </a:custGeom>
          <a:noFill/>
          <a:ln w="12700" cap="rnd" cmpd="sng">
            <a:solidFill>
              <a:srgbClr val="00279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42" name="Line 46"/>
          <p:cNvSpPr>
            <a:spLocks noChangeShapeType="1"/>
          </p:cNvSpPr>
          <p:nvPr/>
        </p:nvSpPr>
        <p:spPr bwMode="auto">
          <a:xfrm>
            <a:off x="6346825" y="5432425"/>
            <a:ext cx="1958975" cy="0"/>
          </a:xfrm>
          <a:prstGeom prst="line">
            <a:avLst/>
          </a:prstGeom>
          <a:noFill/>
          <a:ln w="25400">
            <a:solidFill>
              <a:srgbClr val="00279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3" name="Rectangle 47"/>
          <p:cNvSpPr>
            <a:spLocks noChangeArrowheads="1"/>
          </p:cNvSpPr>
          <p:nvPr/>
        </p:nvSpPr>
        <p:spPr bwMode="auto">
          <a:xfrm>
            <a:off x="3279775" y="1893888"/>
            <a:ext cx="120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400" b="1">
                <a:solidFill>
                  <a:srgbClr val="00279F"/>
                </a:solidFill>
                <a:latin typeface="Times New Roman" pitchFamily="18" charset="0"/>
              </a:rPr>
              <a:t>Volume</a:t>
            </a:r>
          </a:p>
        </p:txBody>
      </p:sp>
      <p:sp>
        <p:nvSpPr>
          <p:cNvPr id="29744" name="Rectangle 48"/>
          <p:cNvSpPr>
            <a:spLocks noChangeArrowheads="1"/>
          </p:cNvSpPr>
          <p:nvPr/>
        </p:nvSpPr>
        <p:spPr bwMode="auto">
          <a:xfrm>
            <a:off x="4518025" y="3336925"/>
            <a:ext cx="2698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b="1">
                <a:solidFill>
                  <a:srgbClr val="00279F"/>
                </a:solidFill>
                <a:latin typeface="Times New Roman" pitchFamily="18" charset="0"/>
              </a:rPr>
              <a:t>Surface Desorption</a:t>
            </a:r>
          </a:p>
        </p:txBody>
      </p:sp>
      <p:sp>
        <p:nvSpPr>
          <p:cNvPr id="29745" name="Rectangle 49"/>
          <p:cNvSpPr>
            <a:spLocks noChangeArrowheads="1"/>
          </p:cNvSpPr>
          <p:nvPr/>
        </p:nvSpPr>
        <p:spPr bwMode="auto">
          <a:xfrm>
            <a:off x="6032500" y="4451350"/>
            <a:ext cx="1387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b="1">
                <a:solidFill>
                  <a:srgbClr val="00279F"/>
                </a:solidFill>
                <a:latin typeface="Times New Roman" pitchFamily="18" charset="0"/>
              </a:rPr>
              <a:t>Diffusion</a:t>
            </a:r>
          </a:p>
        </p:txBody>
      </p:sp>
      <p:sp>
        <p:nvSpPr>
          <p:cNvPr id="29746" name="Rectangle 50"/>
          <p:cNvSpPr>
            <a:spLocks noChangeArrowheads="1"/>
          </p:cNvSpPr>
          <p:nvPr/>
        </p:nvSpPr>
        <p:spPr bwMode="auto">
          <a:xfrm>
            <a:off x="6589713" y="5037138"/>
            <a:ext cx="1690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b="1">
                <a:solidFill>
                  <a:srgbClr val="00279F"/>
                </a:solidFill>
                <a:latin typeface="Times New Roman" pitchFamily="18" charset="0"/>
              </a:rPr>
              <a:t>Permeation</a:t>
            </a:r>
          </a:p>
        </p:txBody>
      </p:sp>
      <p:sp>
        <p:nvSpPr>
          <p:cNvPr id="29747" name="Line 51"/>
          <p:cNvSpPr>
            <a:spLocks noChangeShapeType="1"/>
          </p:cNvSpPr>
          <p:nvPr/>
        </p:nvSpPr>
        <p:spPr bwMode="auto">
          <a:xfrm flipH="1">
            <a:off x="2266950" y="2143125"/>
            <a:ext cx="957263" cy="0"/>
          </a:xfrm>
          <a:prstGeom prst="line">
            <a:avLst/>
          </a:prstGeom>
          <a:noFill/>
          <a:ln w="25400">
            <a:solidFill>
              <a:srgbClr val="00279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48" name="Line 52"/>
          <p:cNvSpPr>
            <a:spLocks noChangeShapeType="1"/>
          </p:cNvSpPr>
          <p:nvPr/>
        </p:nvSpPr>
        <p:spPr bwMode="auto">
          <a:xfrm flipH="1">
            <a:off x="3319463" y="3581400"/>
            <a:ext cx="957262" cy="0"/>
          </a:xfrm>
          <a:prstGeom prst="line">
            <a:avLst/>
          </a:prstGeom>
          <a:noFill/>
          <a:ln w="25400">
            <a:solidFill>
              <a:srgbClr val="00279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49" name="Line 53"/>
          <p:cNvSpPr>
            <a:spLocks noChangeShapeType="1"/>
          </p:cNvSpPr>
          <p:nvPr/>
        </p:nvSpPr>
        <p:spPr bwMode="auto">
          <a:xfrm flipH="1">
            <a:off x="5014913" y="4705350"/>
            <a:ext cx="957262" cy="0"/>
          </a:xfrm>
          <a:prstGeom prst="line">
            <a:avLst/>
          </a:prstGeom>
          <a:noFill/>
          <a:ln w="25400">
            <a:solidFill>
              <a:srgbClr val="00279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69188" y="363538"/>
            <a:ext cx="609600" cy="609600"/>
          </a:xfrm>
          <a:prstGeom prst="rect">
            <a:avLst/>
          </a:prstGeom>
        </p:spPr>
      </p:pic>
    </p:spTree>
    <p:extLst>
      <p:ext uri="{BB962C8B-B14F-4D97-AF65-F5344CB8AC3E}">
        <p14:creationId xmlns:p14="http://schemas.microsoft.com/office/powerpoint/2010/main" val="185830106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6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Nazanin" panose="00000400000000000000" pitchFamily="2" charset="-78"/>
              </a:rPr>
              <a:t>مواد نفود پذیر</a:t>
            </a:r>
            <a:endParaRPr lang="en-US" dirty="0">
              <a:cs typeface="B Nazanin" panose="00000400000000000000" pitchFamily="2" charset="-78"/>
            </a:endParaRPr>
          </a:p>
        </p:txBody>
      </p:sp>
      <p:sp>
        <p:nvSpPr>
          <p:cNvPr id="3" name="Slide Number Placeholder 2"/>
          <p:cNvSpPr>
            <a:spLocks noGrp="1"/>
          </p:cNvSpPr>
          <p:nvPr>
            <p:ph type="sldNum" sz="quarter" idx="12"/>
          </p:nvPr>
        </p:nvSpPr>
        <p:spPr/>
        <p:txBody>
          <a:bodyPr/>
          <a:lstStyle/>
          <a:p>
            <a:fld id="{7E369345-A0BD-4515-8D83-06398AC7B13C}" type="slidenum">
              <a:rPr lang="en-US" smtClean="0"/>
              <a:t>9</a:t>
            </a:fld>
            <a:endParaRPr lang="en-US"/>
          </a:p>
        </p:txBody>
      </p:sp>
      <mc:AlternateContent xmlns:mc="http://schemas.openxmlformats.org/markup-compatibility/2006" xmlns:a14="http://schemas.microsoft.com/office/drawing/2010/main">
        <mc:Choice Requires="a14">
          <p:sp>
            <p:nvSpPr>
              <p:cNvPr id="4" name="TextBox 3"/>
              <p:cNvSpPr txBox="1"/>
              <p:nvPr/>
            </p:nvSpPr>
            <p:spPr>
              <a:xfrm>
                <a:off x="826042" y="1752600"/>
                <a:ext cx="8089358" cy="1872051"/>
              </a:xfrm>
              <a:prstGeom prst="rect">
                <a:avLst/>
              </a:prstGeom>
              <a:noFill/>
            </p:spPr>
            <p:txBody>
              <a:bodyPr wrap="square" rtlCol="0">
                <a:spAutoFit/>
              </a:bodyPr>
              <a:lstStyle/>
              <a:p>
                <a:pPr algn="r" rtl="1"/>
                <a:r>
                  <a:rPr lang="fa-IR" dirty="0" smtClean="0">
                    <a:cs typeface="B Nazanin" panose="00000400000000000000" pitchFamily="2" charset="-78"/>
                  </a:rPr>
                  <a:t>یک نوع خاص از نشت نفوذ از مواد لاستیکی، پلاستیکی یا وجود چسب یا مواد با تخلخل بالا در </a:t>
                </a:r>
              </a:p>
              <a:p>
                <a:pPr algn="r" rtl="1"/>
                <a:r>
                  <a:rPr lang="fa-IR" dirty="0" smtClean="0">
                    <a:cs typeface="B Nazanin" panose="00000400000000000000" pitchFamily="2" charset="-78"/>
                  </a:rPr>
                  <a:t>اتصلات و رابط ها می باشد.</a:t>
                </a:r>
                <a:r>
                  <a:rPr lang="en-US" dirty="0" smtClean="0">
                    <a:cs typeface="B Nazanin" panose="00000400000000000000" pitchFamily="2" charset="-78"/>
                  </a:rPr>
                  <a:t> P </a:t>
                </a:r>
                <a:r>
                  <a:rPr lang="fa-IR" dirty="0" smtClean="0">
                    <a:cs typeface="B Nazanin" panose="00000400000000000000" pitchFamily="2" charset="-78"/>
                  </a:rPr>
                  <a:t> ضریب نفوذ ماده که حاصلضرب ثابت های</a:t>
                </a:r>
              </a:p>
              <a:p>
                <a:pPr algn="r" rtl="1"/>
                <a:r>
                  <a:rPr lang="fa-IR" dirty="0" smtClean="0">
                    <a:cs typeface="B Nazanin" panose="00000400000000000000" pitchFamily="2" charset="-78"/>
                  </a:rPr>
                  <a:t> حلالیت  و نفوذ گاز در ماده نفوذ پذیر است. </a:t>
                </a:r>
                <a:endParaRPr lang="en-US" dirty="0" smtClean="0">
                  <a:cs typeface="B Nazanin" panose="00000400000000000000" pitchFamily="2" charset="-78"/>
                </a:endParaRPr>
              </a:p>
              <a:p>
                <a:endParaRPr lang="en-US" dirty="0">
                  <a:cs typeface="B Nazanin" panose="00000400000000000000" pitchFamily="2" charset="-78"/>
                </a:endParaRPr>
              </a:p>
              <a:p>
                <a:r>
                  <a:rPr lang="en-US" dirty="0">
                    <a:cs typeface="B Nazanin" panose="00000400000000000000" pitchFamily="2" charset="-78"/>
                  </a:rPr>
                  <a:t>permeation flow : </a:t>
                </a:r>
                <a14:m>
                  <m:oMath xmlns:m="http://schemas.openxmlformats.org/officeDocument/2006/math">
                    <m:sSub>
                      <m:sSubPr>
                        <m:ctrlPr>
                          <a:rPr lang="en-US" i="1">
                            <a:latin typeface="Cambria Math"/>
                          </a:rPr>
                        </m:ctrlPr>
                      </m:sSubPr>
                      <m:e>
                        <m:r>
                          <a:rPr lang="en-US" i="1">
                            <a:latin typeface="Cambria Math"/>
                          </a:rPr>
                          <m:t>𝑄</m:t>
                        </m:r>
                      </m:e>
                      <m:sub>
                        <m:r>
                          <a:rPr lang="en-US" i="1">
                            <a:latin typeface="Cambria Math"/>
                          </a:rPr>
                          <m:t>𝑝𝑒𝑟𝑚</m:t>
                        </m:r>
                      </m:sub>
                    </m:sSub>
                  </m:oMath>
                </a14:m>
                <a:r>
                  <a:rPr lang="en-US" dirty="0">
                    <a:cs typeface="B Nazanin" panose="00000400000000000000" pitchFamily="2" charset="-78"/>
                  </a:rPr>
                  <a:t>= P. </a:t>
                </a:r>
                <a14:m>
                  <m:oMath xmlns:m="http://schemas.openxmlformats.org/officeDocument/2006/math">
                    <m:f>
                      <m:fPr>
                        <m:ctrlPr>
                          <a:rPr lang="en-US" i="1" dirty="0">
                            <a:latin typeface="Cambria Math"/>
                          </a:rPr>
                        </m:ctrlPr>
                      </m:fPr>
                      <m:num>
                        <m:r>
                          <a:rPr lang="en-US" i="1" dirty="0">
                            <a:latin typeface="Cambria Math"/>
                          </a:rPr>
                          <m:t>𝐴</m:t>
                        </m:r>
                      </m:num>
                      <m:den>
                        <m:r>
                          <a:rPr lang="en-US" i="1" dirty="0">
                            <a:latin typeface="Cambria Math"/>
                          </a:rPr>
                          <m:t>𝑑</m:t>
                        </m:r>
                      </m:den>
                    </m:f>
                  </m:oMath>
                </a14:m>
                <a:r>
                  <a:rPr lang="en-US" dirty="0">
                    <a:cs typeface="B Nazanin" panose="00000400000000000000" pitchFamily="2" charset="-78"/>
                  </a:rPr>
                  <a:t>.(</a:t>
                </a:r>
                <a14:m>
                  <m:oMath xmlns:m="http://schemas.openxmlformats.org/officeDocument/2006/math">
                    <m:sSubSup>
                      <m:sSubSupPr>
                        <m:ctrlPr>
                          <a:rPr lang="en-US" i="1" dirty="0">
                            <a:latin typeface="Cambria Math"/>
                          </a:rPr>
                        </m:ctrlPr>
                      </m:sSubSupPr>
                      <m:e>
                        <m:r>
                          <a:rPr lang="en-US" i="1" dirty="0">
                            <a:latin typeface="Cambria Math"/>
                          </a:rPr>
                          <m:t>𝑃</m:t>
                        </m:r>
                      </m:e>
                      <m:sub>
                        <m:r>
                          <a:rPr lang="en-US" i="1" dirty="0">
                            <a:latin typeface="Cambria Math"/>
                          </a:rPr>
                          <m:t>1</m:t>
                        </m:r>
                      </m:sub>
                      <m:sup/>
                    </m:sSubSup>
                    <m:r>
                      <a:rPr lang="en-US" dirty="0">
                        <a:latin typeface="Cambria Math"/>
                      </a:rPr>
                      <m:t>−</m:t>
                    </m:r>
                    <m:sSubSup>
                      <m:sSubSupPr>
                        <m:ctrlPr>
                          <a:rPr lang="en-US" i="1" dirty="0">
                            <a:latin typeface="Cambria Math"/>
                          </a:rPr>
                        </m:ctrlPr>
                      </m:sSubSupPr>
                      <m:e>
                        <m:r>
                          <a:rPr lang="en-US" i="1" dirty="0">
                            <a:latin typeface="Cambria Math"/>
                          </a:rPr>
                          <m:t>𝑃</m:t>
                        </m:r>
                      </m:e>
                      <m:sub>
                        <m:r>
                          <a:rPr lang="en-US" i="1" dirty="0">
                            <a:latin typeface="Cambria Math"/>
                          </a:rPr>
                          <m:t>2</m:t>
                        </m:r>
                      </m:sub>
                      <m:sup/>
                    </m:sSubSup>
                  </m:oMath>
                </a14:m>
                <a:r>
                  <a:rPr lang="en-US" dirty="0">
                    <a:cs typeface="B Nazanin" panose="00000400000000000000" pitchFamily="2" charset="-78"/>
                  </a:rPr>
                  <a:t>)</a:t>
                </a:r>
              </a:p>
              <a:p>
                <a:pPr algn="r" rtl="1"/>
                <a:r>
                  <a:rPr lang="en-US" dirty="0" smtClean="0">
                    <a:cs typeface="B Nazanin" panose="00000400000000000000" pitchFamily="2" charset="-78"/>
                  </a:rPr>
                  <a:t>A</a:t>
                </a:r>
                <a:r>
                  <a:rPr lang="fa-IR" dirty="0" smtClean="0">
                    <a:cs typeface="B Nazanin" panose="00000400000000000000" pitchFamily="2" charset="-78"/>
                  </a:rPr>
                  <a:t> سطح مقطع و </a:t>
                </a:r>
                <a:r>
                  <a:rPr lang="en-US" dirty="0" smtClean="0">
                    <a:cs typeface="B Nazanin" panose="00000400000000000000" pitchFamily="2" charset="-78"/>
                  </a:rPr>
                  <a:t>d</a:t>
                </a:r>
                <a:r>
                  <a:rPr lang="fa-IR" dirty="0" smtClean="0">
                    <a:cs typeface="B Nazanin" panose="00000400000000000000" pitchFamily="2" charset="-78"/>
                  </a:rPr>
                  <a:t> ضخامت دیواره ماده میباشد</a:t>
                </a:r>
                <a:endParaRPr lang="en-US" dirty="0">
                  <a:cs typeface="B Nazanin" panose="00000400000000000000" pitchFamily="2" charset="-78"/>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826042" y="1752600"/>
                <a:ext cx="8089358" cy="1872051"/>
              </a:xfrm>
              <a:prstGeom prst="rect">
                <a:avLst/>
              </a:prstGeom>
              <a:blipFill rotWithShape="1">
                <a:blip r:embed="rId4"/>
                <a:stretch>
                  <a:fillRect l="-678" t="-1303" r="-678" b="-4560"/>
                </a:stretch>
              </a:blipFill>
            </p:spPr>
            <p:txBody>
              <a:bodyPr/>
              <a:lstStyle/>
              <a:p>
                <a:r>
                  <a:rPr lang="en-CA">
                    <a:noFill/>
                  </a:rPr>
                  <a:t> </a:t>
                </a:r>
              </a:p>
            </p:txBody>
          </p:sp>
        </mc:Fallback>
      </mc:AlternateContent>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00" y="381000"/>
            <a:ext cx="609600" cy="609600"/>
          </a:xfrm>
          <a:prstGeom prst="rect">
            <a:avLst/>
          </a:prstGeom>
        </p:spPr>
      </p:pic>
    </p:spTree>
    <p:extLst>
      <p:ext uri="{BB962C8B-B14F-4D97-AF65-F5344CB8AC3E}">
        <p14:creationId xmlns:p14="http://schemas.microsoft.com/office/powerpoint/2010/main" val="1230225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6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35551</TotalTime>
  <Words>2150</Words>
  <Application>Microsoft Office PowerPoint</Application>
  <PresentationFormat>On-screen Show (4:3)</PresentationFormat>
  <Paragraphs>227</Paragraphs>
  <Slides>24</Slides>
  <Notes>1</Notes>
  <HiddenSlides>0</HiddenSlides>
  <MMClips>24</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اصول و مبانی نشت­یابی در خلأ</vt:lpstr>
      <vt:lpstr>PowerPoint Presentation</vt:lpstr>
      <vt:lpstr>جریان گازی</vt:lpstr>
      <vt:lpstr>نواحی مختلف جریان گاز در مجاری</vt:lpstr>
      <vt:lpstr>FLOW  Equation</vt:lpstr>
      <vt:lpstr>PowerPoint Presentation</vt:lpstr>
      <vt:lpstr>GAS LOAD</vt:lpstr>
      <vt:lpstr>Pumpdown Curve</vt:lpstr>
      <vt:lpstr>مواد نفود پذیر</vt:lpstr>
      <vt:lpstr>(Adsorption) جذب سطحی </vt:lpstr>
      <vt:lpstr>PowerPoint Presentation</vt:lpstr>
      <vt:lpstr>PowerPoint Presentation</vt:lpstr>
      <vt:lpstr>Materials Outgassing</vt:lpstr>
      <vt:lpstr>(Vapor Pressure)فشار بخار  (Vaporization and Condensation)تبخیر و چگالش</vt:lpstr>
      <vt:lpstr>PowerPoint Presentation</vt:lpstr>
      <vt:lpstr>(Desorption)دفع یا کندن سطحی  </vt:lpstr>
      <vt:lpstr>(Diffusion)دفع عمقی</vt:lpstr>
      <vt:lpstr>(Permeation) نفوذ ساختاری</vt:lpstr>
      <vt:lpstr>فشار حدی</vt:lpstr>
      <vt:lpstr> زمان رسیدن به خلأ (Pump down Time)  </vt:lpstr>
      <vt:lpstr>محاسبه زمان تخلیه</vt:lpstr>
      <vt:lpstr>؟</vt:lpstr>
      <vt:lpstr>پاسخ</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اصول و مبانی نشت یابی در خلآ</dc:title>
  <dc:creator>Mohammad</dc:creator>
  <cp:lastModifiedBy>mohammad</cp:lastModifiedBy>
  <cp:revision>738</cp:revision>
  <dcterms:created xsi:type="dcterms:W3CDTF">2016-01-12T20:20:47Z</dcterms:created>
  <dcterms:modified xsi:type="dcterms:W3CDTF">2020-05-22T11:42:05Z</dcterms:modified>
</cp:coreProperties>
</file>