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9588" y="490727"/>
            <a:ext cx="8001000" cy="2971801"/>
          </a:xfrm>
        </p:spPr>
        <p:txBody>
          <a:bodyPr/>
          <a:lstStyle/>
          <a:p>
            <a:r>
              <a:rPr lang="fa-IR" dirty="0" smtClean="0"/>
              <a:t>جلسه چهارم مجازی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2672" y="3953595"/>
            <a:ext cx="5097716" cy="194733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Virology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0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422700" cy="494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Capping transcripts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Soon after RNA synthesis has begun, and </a:t>
            </a:r>
            <a:r>
              <a:rPr lang="en-US" dirty="0" smtClean="0">
                <a:solidFill>
                  <a:schemeClr val="bg1"/>
                </a:solidFill>
              </a:rPr>
              <a:t>while transcription </a:t>
            </a:r>
            <a:r>
              <a:rPr lang="en-US" dirty="0">
                <a:solidFill>
                  <a:schemeClr val="bg1"/>
                </a:solidFill>
              </a:rPr>
              <a:t>is continuing, most transcripts are ‘</a:t>
            </a:r>
            <a:r>
              <a:rPr lang="en-US" dirty="0" smtClean="0">
                <a:solidFill>
                  <a:schemeClr val="bg1"/>
                </a:solidFill>
              </a:rPr>
              <a:t>capped’ at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5′ </a:t>
            </a:r>
            <a:r>
              <a:rPr lang="en-US" dirty="0" smtClean="0">
                <a:solidFill>
                  <a:schemeClr val="bg1"/>
                </a:solidFill>
              </a:rPr>
              <a:t>end. The </a:t>
            </a:r>
            <a:r>
              <a:rPr lang="en-US" dirty="0">
                <a:solidFill>
                  <a:schemeClr val="bg1"/>
                </a:solidFill>
              </a:rPr>
              <a:t>cap is a </a:t>
            </a:r>
            <a:r>
              <a:rPr lang="en-US" dirty="0" err="1" smtClean="0">
                <a:solidFill>
                  <a:schemeClr val="bg1"/>
                </a:solidFill>
              </a:rPr>
              <a:t>guanosine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triphosphate </a:t>
            </a:r>
            <a:r>
              <a:rPr lang="en-US" dirty="0">
                <a:solidFill>
                  <a:schemeClr val="bg1"/>
                </a:solidFill>
              </a:rPr>
              <a:t>joined to the end </a:t>
            </a:r>
            <a:r>
              <a:rPr lang="en-US" dirty="0" smtClean="0">
                <a:solidFill>
                  <a:schemeClr val="bg1"/>
                </a:solidFill>
              </a:rPr>
              <a:t>nucleotide. Most </a:t>
            </a:r>
            <a:r>
              <a:rPr lang="en-US" dirty="0">
                <a:solidFill>
                  <a:schemeClr val="bg1"/>
                </a:solidFill>
              </a:rPr>
              <a:t>eukaryotic cell and viral mRNAs have a </a:t>
            </a:r>
            <a:r>
              <a:rPr lang="en-US" dirty="0" smtClean="0">
                <a:solidFill>
                  <a:schemeClr val="bg1"/>
                </a:solidFill>
              </a:rPr>
              <a:t>cap at </a:t>
            </a:r>
            <a:r>
              <a:rPr lang="en-US" dirty="0">
                <a:solidFill>
                  <a:schemeClr val="bg1"/>
                </a:solidFill>
              </a:rPr>
              <a:t>their </a:t>
            </a:r>
            <a:r>
              <a:rPr lang="en-US" dirty="0" smtClean="0">
                <a:solidFill>
                  <a:schemeClr val="bg1"/>
                </a:solidFill>
              </a:rPr>
              <a:t>5′ </a:t>
            </a:r>
            <a:r>
              <a:rPr lang="en-US" dirty="0">
                <a:solidFill>
                  <a:schemeClr val="bg1"/>
                </a:solidFill>
              </a:rPr>
              <a:t>end. The cap is thought to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• aid mRNA transport from the nucleus to the cytoplasm;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• protect the mRNA from degradation by </a:t>
            </a:r>
            <a:r>
              <a:rPr lang="en-US" dirty="0" err="1">
                <a:solidFill>
                  <a:schemeClr val="bg1"/>
                </a:solidFill>
              </a:rPr>
              <a:t>exonucleases</a:t>
            </a:r>
            <a:r>
              <a:rPr lang="en-US" dirty="0">
                <a:solidFill>
                  <a:schemeClr val="bg1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• be required for the initiation of translation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Not all mRNAs are capped. </a:t>
            </a:r>
            <a:r>
              <a:rPr lang="en-US" dirty="0" err="1">
                <a:solidFill>
                  <a:schemeClr val="bg1"/>
                </a:solidFill>
              </a:rPr>
              <a:t>Picornaviruses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for example</a:t>
            </a:r>
            <a:r>
              <a:rPr lang="en-US" dirty="0">
                <a:solidFill>
                  <a:schemeClr val="bg1"/>
                </a:solidFill>
              </a:rPr>
              <a:t>, do not cap their mRNAs; these </a:t>
            </a:r>
            <a:r>
              <a:rPr lang="en-US" dirty="0" smtClean="0">
                <a:solidFill>
                  <a:schemeClr val="bg1"/>
                </a:solidFill>
              </a:rPr>
              <a:t>viruses replicate </a:t>
            </a:r>
            <a:r>
              <a:rPr lang="en-US" dirty="0">
                <a:solidFill>
                  <a:schemeClr val="bg1"/>
                </a:solidFill>
              </a:rPr>
              <a:t>in the cytoplasm, so their RNAs do not </a:t>
            </a:r>
            <a:r>
              <a:rPr lang="en-US" dirty="0" smtClean="0">
                <a:solidFill>
                  <a:schemeClr val="bg1"/>
                </a:solidFill>
              </a:rPr>
              <a:t>require transport </a:t>
            </a:r>
            <a:r>
              <a:rPr lang="en-US" dirty="0">
                <a:solidFill>
                  <a:schemeClr val="bg1"/>
                </a:solidFill>
              </a:rPr>
              <a:t>from the nucleus, and translation is </a:t>
            </a:r>
            <a:r>
              <a:rPr lang="en-US" dirty="0" smtClean="0">
                <a:solidFill>
                  <a:schemeClr val="bg1"/>
                </a:solidFill>
              </a:rPr>
              <a:t>initiated by </a:t>
            </a:r>
            <a:r>
              <a:rPr lang="en-US" dirty="0">
                <a:solidFill>
                  <a:schemeClr val="bg1"/>
                </a:solidFill>
              </a:rPr>
              <a:t>a mechanism that is not dependent upon a cap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239820" cy="4422648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i="1" dirty="0" err="1">
                <a:solidFill>
                  <a:schemeClr val="bg1"/>
                </a:solidFill>
              </a:rPr>
              <a:t>Polyadenylation</a:t>
            </a:r>
            <a:r>
              <a:rPr lang="en-US" b="1" i="1" dirty="0">
                <a:solidFill>
                  <a:schemeClr val="bg1"/>
                </a:solidFill>
              </a:rPr>
              <a:t> of transcripts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A series of adenosine residues (a </a:t>
            </a:r>
            <a:r>
              <a:rPr lang="en-US" dirty="0" err="1">
                <a:solidFill>
                  <a:schemeClr val="bg1"/>
                </a:solidFill>
              </a:rPr>
              <a:t>polyadenylate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tail; poly(A</a:t>
            </a:r>
            <a:r>
              <a:rPr lang="en-US" dirty="0">
                <a:solidFill>
                  <a:schemeClr val="bg1"/>
                </a:solidFill>
              </a:rPr>
              <a:t>) tail) is added to the </a:t>
            </a:r>
            <a:r>
              <a:rPr lang="en-US" dirty="0" smtClean="0">
                <a:solidFill>
                  <a:schemeClr val="bg1"/>
                </a:solidFill>
              </a:rPr>
              <a:t>3′ </a:t>
            </a:r>
            <a:r>
              <a:rPr lang="en-US" dirty="0">
                <a:solidFill>
                  <a:schemeClr val="bg1"/>
                </a:solidFill>
              </a:rPr>
              <a:t>end of most </a:t>
            </a:r>
            <a:r>
              <a:rPr lang="en-US" dirty="0" smtClean="0">
                <a:solidFill>
                  <a:schemeClr val="bg1"/>
                </a:solidFill>
              </a:rPr>
              <a:t>primary transcripts </a:t>
            </a:r>
            <a:r>
              <a:rPr lang="en-US" dirty="0">
                <a:solidFill>
                  <a:schemeClr val="bg1"/>
                </a:solidFill>
              </a:rPr>
              <a:t>of eukaryotes and their viruses.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Polyadenylation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probably </a:t>
            </a:r>
            <a:r>
              <a:rPr lang="en-US" dirty="0">
                <a:solidFill>
                  <a:schemeClr val="bg1"/>
                </a:solidFill>
              </a:rPr>
              <a:t>increases the stability of mRNAs, and </a:t>
            </a:r>
            <a:r>
              <a:rPr lang="en-US" dirty="0" smtClean="0">
                <a:solidFill>
                  <a:schemeClr val="bg1"/>
                </a:solidFill>
              </a:rPr>
              <a:t>the poly(A</a:t>
            </a:r>
            <a:r>
              <a:rPr lang="en-US" dirty="0">
                <a:solidFill>
                  <a:schemeClr val="bg1"/>
                </a:solidFill>
              </a:rPr>
              <a:t>) tail plays a role in the initiation of </a:t>
            </a:r>
            <a:r>
              <a:rPr lang="en-US" dirty="0" smtClean="0">
                <a:solidFill>
                  <a:schemeClr val="bg1"/>
                </a:solidFill>
              </a:rPr>
              <a:t>translation. </a:t>
            </a:r>
            <a:r>
              <a:rPr lang="en-US" dirty="0">
                <a:solidFill>
                  <a:schemeClr val="bg1"/>
                </a:solidFill>
              </a:rPr>
              <a:t>These functions can be provided </a:t>
            </a:r>
            <a:r>
              <a:rPr lang="en-US" dirty="0" smtClean="0">
                <a:solidFill>
                  <a:schemeClr val="bg1"/>
                </a:solidFill>
              </a:rPr>
              <a:t>in other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ways</a:t>
            </a:r>
            <a:r>
              <a:rPr lang="en-US" dirty="0">
                <a:solidFill>
                  <a:schemeClr val="bg1"/>
                </a:solidFill>
              </a:rPr>
              <a:t>, however, as some viruses, such as the </a:t>
            </a:r>
            <a:r>
              <a:rPr lang="en-US" dirty="0" err="1" smtClean="0">
                <a:solidFill>
                  <a:schemeClr val="bg1"/>
                </a:solidFill>
              </a:rPr>
              <a:t>reoviruses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do not </a:t>
            </a:r>
            <a:r>
              <a:rPr lang="en-US" dirty="0" err="1">
                <a:solidFill>
                  <a:schemeClr val="bg1"/>
                </a:solidFill>
              </a:rPr>
              <a:t>polyadenylate</a:t>
            </a:r>
            <a:r>
              <a:rPr lang="en-US" dirty="0">
                <a:solidFill>
                  <a:schemeClr val="bg1"/>
                </a:solidFill>
              </a:rPr>
              <a:t> their mRNAs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300780" cy="5129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chemeClr val="bg1"/>
                </a:solidFill>
              </a:rPr>
              <a:t>5.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Early translation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As we have noted, most eukaryotic cell and </a:t>
            </a:r>
            <a:r>
              <a:rPr lang="en-US" dirty="0" smtClean="0">
                <a:solidFill>
                  <a:schemeClr val="bg1"/>
                </a:solidFill>
              </a:rPr>
              <a:t>virus mRNAs </a:t>
            </a:r>
            <a:r>
              <a:rPr lang="en-US" dirty="0">
                <a:solidFill>
                  <a:schemeClr val="bg1"/>
                </a:solidFill>
              </a:rPr>
              <a:t>have a methylated nucleotide cap at the </a:t>
            </a:r>
            <a:r>
              <a:rPr lang="en-US" dirty="0" smtClean="0">
                <a:solidFill>
                  <a:schemeClr val="bg1"/>
                </a:solidFill>
              </a:rPr>
              <a:t>5′ </a:t>
            </a:r>
            <a:r>
              <a:rPr lang="en-US" dirty="0" smtClean="0">
                <a:solidFill>
                  <a:schemeClr val="bg1"/>
                </a:solidFill>
              </a:rPr>
              <a:t>end </a:t>
            </a:r>
            <a:r>
              <a:rPr lang="en-US" dirty="0">
                <a:solidFill>
                  <a:schemeClr val="bg1"/>
                </a:solidFill>
              </a:rPr>
              <a:t>and a poly(A) sequence at the </a:t>
            </a:r>
            <a:r>
              <a:rPr lang="en-US" dirty="0" smtClean="0">
                <a:solidFill>
                  <a:schemeClr val="bg1"/>
                </a:solidFill>
              </a:rPr>
              <a:t>3′ </a:t>
            </a:r>
            <a:r>
              <a:rPr lang="en-US" dirty="0">
                <a:solidFill>
                  <a:schemeClr val="bg1"/>
                </a:solidFill>
              </a:rPr>
              <a:t>end. </a:t>
            </a:r>
            <a:r>
              <a:rPr lang="en-US" dirty="0" smtClean="0">
                <a:solidFill>
                  <a:schemeClr val="bg1"/>
                </a:solidFill>
              </a:rPr>
              <a:t>These structures </a:t>
            </a:r>
            <a:r>
              <a:rPr lang="en-US" dirty="0">
                <a:solidFill>
                  <a:schemeClr val="bg1"/>
                </a:solidFill>
              </a:rPr>
              <a:t>play key roles in the initiation of translation.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Some mRNAs are not capped and initiation </a:t>
            </a:r>
            <a:r>
              <a:rPr lang="en-US" dirty="0" smtClean="0">
                <a:solidFill>
                  <a:schemeClr val="bg1"/>
                </a:solidFill>
              </a:rPr>
              <a:t>of translation </a:t>
            </a:r>
            <a:r>
              <a:rPr lang="en-US" dirty="0">
                <a:solidFill>
                  <a:schemeClr val="bg1"/>
                </a:solidFill>
              </a:rPr>
              <a:t>occurs by a different mechanism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Some RNAs have internal </a:t>
            </a:r>
            <a:r>
              <a:rPr lang="en-US" dirty="0">
                <a:solidFill>
                  <a:schemeClr val="bg1"/>
                </a:solidFill>
              </a:rPr>
              <a:t>ribosome entry site (IRES), which has a </a:t>
            </a:r>
            <a:r>
              <a:rPr lang="en-US" dirty="0" smtClean="0">
                <a:solidFill>
                  <a:schemeClr val="bg1"/>
                </a:solidFill>
              </a:rPr>
              <a:t>high degree </a:t>
            </a:r>
            <a:r>
              <a:rPr lang="en-US" dirty="0">
                <a:solidFill>
                  <a:schemeClr val="bg1"/>
                </a:solidFill>
              </a:rPr>
              <a:t>of secondary structure </a:t>
            </a:r>
            <a:r>
              <a:rPr lang="en-US" dirty="0" smtClean="0">
                <a:solidFill>
                  <a:schemeClr val="bg1"/>
                </a:solidFill>
              </a:rPr>
              <a:t>. IRESs </a:t>
            </a:r>
            <a:r>
              <a:rPr lang="en-US" dirty="0">
                <a:solidFill>
                  <a:schemeClr val="bg1"/>
                </a:solidFill>
              </a:rPr>
              <a:t>are present in a number of RNA </a:t>
            </a:r>
            <a:r>
              <a:rPr lang="en-US" dirty="0" smtClean="0">
                <a:solidFill>
                  <a:schemeClr val="bg1"/>
                </a:solidFill>
              </a:rPr>
              <a:t>viruses, including </a:t>
            </a:r>
            <a:r>
              <a:rPr lang="en-US" dirty="0">
                <a:solidFill>
                  <a:schemeClr val="bg1"/>
                </a:solidFill>
              </a:rPr>
              <a:t>hepatitis C virus and the </a:t>
            </a:r>
            <a:r>
              <a:rPr lang="en-US" dirty="0" err="1" smtClean="0">
                <a:solidFill>
                  <a:schemeClr val="bg1"/>
                </a:solidFill>
              </a:rPr>
              <a:t>picornaviruses</a:t>
            </a:r>
            <a:r>
              <a:rPr lang="en-US" dirty="0" smtClean="0">
                <a:solidFill>
                  <a:schemeClr val="bg1"/>
                </a:solidFill>
              </a:rPr>
              <a:t>. IRES has function of cap for RNA.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i="1" dirty="0">
                <a:solidFill>
                  <a:schemeClr val="bg1"/>
                </a:solidFill>
              </a:rPr>
              <a:t>Co- and </a:t>
            </a:r>
            <a:r>
              <a:rPr lang="en-US" b="1" i="1" dirty="0" smtClean="0">
                <a:solidFill>
                  <a:schemeClr val="bg1"/>
                </a:solidFill>
              </a:rPr>
              <a:t>post-translational modification </a:t>
            </a:r>
            <a:r>
              <a:rPr lang="en-US" b="1" i="1" dirty="0">
                <a:solidFill>
                  <a:schemeClr val="bg1"/>
                </a:solidFill>
              </a:rPr>
              <a:t>of proteins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During and after their translation proteins may </a:t>
            </a:r>
            <a:r>
              <a:rPr lang="en-US" dirty="0" smtClean="0">
                <a:solidFill>
                  <a:schemeClr val="bg1"/>
                </a:solidFill>
              </a:rPr>
              <a:t>undergo one </a:t>
            </a:r>
            <a:r>
              <a:rPr lang="en-US" dirty="0">
                <a:solidFill>
                  <a:schemeClr val="bg1"/>
                </a:solidFill>
              </a:rPr>
              <a:t>or </a:t>
            </a:r>
            <a:r>
              <a:rPr lang="en-US" dirty="0" smtClean="0">
                <a:solidFill>
                  <a:schemeClr val="bg1"/>
                </a:solidFill>
              </a:rPr>
              <a:t>more modifications</a:t>
            </a:r>
            <a:r>
              <a:rPr lang="en-US" dirty="0">
                <a:solidFill>
                  <a:schemeClr val="bg1"/>
                </a:solidFill>
              </a:rPr>
              <a:t>, including </a:t>
            </a:r>
            <a:r>
              <a:rPr lang="en-US" dirty="0" smtClean="0">
                <a:solidFill>
                  <a:schemeClr val="bg1"/>
                </a:solidFill>
              </a:rPr>
              <a:t>glycosylation, acylation </a:t>
            </a:r>
            <a:r>
              <a:rPr lang="en-US" dirty="0">
                <a:solidFill>
                  <a:schemeClr val="bg1"/>
                </a:solidFill>
              </a:rPr>
              <a:t>and phosphorylation.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288" y="454152"/>
            <a:ext cx="10629964" cy="530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Glycosylation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Glycosylation involves the addition of </a:t>
            </a:r>
            <a:r>
              <a:rPr lang="en-US" dirty="0" smtClean="0">
                <a:solidFill>
                  <a:schemeClr val="bg1"/>
                </a:solidFill>
              </a:rPr>
              <a:t>oligosaccharide groups </a:t>
            </a:r>
            <a:r>
              <a:rPr lang="en-US" dirty="0">
                <a:solidFill>
                  <a:schemeClr val="bg1"/>
                </a:solidFill>
              </a:rPr>
              <a:t>to the polypeptide chain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Acylation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Acylation is the addition of an acyl group (R–CO–) </a:t>
            </a:r>
            <a:r>
              <a:rPr lang="en-US" dirty="0" smtClean="0">
                <a:solidFill>
                  <a:schemeClr val="bg1"/>
                </a:solidFill>
              </a:rPr>
              <a:t>to a </a:t>
            </a:r>
            <a:r>
              <a:rPr lang="en-US" dirty="0">
                <a:solidFill>
                  <a:schemeClr val="bg1"/>
                </a:solidFill>
              </a:rPr>
              <a:t>molecule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Phosphorylation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Phosphorylation involves the transfer of a </a:t>
            </a:r>
            <a:r>
              <a:rPr lang="en-US" dirty="0" smtClean="0">
                <a:solidFill>
                  <a:schemeClr val="bg1"/>
                </a:solidFill>
              </a:rPr>
              <a:t>phosphate group </a:t>
            </a:r>
            <a:r>
              <a:rPr lang="en-US" dirty="0">
                <a:solidFill>
                  <a:schemeClr val="bg1"/>
                </a:solidFill>
              </a:rPr>
              <a:t>from a nucleotide, usually ATP, to the O of </a:t>
            </a:r>
            <a:r>
              <a:rPr lang="en-US" dirty="0" smtClean="0">
                <a:solidFill>
                  <a:schemeClr val="bg1"/>
                </a:solidFill>
              </a:rPr>
              <a:t>an –OH </a:t>
            </a:r>
            <a:r>
              <a:rPr lang="en-US" dirty="0">
                <a:solidFill>
                  <a:schemeClr val="bg1"/>
                </a:solidFill>
              </a:rPr>
              <a:t>group of a serine, threonine or tyrosine residue.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transfer is carried out by protein kinases, </a:t>
            </a:r>
            <a:r>
              <a:rPr lang="en-US" dirty="0" smtClean="0">
                <a:solidFill>
                  <a:schemeClr val="bg1"/>
                </a:solidFill>
              </a:rPr>
              <a:t>which may </a:t>
            </a:r>
            <a:r>
              <a:rPr lang="en-US" dirty="0">
                <a:solidFill>
                  <a:schemeClr val="bg1"/>
                </a:solidFill>
              </a:rPr>
              <a:t>be of cell and/or viral origin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In early translation, enzymes that are need for nucleic acid replication of virus are synthesized.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3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191052" cy="55077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chemeClr val="bg1"/>
                </a:solidFill>
              </a:rPr>
              <a:t>6. Replication of nucleic acid of viruses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Generally, DNA viruses copy their genomes </a:t>
            </a:r>
            <a:r>
              <a:rPr lang="en-US" dirty="0" smtClean="0">
                <a:solidFill>
                  <a:schemeClr val="bg1"/>
                </a:solidFill>
              </a:rPr>
              <a:t>directly to </a:t>
            </a:r>
            <a:r>
              <a:rPr lang="en-US" dirty="0">
                <a:solidFill>
                  <a:schemeClr val="bg1"/>
                </a:solidFill>
              </a:rPr>
              <a:t>DNA and RNA viruses copy their genomes </a:t>
            </a:r>
            <a:r>
              <a:rPr lang="en-US" dirty="0" smtClean="0">
                <a:solidFill>
                  <a:schemeClr val="bg1"/>
                </a:solidFill>
              </a:rPr>
              <a:t>directly to </a:t>
            </a:r>
            <a:r>
              <a:rPr lang="en-US" dirty="0">
                <a:solidFill>
                  <a:schemeClr val="bg1"/>
                </a:solidFill>
              </a:rPr>
              <a:t>RNA. There are, however, some DNA viruses </a:t>
            </a:r>
            <a:r>
              <a:rPr lang="en-US" dirty="0" smtClean="0">
                <a:solidFill>
                  <a:schemeClr val="bg1"/>
                </a:solidFill>
              </a:rPr>
              <a:t>that replicate </a:t>
            </a:r>
            <a:r>
              <a:rPr lang="en-US" dirty="0">
                <a:solidFill>
                  <a:schemeClr val="bg1"/>
                </a:solidFill>
              </a:rPr>
              <a:t>their genomes via an RNA intermediate </a:t>
            </a:r>
            <a:r>
              <a:rPr lang="en-US" dirty="0" smtClean="0">
                <a:solidFill>
                  <a:schemeClr val="bg1"/>
                </a:solidFill>
              </a:rPr>
              <a:t>and some </a:t>
            </a:r>
            <a:r>
              <a:rPr lang="en-US" dirty="0">
                <a:solidFill>
                  <a:schemeClr val="bg1"/>
                </a:solidFill>
              </a:rPr>
              <a:t>RNA viruses that replicate their genomes via </a:t>
            </a:r>
            <a:r>
              <a:rPr lang="en-US" dirty="0" smtClean="0">
                <a:solidFill>
                  <a:schemeClr val="bg1"/>
                </a:solidFill>
              </a:rPr>
              <a:t>a DNA </a:t>
            </a:r>
            <a:r>
              <a:rPr lang="en-US" dirty="0">
                <a:solidFill>
                  <a:schemeClr val="bg1"/>
                </a:solidFill>
              </a:rPr>
              <a:t>intermediate.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 Single-stranded </a:t>
            </a:r>
            <a:r>
              <a:rPr lang="en-US" dirty="0">
                <a:solidFill>
                  <a:schemeClr val="bg1"/>
                </a:solidFill>
              </a:rPr>
              <a:t>genomes are designated as plus </a:t>
            </a:r>
            <a:r>
              <a:rPr lang="en-US" dirty="0" smtClean="0">
                <a:solidFill>
                  <a:schemeClr val="bg1"/>
                </a:solidFill>
              </a:rPr>
              <a:t>or minus </a:t>
            </a:r>
            <a:r>
              <a:rPr lang="en-US" dirty="0">
                <a:solidFill>
                  <a:schemeClr val="bg1"/>
                </a:solidFill>
              </a:rPr>
              <a:t>depending on their relationship to the </a:t>
            </a:r>
            <a:r>
              <a:rPr lang="en-US" dirty="0" smtClean="0">
                <a:solidFill>
                  <a:schemeClr val="bg1"/>
                </a:solidFill>
              </a:rPr>
              <a:t>virus mRNA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Single-stranded </a:t>
            </a:r>
            <a:r>
              <a:rPr lang="en-US" dirty="0">
                <a:solidFill>
                  <a:schemeClr val="bg1"/>
                </a:solidFill>
              </a:rPr>
              <a:t>DNA </a:t>
            </a:r>
            <a:r>
              <a:rPr lang="en-US" dirty="0" smtClean="0">
                <a:solidFill>
                  <a:schemeClr val="bg1"/>
                </a:solidFill>
              </a:rPr>
              <a:t>is converted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err="1">
                <a:solidFill>
                  <a:schemeClr val="bg1"/>
                </a:solidFill>
              </a:rPr>
              <a:t>dsDNA</a:t>
            </a:r>
            <a:r>
              <a:rPr lang="en-US" dirty="0">
                <a:solidFill>
                  <a:schemeClr val="bg1"/>
                </a:solidFill>
              </a:rPr>
              <a:t> prior to copying.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There are two classes of viruses with (+) </a:t>
            </a:r>
            <a:r>
              <a:rPr lang="en-US" dirty="0" smtClean="0">
                <a:solidFill>
                  <a:schemeClr val="bg1"/>
                </a:solidFill>
              </a:rPr>
              <a:t>RNA genomes . </a:t>
            </a:r>
            <a:r>
              <a:rPr lang="en-US" dirty="0">
                <a:solidFill>
                  <a:schemeClr val="bg1"/>
                </a:solidFill>
              </a:rPr>
              <a:t>Class IV viruses copy their </a:t>
            </a:r>
            <a:r>
              <a:rPr lang="en-US" dirty="0" smtClean="0">
                <a:solidFill>
                  <a:schemeClr val="bg1"/>
                </a:solidFill>
              </a:rPr>
              <a:t>(+) </a:t>
            </a:r>
            <a:r>
              <a:rPr lang="it-IT" dirty="0" smtClean="0">
                <a:solidFill>
                  <a:schemeClr val="bg1"/>
                </a:solidFill>
              </a:rPr>
              <a:t>RNA </a:t>
            </a:r>
            <a:r>
              <a:rPr lang="it-IT" dirty="0">
                <a:solidFill>
                  <a:schemeClr val="bg1"/>
                </a:solidFill>
              </a:rPr>
              <a:t>genomes via a (−) RNA intermediate, </a:t>
            </a:r>
            <a:r>
              <a:rPr lang="it-IT" dirty="0" smtClean="0">
                <a:solidFill>
                  <a:schemeClr val="bg1"/>
                </a:solidFill>
              </a:rPr>
              <a:t>while </a:t>
            </a:r>
            <a:r>
              <a:rPr lang="en-US" dirty="0" smtClean="0">
                <a:solidFill>
                  <a:schemeClr val="bg1"/>
                </a:solidFill>
              </a:rPr>
              <a:t>Class </a:t>
            </a:r>
            <a:r>
              <a:rPr lang="en-US" dirty="0">
                <a:solidFill>
                  <a:schemeClr val="bg1"/>
                </a:solidFill>
              </a:rPr>
              <a:t>VI viruses replicate via a DNA intermediate. </a:t>
            </a:r>
            <a:r>
              <a:rPr lang="en-US" dirty="0" smtClean="0">
                <a:solidFill>
                  <a:schemeClr val="bg1"/>
                </a:solidFill>
              </a:rPr>
              <a:t>The</a:t>
            </a:r>
            <a:r>
              <a:rPr lang="en-US" dirty="0">
                <a:solidFill>
                  <a:schemeClr val="bg1"/>
                </a:solidFill>
              </a:rPr>
              <a:t> synthesis of DNA from an RNA template (reverse </a:t>
            </a:r>
            <a:r>
              <a:rPr lang="en-US" dirty="0" smtClean="0">
                <a:solidFill>
                  <a:schemeClr val="bg1"/>
                </a:solidFill>
              </a:rPr>
              <a:t>transcription) is </a:t>
            </a:r>
            <a:r>
              <a:rPr lang="en-US" dirty="0">
                <a:solidFill>
                  <a:schemeClr val="bg1"/>
                </a:solidFill>
              </a:rPr>
              <a:t>also a characteristic of Class VII viruses</a:t>
            </a:r>
            <a:r>
              <a:rPr lang="en-US" dirty="0"/>
              <a:t>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2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727500" cy="361526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7. Late transcription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In this step, RNA sequences are </a:t>
            </a:r>
            <a:r>
              <a:rPr lang="en-US" dirty="0" err="1" smtClean="0">
                <a:solidFill>
                  <a:schemeClr val="bg1"/>
                </a:solidFill>
              </a:rPr>
              <a:t>transcripted</a:t>
            </a:r>
            <a:r>
              <a:rPr lang="en-US" dirty="0" smtClean="0">
                <a:solidFill>
                  <a:schemeClr val="bg1"/>
                </a:solidFill>
              </a:rPr>
              <a:t> that are need for late translation.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8. Late translation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In this step, proteins are synthesized that produce the structure of virus for example capsid proteins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2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239820" cy="53085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9. Assembly</a:t>
            </a:r>
          </a:p>
          <a:p>
            <a:pPr marL="0" indent="0" algn="just">
              <a:buNone/>
            </a:pPr>
            <a:r>
              <a:rPr lang="en-US" b="1" i="1" dirty="0">
                <a:solidFill>
                  <a:schemeClr val="bg1"/>
                </a:solidFill>
              </a:rPr>
              <a:t>Helical </a:t>
            </a:r>
            <a:r>
              <a:rPr lang="en-US" b="1" i="1" dirty="0" smtClean="0">
                <a:solidFill>
                  <a:schemeClr val="bg1"/>
                </a:solidFill>
              </a:rPr>
              <a:t>viruses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assembly of </a:t>
            </a:r>
            <a:r>
              <a:rPr lang="en-US" dirty="0" err="1">
                <a:solidFill>
                  <a:schemeClr val="bg1"/>
                </a:solidFill>
              </a:rPr>
              <a:t>virions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nucleocapsids</a:t>
            </a:r>
            <a:r>
              <a:rPr lang="en-US" dirty="0">
                <a:solidFill>
                  <a:schemeClr val="bg1"/>
                </a:solidFill>
              </a:rPr>
              <a:t> of </a:t>
            </a:r>
            <a:r>
              <a:rPr lang="en-US" dirty="0" err="1" smtClean="0">
                <a:solidFill>
                  <a:schemeClr val="bg1"/>
                </a:solidFill>
              </a:rPr>
              <a:t>ssRNA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viruses </a:t>
            </a:r>
            <a:r>
              <a:rPr lang="en-US" dirty="0">
                <a:solidFill>
                  <a:schemeClr val="bg1"/>
                </a:solidFill>
              </a:rPr>
              <a:t>with helical symmetry </a:t>
            </a:r>
            <a:r>
              <a:rPr lang="en-US" dirty="0" smtClean="0">
                <a:solidFill>
                  <a:schemeClr val="bg1"/>
                </a:solidFill>
              </a:rPr>
              <a:t>involves </a:t>
            </a:r>
            <a:r>
              <a:rPr lang="en-US" dirty="0">
                <a:solidFill>
                  <a:schemeClr val="bg1"/>
                </a:solidFill>
              </a:rPr>
              <a:t>coating the genome with multiple copies of a </a:t>
            </a:r>
            <a:r>
              <a:rPr lang="en-US" dirty="0" smtClean="0">
                <a:solidFill>
                  <a:schemeClr val="bg1"/>
                </a:solidFill>
              </a:rPr>
              <a:t>protein.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Icosahedral </a:t>
            </a:r>
            <a:r>
              <a:rPr lang="en-US" b="1" i="1" dirty="0">
                <a:solidFill>
                  <a:schemeClr val="bg1"/>
                </a:solidFill>
              </a:rPr>
              <a:t>viruses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The assembly of </a:t>
            </a:r>
            <a:r>
              <a:rPr lang="en-US" dirty="0" err="1">
                <a:solidFill>
                  <a:schemeClr val="bg1"/>
                </a:solidFill>
              </a:rPr>
              <a:t>virions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nucleocapsids</a:t>
            </a:r>
            <a:r>
              <a:rPr lang="en-US" dirty="0">
                <a:solidFill>
                  <a:schemeClr val="bg1"/>
                </a:solidFill>
              </a:rPr>
              <a:t> of </a:t>
            </a:r>
            <a:r>
              <a:rPr lang="en-US" dirty="0" smtClean="0">
                <a:solidFill>
                  <a:schemeClr val="bg1"/>
                </a:solidFill>
              </a:rPr>
              <a:t>many viruses </a:t>
            </a:r>
            <a:r>
              <a:rPr lang="en-US" dirty="0">
                <a:solidFill>
                  <a:schemeClr val="bg1"/>
                </a:solidFill>
              </a:rPr>
              <a:t>with icosahedral </a:t>
            </a:r>
            <a:r>
              <a:rPr lang="en-US" dirty="0" smtClean="0">
                <a:solidFill>
                  <a:schemeClr val="bg1"/>
                </a:solidFill>
              </a:rPr>
              <a:t>symmetry involves </a:t>
            </a:r>
            <a:r>
              <a:rPr lang="en-US" dirty="0">
                <a:solidFill>
                  <a:schemeClr val="bg1"/>
                </a:solidFill>
              </a:rPr>
              <a:t>the construction of an empty protein </a:t>
            </a:r>
            <a:r>
              <a:rPr lang="en-US" dirty="0" smtClean="0">
                <a:solidFill>
                  <a:schemeClr val="bg1"/>
                </a:solidFill>
              </a:rPr>
              <a:t>shell, known </a:t>
            </a:r>
            <a:r>
              <a:rPr lang="en-US" dirty="0">
                <a:solidFill>
                  <a:schemeClr val="bg1"/>
                </a:solidFill>
              </a:rPr>
              <a:t>as a </a:t>
            </a:r>
            <a:r>
              <a:rPr lang="en-US" dirty="0" err="1">
                <a:solidFill>
                  <a:schemeClr val="bg1"/>
                </a:solidFill>
              </a:rPr>
              <a:t>procapsid</a:t>
            </a:r>
            <a:r>
              <a:rPr lang="en-US" dirty="0">
                <a:solidFill>
                  <a:schemeClr val="bg1"/>
                </a:solidFill>
              </a:rPr>
              <a:t>, or a </a:t>
            </a:r>
            <a:r>
              <a:rPr lang="en-US" dirty="0" err="1">
                <a:solidFill>
                  <a:schemeClr val="bg1"/>
                </a:solidFill>
              </a:rPr>
              <a:t>prohead</a:t>
            </a:r>
            <a:r>
              <a:rPr lang="en-US" dirty="0">
                <a:solidFill>
                  <a:schemeClr val="bg1"/>
                </a:solidFill>
              </a:rPr>
              <a:t> in the case </a:t>
            </a:r>
            <a:r>
              <a:rPr lang="en-US" dirty="0" smtClean="0">
                <a:solidFill>
                  <a:schemeClr val="bg1"/>
                </a:solidFill>
              </a:rPr>
              <a:t>of a </a:t>
            </a:r>
            <a:r>
              <a:rPr lang="en-US" dirty="0">
                <a:solidFill>
                  <a:schemeClr val="bg1"/>
                </a:solidFill>
              </a:rPr>
              <a:t>tailed bacteriophage. The </a:t>
            </a:r>
            <a:r>
              <a:rPr lang="en-US" dirty="0" err="1">
                <a:solidFill>
                  <a:schemeClr val="bg1"/>
                </a:solidFill>
              </a:rPr>
              <a:t>procapsid</a:t>
            </a:r>
            <a:r>
              <a:rPr lang="en-US" dirty="0">
                <a:solidFill>
                  <a:schemeClr val="bg1"/>
                </a:solidFill>
              </a:rPr>
              <a:t> is filled </a:t>
            </a:r>
            <a:r>
              <a:rPr lang="en-US" dirty="0" smtClean="0">
                <a:solidFill>
                  <a:schemeClr val="bg1"/>
                </a:solidFill>
              </a:rPr>
              <a:t>with a </a:t>
            </a:r>
            <a:r>
              <a:rPr lang="en-US" dirty="0">
                <a:solidFill>
                  <a:schemeClr val="bg1"/>
                </a:solidFill>
              </a:rPr>
              <a:t>copy of the virus </a:t>
            </a:r>
            <a:r>
              <a:rPr lang="en-US" dirty="0" smtClean="0">
                <a:solidFill>
                  <a:schemeClr val="bg1"/>
                </a:solidFill>
              </a:rPr>
              <a:t>genome; </a:t>
            </a:r>
            <a:r>
              <a:rPr lang="en-US" dirty="0">
                <a:solidFill>
                  <a:schemeClr val="bg1"/>
                </a:solidFill>
              </a:rPr>
              <a:t>during </a:t>
            </a:r>
            <a:r>
              <a:rPr lang="en-US" dirty="0" smtClean="0">
                <a:solidFill>
                  <a:schemeClr val="bg1"/>
                </a:solidFill>
              </a:rPr>
              <a:t>or after </a:t>
            </a:r>
            <a:r>
              <a:rPr lang="en-US" dirty="0">
                <a:solidFill>
                  <a:schemeClr val="bg1"/>
                </a:solidFill>
              </a:rPr>
              <a:t>this process it may undergo modification to </a:t>
            </a:r>
            <a:r>
              <a:rPr lang="en-US" dirty="0" smtClean="0">
                <a:solidFill>
                  <a:schemeClr val="bg1"/>
                </a:solidFill>
              </a:rPr>
              <a:t>form the </a:t>
            </a:r>
            <a:r>
              <a:rPr lang="en-US" dirty="0">
                <a:solidFill>
                  <a:schemeClr val="bg1"/>
                </a:solidFill>
              </a:rPr>
              <a:t>mature capsid. Modification of the </a:t>
            </a:r>
            <a:r>
              <a:rPr lang="en-US" dirty="0" err="1">
                <a:solidFill>
                  <a:schemeClr val="bg1"/>
                </a:solidFill>
              </a:rPr>
              <a:t>procapsid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may result </a:t>
            </a:r>
            <a:r>
              <a:rPr lang="en-US" dirty="0">
                <a:solidFill>
                  <a:schemeClr val="bg1"/>
                </a:solidFill>
              </a:rPr>
              <a:t>in a change from a spherical to an </a:t>
            </a:r>
            <a:r>
              <a:rPr lang="en-US" dirty="0" smtClean="0">
                <a:solidFill>
                  <a:schemeClr val="bg1"/>
                </a:solidFill>
              </a:rPr>
              <a:t>icosahedral shape</a:t>
            </a:r>
            <a:r>
              <a:rPr lang="en-US" dirty="0">
                <a:solidFill>
                  <a:schemeClr val="bg1"/>
                </a:solidFill>
              </a:rPr>
              <a:t>. For some viruses, including adenoviruses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 err="1" smtClean="0">
                <a:solidFill>
                  <a:schemeClr val="bg1"/>
                </a:solidFill>
              </a:rPr>
              <a:t>picornaviruses</a:t>
            </a:r>
            <a:r>
              <a:rPr lang="en-US" dirty="0">
                <a:solidFill>
                  <a:schemeClr val="bg1"/>
                </a:solidFill>
              </a:rPr>
              <a:t>, modification of the </a:t>
            </a:r>
            <a:r>
              <a:rPr lang="en-US" dirty="0" err="1">
                <a:solidFill>
                  <a:schemeClr val="bg1"/>
                </a:solidFill>
              </a:rPr>
              <a:t>procapsid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involves cleavage </a:t>
            </a:r>
            <a:r>
              <a:rPr lang="en-US" dirty="0">
                <a:solidFill>
                  <a:schemeClr val="bg1"/>
                </a:solidFill>
              </a:rPr>
              <a:t>of one or more of the structural proteins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chemeClr val="bg1"/>
                </a:solidFill>
              </a:rPr>
              <a:t>Formation of </a:t>
            </a:r>
            <a:r>
              <a:rPr lang="en-US" b="1" dirty="0" err="1">
                <a:solidFill>
                  <a:schemeClr val="bg1"/>
                </a:solidFill>
              </a:rPr>
              <a:t>virion</a:t>
            </a:r>
            <a:r>
              <a:rPr lang="en-US" b="1" dirty="0">
                <a:solidFill>
                  <a:schemeClr val="bg1"/>
                </a:solidFill>
              </a:rPr>
              <a:t> membranes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Enveloped </a:t>
            </a:r>
            <a:r>
              <a:rPr lang="en-US" dirty="0" err="1">
                <a:solidFill>
                  <a:schemeClr val="bg1"/>
                </a:solidFill>
              </a:rPr>
              <a:t>virions</a:t>
            </a:r>
            <a:r>
              <a:rPr lang="en-US" dirty="0">
                <a:solidFill>
                  <a:schemeClr val="bg1"/>
                </a:solidFill>
              </a:rPr>
              <a:t> acquire their membrane </a:t>
            </a:r>
            <a:r>
              <a:rPr lang="en-US" dirty="0" smtClean="0">
                <a:solidFill>
                  <a:schemeClr val="bg1"/>
                </a:solidFill>
              </a:rPr>
              <a:t>envelopes by </a:t>
            </a:r>
            <a:r>
              <a:rPr lang="en-US" dirty="0">
                <a:solidFill>
                  <a:schemeClr val="bg1"/>
                </a:solidFill>
              </a:rPr>
              <a:t>one of two mechanisms; either they modify a </a:t>
            </a:r>
            <a:r>
              <a:rPr lang="en-US" dirty="0" smtClean="0">
                <a:solidFill>
                  <a:schemeClr val="bg1"/>
                </a:solidFill>
              </a:rPr>
              <a:t>host cell </a:t>
            </a:r>
            <a:r>
              <a:rPr lang="en-US" dirty="0">
                <a:solidFill>
                  <a:schemeClr val="bg1"/>
                </a:solidFill>
              </a:rPr>
              <a:t>membrane and then </a:t>
            </a:r>
            <a:r>
              <a:rPr lang="en-US" dirty="0" err="1">
                <a:solidFill>
                  <a:schemeClr val="bg1"/>
                </a:solidFill>
              </a:rPr>
              <a:t>nucleocapsids</a:t>
            </a:r>
            <a:r>
              <a:rPr lang="en-US" dirty="0">
                <a:solidFill>
                  <a:schemeClr val="bg1"/>
                </a:solidFill>
              </a:rPr>
              <a:t> bud through </a:t>
            </a:r>
            <a:r>
              <a:rPr lang="en-US" dirty="0" smtClean="0">
                <a:solidFill>
                  <a:schemeClr val="bg1"/>
                </a:solidFill>
              </a:rPr>
              <a:t>it, or </a:t>
            </a:r>
            <a:r>
              <a:rPr lang="en-US" dirty="0">
                <a:solidFill>
                  <a:schemeClr val="bg1"/>
                </a:solidFill>
              </a:rPr>
              <a:t>the virus directs synthesis of new membrane, </a:t>
            </a:r>
            <a:r>
              <a:rPr lang="en-US" dirty="0" smtClean="0">
                <a:solidFill>
                  <a:schemeClr val="bg1"/>
                </a:solidFill>
              </a:rPr>
              <a:t>which forms </a:t>
            </a:r>
            <a:r>
              <a:rPr lang="en-US" dirty="0">
                <a:solidFill>
                  <a:schemeClr val="bg1"/>
                </a:solidFill>
              </a:rPr>
              <a:t>around the </a:t>
            </a:r>
            <a:r>
              <a:rPr lang="en-US" dirty="0" err="1">
                <a:solidFill>
                  <a:schemeClr val="bg1"/>
                </a:solidFill>
              </a:rPr>
              <a:t>nucleocapsids</a:t>
            </a:r>
            <a:r>
              <a:rPr lang="en-US" dirty="0"/>
              <a:t>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2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739692" cy="49347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chemeClr val="bg1"/>
                </a:solidFill>
              </a:rPr>
              <a:t>10. Release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chemeClr val="bg1"/>
                </a:solidFill>
              </a:rPr>
              <a:t>Budding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Most enveloped viruses acquire their envelopes by </a:t>
            </a:r>
            <a:r>
              <a:rPr lang="en-US" dirty="0" smtClean="0">
                <a:solidFill>
                  <a:schemeClr val="bg1"/>
                </a:solidFill>
              </a:rPr>
              <a:t>budding through </a:t>
            </a:r>
            <a:r>
              <a:rPr lang="en-US" dirty="0">
                <a:solidFill>
                  <a:schemeClr val="bg1"/>
                </a:solidFill>
              </a:rPr>
              <a:t>a membrane of the host </a:t>
            </a:r>
            <a:r>
              <a:rPr lang="en-US" dirty="0" smtClean="0">
                <a:solidFill>
                  <a:schemeClr val="bg1"/>
                </a:solidFill>
              </a:rPr>
              <a:t>cell. For </a:t>
            </a:r>
            <a:r>
              <a:rPr lang="en-US" dirty="0">
                <a:solidFill>
                  <a:schemeClr val="bg1"/>
                </a:solidFill>
              </a:rPr>
              <a:t>viruses with eukaryotic hosts this membrane </a:t>
            </a:r>
            <a:r>
              <a:rPr lang="en-US" dirty="0" smtClean="0">
                <a:solidFill>
                  <a:schemeClr val="bg1"/>
                </a:solidFill>
              </a:rPr>
              <a:t>is often </a:t>
            </a:r>
            <a:r>
              <a:rPr lang="en-US" dirty="0">
                <a:solidFill>
                  <a:schemeClr val="bg1"/>
                </a:solidFill>
              </a:rPr>
              <a:t>the plasma membrane; the </a:t>
            </a:r>
            <a:r>
              <a:rPr lang="en-US" dirty="0" err="1">
                <a:solidFill>
                  <a:schemeClr val="bg1"/>
                </a:solidFill>
              </a:rPr>
              <a:t>virions</a:t>
            </a:r>
            <a:r>
              <a:rPr lang="en-US" dirty="0">
                <a:solidFill>
                  <a:schemeClr val="bg1"/>
                </a:solidFill>
              </a:rPr>
              <a:t> of most </a:t>
            </a:r>
            <a:r>
              <a:rPr lang="en-US" dirty="0" smtClean="0">
                <a:solidFill>
                  <a:schemeClr val="bg1"/>
                </a:solidFill>
              </a:rPr>
              <a:t>retroviruses and </a:t>
            </a:r>
            <a:r>
              <a:rPr lang="en-US" dirty="0" err="1">
                <a:solidFill>
                  <a:schemeClr val="bg1"/>
                </a:solidFill>
              </a:rPr>
              <a:t>rhabdoviruses</a:t>
            </a:r>
            <a:r>
              <a:rPr lang="en-US" dirty="0">
                <a:solidFill>
                  <a:schemeClr val="bg1"/>
                </a:solidFill>
              </a:rPr>
              <a:t> acquire their envelopes </a:t>
            </a:r>
            <a:r>
              <a:rPr lang="en-US" dirty="0" smtClean="0">
                <a:solidFill>
                  <a:schemeClr val="bg1"/>
                </a:solidFill>
              </a:rPr>
              <a:t>in this </a:t>
            </a:r>
            <a:r>
              <a:rPr lang="en-US" dirty="0">
                <a:solidFill>
                  <a:schemeClr val="bg1"/>
                </a:solidFill>
              </a:rPr>
              <a:t>way. Regions of membrane through which </a:t>
            </a:r>
            <a:r>
              <a:rPr lang="en-US" dirty="0" smtClean="0">
                <a:solidFill>
                  <a:schemeClr val="bg1"/>
                </a:solidFill>
              </a:rPr>
              <a:t>budding</a:t>
            </a:r>
            <a:r>
              <a:rPr lang="en-US" dirty="0">
                <a:solidFill>
                  <a:schemeClr val="bg1"/>
                </a:solidFill>
              </a:rPr>
              <a:t> will occur become modified by the insertion of </a:t>
            </a:r>
            <a:r>
              <a:rPr lang="en-US" dirty="0" smtClean="0">
                <a:solidFill>
                  <a:schemeClr val="bg1"/>
                </a:solidFill>
              </a:rPr>
              <a:t>one or </a:t>
            </a:r>
            <a:r>
              <a:rPr lang="en-US" dirty="0">
                <a:solidFill>
                  <a:schemeClr val="bg1"/>
                </a:solidFill>
              </a:rPr>
              <a:t>more species of virus protein, the vast majority </a:t>
            </a:r>
            <a:r>
              <a:rPr lang="en-US" dirty="0" smtClean="0">
                <a:solidFill>
                  <a:schemeClr val="bg1"/>
                </a:solidFill>
              </a:rPr>
              <a:t>of which </a:t>
            </a:r>
            <a:r>
              <a:rPr lang="en-US" dirty="0">
                <a:solidFill>
                  <a:schemeClr val="bg1"/>
                </a:solidFill>
              </a:rPr>
              <a:t>are </a:t>
            </a:r>
            <a:r>
              <a:rPr lang="en-US" dirty="0" smtClean="0">
                <a:solidFill>
                  <a:schemeClr val="bg1"/>
                </a:solidFill>
              </a:rPr>
              <a:t>glycoproteins. </a:t>
            </a:r>
            <a:r>
              <a:rPr lang="en-US" dirty="0">
                <a:solidFill>
                  <a:schemeClr val="bg1"/>
                </a:solidFill>
              </a:rPr>
              <a:t>The late stage of budding involves the </a:t>
            </a:r>
            <a:r>
              <a:rPr lang="en-US" dirty="0" smtClean="0">
                <a:solidFill>
                  <a:schemeClr val="bg1"/>
                </a:solidFill>
              </a:rPr>
              <a:t>membrane pinching </a:t>
            </a:r>
            <a:r>
              <a:rPr lang="en-US" dirty="0">
                <a:solidFill>
                  <a:schemeClr val="bg1"/>
                </a:solidFill>
              </a:rPr>
              <a:t>off and the release of the newly </a:t>
            </a:r>
            <a:r>
              <a:rPr lang="en-US" dirty="0" smtClean="0">
                <a:solidFill>
                  <a:schemeClr val="bg1"/>
                </a:solidFill>
              </a:rPr>
              <a:t>formed </a:t>
            </a:r>
            <a:r>
              <a:rPr lang="en-US" dirty="0" err="1" smtClean="0">
                <a:solidFill>
                  <a:schemeClr val="bg1"/>
                </a:solidFill>
              </a:rPr>
              <a:t>virion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chemeClr val="bg1"/>
                </a:solidFill>
              </a:rPr>
              <a:t>Lysing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err="1">
                <a:solidFill>
                  <a:schemeClr val="bg1"/>
                </a:solidFill>
              </a:rPr>
              <a:t>virions</a:t>
            </a:r>
            <a:r>
              <a:rPr lang="en-US" dirty="0">
                <a:solidFill>
                  <a:schemeClr val="bg1"/>
                </a:solidFill>
              </a:rPr>
              <a:t> of many viruses are released from </a:t>
            </a:r>
            <a:r>
              <a:rPr lang="en-US" dirty="0" smtClean="0">
                <a:solidFill>
                  <a:schemeClr val="bg1"/>
                </a:solidFill>
              </a:rPr>
              <a:t>the infected </a:t>
            </a:r>
            <a:r>
              <a:rPr lang="en-US" dirty="0">
                <a:solidFill>
                  <a:schemeClr val="bg1"/>
                </a:solidFill>
              </a:rPr>
              <a:t>cell when it bursts (lyses), a process </a:t>
            </a:r>
            <a:r>
              <a:rPr lang="en-US" dirty="0" smtClean="0">
                <a:solidFill>
                  <a:schemeClr val="bg1"/>
                </a:solidFill>
              </a:rPr>
              <a:t>that may </a:t>
            </a:r>
            <a:r>
              <a:rPr lang="en-US" dirty="0">
                <a:solidFill>
                  <a:schemeClr val="bg1"/>
                </a:solidFill>
              </a:rPr>
              <a:t>be initiated by the virus. Many phages </a:t>
            </a:r>
            <a:r>
              <a:rPr lang="en-US" dirty="0" smtClean="0">
                <a:solidFill>
                  <a:schemeClr val="bg1"/>
                </a:solidFill>
              </a:rPr>
              <a:t>produce enzymes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lysins</a:t>
            </a:r>
            <a:r>
              <a:rPr lang="en-US" dirty="0">
                <a:solidFill>
                  <a:schemeClr val="bg1"/>
                </a:solidFill>
              </a:rPr>
              <a:t>, such as lysozymes) that break </a:t>
            </a:r>
            <a:r>
              <a:rPr lang="en-US" dirty="0" smtClean="0">
                <a:solidFill>
                  <a:schemeClr val="bg1"/>
                </a:solidFill>
              </a:rPr>
              <a:t>bonds in </a:t>
            </a:r>
            <a:r>
              <a:rPr lang="en-US" dirty="0">
                <a:solidFill>
                  <a:schemeClr val="bg1"/>
                </a:solidFill>
              </a:rPr>
              <a:t>the peptidoglycan of the host bacterial cell </a:t>
            </a:r>
            <a:r>
              <a:rPr lang="en-US" dirty="0" smtClean="0">
                <a:solidFill>
                  <a:schemeClr val="bg1"/>
                </a:solidFill>
              </a:rPr>
              <a:t>walls. Other </a:t>
            </a:r>
            <a:r>
              <a:rPr lang="en-US" dirty="0">
                <a:solidFill>
                  <a:schemeClr val="bg1"/>
                </a:solidFill>
              </a:rPr>
              <a:t>phages synthesize proteins that inhibit </a:t>
            </a:r>
            <a:r>
              <a:rPr lang="en-US" dirty="0" smtClean="0">
                <a:solidFill>
                  <a:schemeClr val="bg1"/>
                </a:solidFill>
              </a:rPr>
              <a:t>host enzymes </a:t>
            </a:r>
            <a:r>
              <a:rPr lang="en-US" dirty="0">
                <a:solidFill>
                  <a:schemeClr val="bg1"/>
                </a:solidFill>
              </a:rPr>
              <a:t>with roles in cell wall synthesis; this </a:t>
            </a:r>
            <a:r>
              <a:rPr lang="en-US" dirty="0" smtClean="0">
                <a:solidFill>
                  <a:schemeClr val="bg1"/>
                </a:solidFill>
              </a:rPr>
              <a:t>leads to </a:t>
            </a:r>
            <a:r>
              <a:rPr lang="en-US" dirty="0">
                <a:solidFill>
                  <a:schemeClr val="bg1"/>
                </a:solidFill>
              </a:rPr>
              <a:t>weakening of the cell wall and ultimately to </a:t>
            </a:r>
            <a:r>
              <a:rPr lang="en-US" dirty="0" err="1">
                <a:solidFill>
                  <a:schemeClr val="bg1"/>
                </a:solidFill>
              </a:rPr>
              <a:t>lysis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1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209</TotalTime>
  <Words>992</Words>
  <Application>Microsoft Office PowerPoint</Application>
  <PresentationFormat>Widescreen</PresentationFormat>
  <Paragraphs>43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Century Gothic</vt:lpstr>
      <vt:lpstr>Tahoma</vt:lpstr>
      <vt:lpstr>Wingdings 3</vt:lpstr>
      <vt:lpstr>Slice</vt:lpstr>
      <vt:lpstr>جلسه چهارم مجازی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جلسه چهارم مجازی</dc:title>
  <dc:creator>apple</dc:creator>
  <cp:lastModifiedBy>apple</cp:lastModifiedBy>
  <cp:revision>15</cp:revision>
  <dcterms:created xsi:type="dcterms:W3CDTF">2020-04-01T19:37:47Z</dcterms:created>
  <dcterms:modified xsi:type="dcterms:W3CDTF">2020-04-02T08:31:01Z</dcterms:modified>
</cp:coreProperties>
</file>