
<file path=[Content_Types].xml><?xml version="1.0" encoding="utf-8"?>
<Types xmlns="http://schemas.openxmlformats.org/package/2006/content-types">
  <Default Extension="png" ContentType="image/png"/>
  <Default Extension="wma" ContentType="audio/x-ms-wma"/>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63" r:id="rId2"/>
    <p:sldId id="256" r:id="rId3"/>
    <p:sldId id="257" r:id="rId4"/>
    <p:sldId id="258" r:id="rId5"/>
    <p:sldId id="259" r:id="rId6"/>
    <p:sldId id="260" r:id="rId7"/>
    <p:sldId id="261" r:id="rId8"/>
    <p:sldId id="262" r:id="rId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13" autoAdjust="0"/>
    <p:restoredTop sz="94660"/>
  </p:normalViewPr>
  <p:slideViewPr>
    <p:cSldViewPr snapToGrid="0">
      <p:cViewPr varScale="1">
        <p:scale>
          <a:sx n="79" d="100"/>
          <a:sy n="79" d="100"/>
        </p:scale>
        <p:origin x="16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Date Placeholder 2"/>
          <p:cNvSpPr>
            <a:spLocks noGrp="1"/>
          </p:cNvSpPr>
          <p:nvPr>
            <p:ph type="dt" sz="half" idx="10"/>
          </p:nvPr>
        </p:nvSpPr>
        <p:spPr/>
        <p:txBody>
          <a:bodyPr/>
          <a:lstStyle/>
          <a:p>
            <a:fld id="{B61BEF0D-F0BB-DE4B-95CE-6DB70DBA9567}" type="datetimeFigureOut">
              <a:rPr lang="en-US" dirty="0"/>
              <a:pPr/>
              <a:t>3/19/2020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3/19/2020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3/19/2020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3/19/2020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3/19/2020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3/19/2020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3/19/2020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B61BEF0D-F0BB-DE4B-95CE-6DB70DBA9567}" type="datetimeFigureOut">
              <a:rPr lang="en-US" dirty="0"/>
              <a:pPr/>
              <a:t>3/19/2020</a:t>
            </a:fld>
            <a:endParaRPr lang="en-US"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68"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50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50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50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4pPr>
      <a:lvl5pPr marL="21145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ma"/><Relationship Id="rId1" Type="http://schemas.microsoft.com/office/2007/relationships/media" Target="../media/media1.wm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wma"/><Relationship Id="rId1" Type="http://schemas.microsoft.com/office/2007/relationships/media" Target="../media/media2.wma"/><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slideLayout" Target="../slideLayouts/slideLayout2.xml"/><Relationship Id="rId7" Type="http://schemas.openxmlformats.org/officeDocument/2006/relationships/hyperlink" Target="https://en.wikipedia.org/wiki/Poxvirus" TargetMode="External"/><Relationship Id="rId2" Type="http://schemas.openxmlformats.org/officeDocument/2006/relationships/audio" Target="../media/media3.wma"/><Relationship Id="rId1" Type="http://schemas.microsoft.com/office/2007/relationships/media" Target="../media/media3.wma"/><Relationship Id="rId6" Type="http://schemas.openxmlformats.org/officeDocument/2006/relationships/hyperlink" Target="https://en.wikipedia.org/wiki/Herpesvirus" TargetMode="External"/><Relationship Id="rId5" Type="http://schemas.openxmlformats.org/officeDocument/2006/relationships/hyperlink" Target="https://en.wikipedia.org/wiki/Adenovirus" TargetMode="External"/><Relationship Id="rId4" Type="http://schemas.openxmlformats.org/officeDocument/2006/relationships/hyperlink" Target="https://en.wikipedia.org/wiki/DsDNA_virus" TargetMode="External"/><Relationship Id="rId9"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ma"/><Relationship Id="rId1" Type="http://schemas.microsoft.com/office/2007/relationships/media" Target="../media/media4.wma"/><Relationship Id="rId5" Type="http://schemas.openxmlformats.org/officeDocument/2006/relationships/image" Target="../media/image1.png"/><Relationship Id="rId4" Type="http://schemas.openxmlformats.org/officeDocument/2006/relationships/hyperlink" Target="https://en.wikipedia.org/wiki/Genome" TargetMode="External"/></Relationships>
</file>

<file path=ppt/slides/_rels/slide5.xml.rels><?xml version="1.0" encoding="UTF-8" standalone="yes"?>
<Relationships xmlns="http://schemas.openxmlformats.org/package/2006/relationships"><Relationship Id="rId8" Type="http://schemas.openxmlformats.org/officeDocument/2006/relationships/hyperlink" Target="https://en.wikipedia.org/wiki/Rolling_circle_replication" TargetMode="External"/><Relationship Id="rId3" Type="http://schemas.openxmlformats.org/officeDocument/2006/relationships/slideLayout" Target="../slideLayouts/slideLayout2.xml"/><Relationship Id="rId7" Type="http://schemas.openxmlformats.org/officeDocument/2006/relationships/hyperlink" Target="https://en.wikipedia.org/wiki/Parvoviridae" TargetMode="External"/><Relationship Id="rId2" Type="http://schemas.openxmlformats.org/officeDocument/2006/relationships/audio" Target="../media/media5.wma"/><Relationship Id="rId1" Type="http://schemas.microsoft.com/office/2007/relationships/media" Target="../media/media5.wma"/><Relationship Id="rId6" Type="http://schemas.openxmlformats.org/officeDocument/2006/relationships/hyperlink" Target="https://en.wikipedia.org/wiki/Circoviridae" TargetMode="External"/><Relationship Id="rId11" Type="http://schemas.openxmlformats.org/officeDocument/2006/relationships/image" Target="../media/image1.png"/><Relationship Id="rId5" Type="http://schemas.openxmlformats.org/officeDocument/2006/relationships/hyperlink" Target="https://en.wikipedia.org/wiki/Anelloviridae" TargetMode="External"/><Relationship Id="rId10" Type="http://schemas.openxmlformats.org/officeDocument/2006/relationships/image" Target="../media/image5.emf"/><Relationship Id="rId4" Type="http://schemas.openxmlformats.org/officeDocument/2006/relationships/hyperlink" Target="https://en.wikipedia.org/wiki/SsDNA_virus" TargetMode="External"/><Relationship Id="rId9" Type="http://schemas.openxmlformats.org/officeDocument/2006/relationships/hyperlink" Target="https://en.wikipedia.org/wiki/DNA_polymerase" TargetMode="External"/></Relationships>
</file>

<file path=ppt/slides/_rels/slide6.xml.rels><?xml version="1.0" encoding="UTF-8" standalone="yes"?>
<Relationships xmlns="http://schemas.openxmlformats.org/package/2006/relationships"><Relationship Id="rId8" Type="http://schemas.openxmlformats.org/officeDocument/2006/relationships/hyperlink" Target="https://en.wikipedia.org/wiki/DNA" TargetMode="External"/><Relationship Id="rId3" Type="http://schemas.openxmlformats.org/officeDocument/2006/relationships/slideLayout" Target="../slideLayouts/slideLayout2.xml"/><Relationship Id="rId7" Type="http://schemas.openxmlformats.org/officeDocument/2006/relationships/hyperlink" Target="https://en.wikipedia.org/wiki/Cytoplasm" TargetMode="External"/><Relationship Id="rId12" Type="http://schemas.openxmlformats.org/officeDocument/2006/relationships/image" Target="../media/image1.png"/><Relationship Id="rId2" Type="http://schemas.openxmlformats.org/officeDocument/2006/relationships/audio" Target="../media/media6.wma"/><Relationship Id="rId1" Type="http://schemas.microsoft.com/office/2007/relationships/media" Target="../media/media6.wma"/><Relationship Id="rId6" Type="http://schemas.openxmlformats.org/officeDocument/2006/relationships/hyperlink" Target="https://en.wikipedia.org/wiki/RNA" TargetMode="External"/><Relationship Id="rId11" Type="http://schemas.openxmlformats.org/officeDocument/2006/relationships/hyperlink" Target="https://en.wikipedia.org/wiki/Monocistronic" TargetMode="External"/><Relationship Id="rId5" Type="http://schemas.openxmlformats.org/officeDocument/2006/relationships/hyperlink" Target="https://en.wikipedia.org/wiki/DsRNA_virus" TargetMode="External"/><Relationship Id="rId10" Type="http://schemas.openxmlformats.org/officeDocument/2006/relationships/hyperlink" Target="https://en.wikipedia.org/wiki/Birnaviridae" TargetMode="External"/><Relationship Id="rId4" Type="http://schemas.openxmlformats.org/officeDocument/2006/relationships/image" Target="../media/image6.emf"/><Relationship Id="rId9" Type="http://schemas.openxmlformats.org/officeDocument/2006/relationships/hyperlink" Target="https://en.wikipedia.org/wiki/Reoviridae" TargetMode="Externa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ma"/><Relationship Id="rId1" Type="http://schemas.microsoft.com/office/2007/relationships/media" Target="../media/media7.wma"/><Relationship Id="rId5" Type="http://schemas.openxmlformats.org/officeDocument/2006/relationships/image" Target="../media/image1.png"/><Relationship Id="rId4" Type="http://schemas.openxmlformats.org/officeDocument/2006/relationships/image" Target="../media/image7.emf"/></Relationships>
</file>

<file path=ppt/slides/_rels/slide8.xml.rels><?xml version="1.0" encoding="UTF-8" standalone="yes"?>
<Relationships xmlns="http://schemas.openxmlformats.org/package/2006/relationships"><Relationship Id="rId8" Type="http://schemas.openxmlformats.org/officeDocument/2006/relationships/hyperlink" Target="https://en.wikipedia.org/wiki/Baltimore_classification" TargetMode="External"/><Relationship Id="rId13" Type="http://schemas.openxmlformats.org/officeDocument/2006/relationships/hyperlink" Target="https://en.wikipedia.org/wiki/SARS_coronavirus" TargetMode="External"/><Relationship Id="rId18" Type="http://schemas.openxmlformats.org/officeDocument/2006/relationships/hyperlink" Target="https://en.wikipedia.org/wiki/Coronavirus" TargetMode="External"/><Relationship Id="rId3" Type="http://schemas.openxmlformats.org/officeDocument/2006/relationships/slideLayout" Target="../slideLayouts/slideLayout2.xml"/><Relationship Id="rId7" Type="http://schemas.openxmlformats.org/officeDocument/2006/relationships/hyperlink" Target="https://en.wikipedia.org/wiki/Host_cell" TargetMode="External"/><Relationship Id="rId12" Type="http://schemas.openxmlformats.org/officeDocument/2006/relationships/hyperlink" Target="https://en.wikipedia.org/wiki/Dengue_virus" TargetMode="External"/><Relationship Id="rId17" Type="http://schemas.openxmlformats.org/officeDocument/2006/relationships/hyperlink" Target="https://en.wikipedia.org/wiki/Common_cold" TargetMode="External"/><Relationship Id="rId2" Type="http://schemas.openxmlformats.org/officeDocument/2006/relationships/audio" Target="../media/media8.wma"/><Relationship Id="rId16" Type="http://schemas.openxmlformats.org/officeDocument/2006/relationships/hyperlink" Target="https://en.wikipedia.org/wiki/Rhinovirus" TargetMode="External"/><Relationship Id="rId20" Type="http://schemas.openxmlformats.org/officeDocument/2006/relationships/image" Target="../media/image1.png"/><Relationship Id="rId1" Type="http://schemas.microsoft.com/office/2007/relationships/media" Target="../media/media8.wma"/><Relationship Id="rId6" Type="http://schemas.openxmlformats.org/officeDocument/2006/relationships/hyperlink" Target="https://en.wikipedia.org/wiki/Protein" TargetMode="External"/><Relationship Id="rId11" Type="http://schemas.openxmlformats.org/officeDocument/2006/relationships/hyperlink" Target="https://en.wikipedia.org/wiki/West_Nile_virus" TargetMode="External"/><Relationship Id="rId5" Type="http://schemas.openxmlformats.org/officeDocument/2006/relationships/hyperlink" Target="https://en.wikipedia.org/wiki/Translation_(biology)" TargetMode="External"/><Relationship Id="rId15" Type="http://schemas.openxmlformats.org/officeDocument/2006/relationships/hyperlink" Target="https://en.wikipedia.org/wiki/SARS-CoV-2" TargetMode="External"/><Relationship Id="rId10" Type="http://schemas.openxmlformats.org/officeDocument/2006/relationships/hyperlink" Target="https://en.wikipedia.org/wiki/Hepacivirus_C" TargetMode="External"/><Relationship Id="rId19" Type="http://schemas.openxmlformats.org/officeDocument/2006/relationships/hyperlink" Target="https://en.wikipedia.org/wiki/Kilobase" TargetMode="External"/><Relationship Id="rId4" Type="http://schemas.openxmlformats.org/officeDocument/2006/relationships/hyperlink" Target="https://en.wikipedia.org/wiki/Messenger_RNA" TargetMode="External"/><Relationship Id="rId9" Type="http://schemas.openxmlformats.org/officeDocument/2006/relationships/hyperlink" Target="https://en.wikipedia.org/wiki/Pathogen" TargetMode="External"/><Relationship Id="rId14" Type="http://schemas.openxmlformats.org/officeDocument/2006/relationships/hyperlink" Target="https://en.wikipedia.org/wiki/MERS_coronaviru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pPr marL="0" indent="0" algn="ctr">
              <a:buNone/>
            </a:pPr>
            <a:r>
              <a:rPr lang="en-US" sz="3600" b="1" dirty="0" smtClean="0">
                <a:solidFill>
                  <a:schemeClr val="accent6">
                    <a:lumMod val="50000"/>
                  </a:schemeClr>
                </a:solidFill>
              </a:rPr>
              <a:t>Virology</a:t>
            </a:r>
            <a:endParaRPr lang="en-US" sz="3600" b="1" dirty="0">
              <a:solidFill>
                <a:schemeClr val="accent6">
                  <a:lumMod val="50000"/>
                </a:schemeClr>
              </a:solidFill>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637013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100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684212" y="1110912"/>
            <a:ext cx="5340559" cy="963251"/>
          </a:xfrm>
          <a:prstGeom prst="rect">
            <a:avLst/>
          </a:prstGeom>
        </p:spPr>
      </p:pic>
      <p:pic>
        <p:nvPicPr>
          <p:cNvPr id="5" name="Picture 4"/>
          <p:cNvPicPr>
            <a:picLocks noChangeAspect="1"/>
          </p:cNvPicPr>
          <p:nvPr/>
        </p:nvPicPr>
        <p:blipFill>
          <a:blip r:embed="rId5"/>
          <a:stretch>
            <a:fillRect/>
          </a:stretch>
        </p:blipFill>
        <p:spPr>
          <a:xfrm>
            <a:off x="684212" y="2074163"/>
            <a:ext cx="8992379" cy="4505334"/>
          </a:xfrm>
          <a:prstGeom prst="rect">
            <a:avLst/>
          </a:prstGeom>
        </p:spPr>
      </p:pic>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0442018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016"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684212" y="685800"/>
            <a:ext cx="10105708" cy="5398008"/>
          </a:xfrm>
        </p:spPr>
        <p:txBody>
          <a:bodyPr>
            <a:normAutofit/>
          </a:bodyPr>
          <a:lstStyle/>
          <a:p>
            <a:pPr marL="0" indent="0">
              <a:buNone/>
            </a:pPr>
            <a:r>
              <a:rPr lang="en-US" b="1" dirty="0">
                <a:solidFill>
                  <a:schemeClr val="accent6">
                    <a:lumMod val="50000"/>
                  </a:schemeClr>
                </a:solidFill>
              </a:rPr>
              <a:t>Group I: Double-stranded DNA viruses</a:t>
            </a:r>
          </a:p>
          <a:p>
            <a:pPr marL="0" indent="0" algn="just">
              <a:buNone/>
            </a:pPr>
            <a:r>
              <a:rPr lang="en-US" b="1" dirty="0">
                <a:solidFill>
                  <a:schemeClr val="bg1"/>
                </a:solidFill>
              </a:rPr>
              <a:t>I: </a:t>
            </a:r>
            <a:r>
              <a:rPr lang="en-US" b="1" dirty="0" err="1">
                <a:solidFill>
                  <a:schemeClr val="bg1"/>
                </a:solidFill>
                <a:hlinkClick r:id="rId4" tooltip="DsDNA virus"/>
              </a:rPr>
              <a:t>dsDNA</a:t>
            </a:r>
            <a:r>
              <a:rPr lang="en-US" b="1" dirty="0">
                <a:solidFill>
                  <a:schemeClr val="bg1"/>
                </a:solidFill>
                <a:hlinkClick r:id="rId4" tooltip="DsDNA virus"/>
              </a:rPr>
              <a:t> viruses</a:t>
            </a:r>
            <a:r>
              <a:rPr lang="en-US" b="1" dirty="0">
                <a:solidFill>
                  <a:schemeClr val="bg1"/>
                </a:solidFill>
              </a:rPr>
              <a:t> (e.g. </a:t>
            </a:r>
            <a:r>
              <a:rPr lang="en-US" b="1" dirty="0">
                <a:solidFill>
                  <a:schemeClr val="bg1"/>
                </a:solidFill>
                <a:hlinkClick r:id="rId5" tooltip="Adenovirus"/>
              </a:rPr>
              <a:t>Adenoviruses</a:t>
            </a:r>
            <a:r>
              <a:rPr lang="en-US" b="1" dirty="0">
                <a:solidFill>
                  <a:schemeClr val="bg1"/>
                </a:solidFill>
              </a:rPr>
              <a:t>, </a:t>
            </a:r>
            <a:r>
              <a:rPr lang="en-US" b="1" dirty="0" err="1">
                <a:solidFill>
                  <a:schemeClr val="bg1"/>
                </a:solidFill>
                <a:hlinkClick r:id="rId6" tooltip="Herpesvirus"/>
              </a:rPr>
              <a:t>Herpesviruses</a:t>
            </a:r>
            <a:r>
              <a:rPr lang="en-US" b="1" dirty="0">
                <a:solidFill>
                  <a:schemeClr val="bg1"/>
                </a:solidFill>
              </a:rPr>
              <a:t>, </a:t>
            </a:r>
            <a:r>
              <a:rPr lang="en-US" b="1" dirty="0">
                <a:solidFill>
                  <a:schemeClr val="bg1"/>
                </a:solidFill>
                <a:hlinkClick r:id="rId7" tooltip="Poxvirus"/>
              </a:rPr>
              <a:t>Poxviruses</a:t>
            </a:r>
            <a:r>
              <a:rPr lang="en-US" b="1" dirty="0" smtClean="0">
                <a:solidFill>
                  <a:schemeClr val="bg1"/>
                </a:solidFill>
              </a:rPr>
              <a:t>)</a:t>
            </a:r>
          </a:p>
          <a:p>
            <a:pPr marL="0" indent="0" algn="just">
              <a:buNone/>
            </a:pPr>
            <a:endParaRPr lang="en-US" b="1" dirty="0" smtClean="0">
              <a:solidFill>
                <a:schemeClr val="bg1"/>
              </a:solidFill>
              <a:latin typeface="Times New Roman" panose="02020603050405020304" pitchFamily="18" charset="0"/>
              <a:cs typeface="Times New Roman" panose="02020603050405020304" pitchFamily="18" charset="0"/>
            </a:endParaRPr>
          </a:p>
          <a:p>
            <a:pPr marL="0" indent="0" algn="just">
              <a:buNone/>
            </a:pPr>
            <a:endParaRPr lang="en-US" b="1" dirty="0" smtClean="0">
              <a:solidFill>
                <a:schemeClr val="bg1"/>
              </a:solidFill>
              <a:latin typeface="Times New Roman" panose="02020603050405020304" pitchFamily="18" charset="0"/>
              <a:cs typeface="Times New Roman" panose="02020603050405020304" pitchFamily="18" charset="0"/>
            </a:endParaRPr>
          </a:p>
          <a:p>
            <a:pPr marL="0" indent="0" algn="just">
              <a:buNone/>
            </a:pPr>
            <a:r>
              <a:rPr lang="en-US" dirty="0" smtClean="0">
                <a:solidFill>
                  <a:schemeClr val="bg1"/>
                </a:solidFill>
                <a:latin typeface="Times New Roman" panose="02020603050405020304" pitchFamily="18" charset="0"/>
                <a:cs typeface="Times New Roman" panose="02020603050405020304" pitchFamily="18" charset="0"/>
              </a:rPr>
              <a:t>These </a:t>
            </a:r>
            <a:r>
              <a:rPr lang="en-US" dirty="0">
                <a:solidFill>
                  <a:schemeClr val="bg1"/>
                </a:solidFill>
                <a:latin typeface="Times New Roman" panose="02020603050405020304" pitchFamily="18" charset="0"/>
                <a:cs typeface="Times New Roman" panose="02020603050405020304" pitchFamily="18" charset="0"/>
              </a:rPr>
              <a:t>types of viruses must enter the host nucleus before they are able to replicate. Furthermore, these viruses require host cell polymerases to replicate the viral genome and, hence, are highly dependent on the cell cycle. Proper infection and production of progeny requires that the cell be in replication, as it is during replication that the cell's polymerases are active. The virus may induce the cell to forcefully undergo cell division, which may lead to transformation of the cell and, ultimately, cancer. Examples include </a:t>
            </a:r>
            <a:r>
              <a:rPr lang="en-US" i="1" dirty="0" err="1">
                <a:solidFill>
                  <a:schemeClr val="bg1"/>
                </a:solidFill>
                <a:latin typeface="Times New Roman" panose="02020603050405020304" pitchFamily="18" charset="0"/>
                <a:cs typeface="Times New Roman" panose="02020603050405020304" pitchFamily="18" charset="0"/>
              </a:rPr>
              <a:t>Herpesviridae</a:t>
            </a:r>
            <a:r>
              <a:rPr lang="en-US" i="1" dirty="0">
                <a:solidFill>
                  <a:schemeClr val="bg1"/>
                </a:solidFill>
                <a:latin typeface="Times New Roman" panose="02020603050405020304" pitchFamily="18" charset="0"/>
                <a:cs typeface="Times New Roman" panose="02020603050405020304" pitchFamily="18" charset="0"/>
              </a:rPr>
              <a:t>, </a:t>
            </a:r>
            <a:r>
              <a:rPr lang="en-US" i="1" dirty="0" err="1">
                <a:solidFill>
                  <a:schemeClr val="bg1"/>
                </a:solidFill>
                <a:latin typeface="Times New Roman" panose="02020603050405020304" pitchFamily="18" charset="0"/>
                <a:cs typeface="Times New Roman" panose="02020603050405020304" pitchFamily="18" charset="0"/>
              </a:rPr>
              <a:t>Adenoviridae</a:t>
            </a:r>
            <a:r>
              <a:rPr lang="en-US" i="1" dirty="0">
                <a:solidFill>
                  <a:schemeClr val="bg1"/>
                </a:solidFill>
                <a:latin typeface="Times New Roman" panose="02020603050405020304" pitchFamily="18" charset="0"/>
                <a:cs typeface="Times New Roman" panose="02020603050405020304" pitchFamily="18" charset="0"/>
              </a:rPr>
              <a:t>, and </a:t>
            </a:r>
            <a:r>
              <a:rPr lang="en-US" i="1" dirty="0" err="1" smtClean="0">
                <a:solidFill>
                  <a:schemeClr val="bg1"/>
                </a:solidFill>
                <a:latin typeface="Times New Roman" panose="02020603050405020304" pitchFamily="18" charset="0"/>
                <a:cs typeface="Times New Roman" panose="02020603050405020304" pitchFamily="18" charset="0"/>
              </a:rPr>
              <a:t>Papillomaviridae</a:t>
            </a:r>
            <a:r>
              <a:rPr lang="en-US" dirty="0">
                <a:solidFill>
                  <a:schemeClr val="bg1"/>
                </a:solidFill>
                <a:latin typeface="Times New Roman" panose="02020603050405020304" pitchFamily="18" charset="0"/>
                <a:cs typeface="Times New Roman" panose="02020603050405020304" pitchFamily="18" charset="0"/>
              </a:rPr>
              <a:t>.</a:t>
            </a:r>
          </a:p>
          <a:p>
            <a:pPr marL="0" indent="0" algn="just">
              <a:buNone/>
            </a:pPr>
            <a:endParaRPr lang="en-US" dirty="0">
              <a:solidFill>
                <a:schemeClr val="bg1"/>
              </a:solidFill>
              <a:latin typeface="Times New Roman" panose="02020603050405020304" pitchFamily="18" charset="0"/>
              <a:cs typeface="Times New Roman" panose="02020603050405020304" pitchFamily="18" charset="0"/>
            </a:endParaRPr>
          </a:p>
          <a:p>
            <a:pPr marL="0" indent="0" algn="just">
              <a:buNone/>
            </a:pPr>
            <a:r>
              <a:rPr lang="en-US" dirty="0">
                <a:solidFill>
                  <a:schemeClr val="bg1"/>
                </a:solidFill>
                <a:latin typeface="Times New Roman" panose="02020603050405020304" pitchFamily="18" charset="0"/>
                <a:cs typeface="Times New Roman" panose="02020603050405020304" pitchFamily="18" charset="0"/>
              </a:rPr>
              <a:t>There is only one well-studied example in which a class 1 virus is not replicating within the nucleus: the Poxvirus family, a highly pathogenic virus that infects vertebrates and includes the smallpox virus.</a:t>
            </a:r>
          </a:p>
          <a:p>
            <a:pPr marL="0" indent="0" algn="just">
              <a:buNone/>
            </a:pPr>
            <a:endParaRPr lang="en-US" dirty="0">
              <a:solidFill>
                <a:schemeClr val="bg1"/>
              </a:solidFill>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8"/>
          <a:stretch>
            <a:fillRect/>
          </a:stretch>
        </p:blipFill>
        <p:spPr>
          <a:xfrm>
            <a:off x="928197" y="1557021"/>
            <a:ext cx="7068150" cy="647190"/>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2503590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102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684212" y="685800"/>
            <a:ext cx="10861612" cy="5308599"/>
          </a:xfrm>
        </p:spPr>
        <p:txBody>
          <a:bodyPr>
            <a:normAutofit/>
          </a:bodyPr>
          <a:lstStyle/>
          <a:p>
            <a:pPr marL="0" indent="0" algn="just">
              <a:buNone/>
            </a:pPr>
            <a:r>
              <a:rPr lang="en-US" dirty="0">
                <a:solidFill>
                  <a:schemeClr val="bg1"/>
                </a:solidFill>
                <a:latin typeface="Times New Roman" panose="02020603050405020304" pitchFamily="18" charset="0"/>
                <a:cs typeface="Times New Roman" panose="02020603050405020304" pitchFamily="18" charset="0"/>
                <a:hlinkClick r:id="rId4" tooltip="Genome"/>
              </a:rPr>
              <a:t>Genome</a:t>
            </a:r>
            <a:r>
              <a:rPr lang="en-US" dirty="0">
                <a:solidFill>
                  <a:schemeClr val="bg1"/>
                </a:solidFill>
                <a:latin typeface="Times New Roman" panose="02020603050405020304" pitchFamily="18" charset="0"/>
                <a:cs typeface="Times New Roman" panose="02020603050405020304" pitchFamily="18" charset="0"/>
              </a:rPr>
              <a:t> organization within this group varies considerably. Some have circular </a:t>
            </a:r>
            <a:r>
              <a:rPr lang="en-US" dirty="0" smtClean="0">
                <a:solidFill>
                  <a:schemeClr val="bg1"/>
                </a:solidFill>
                <a:latin typeface="Times New Roman" panose="02020603050405020304" pitchFamily="18" charset="0"/>
                <a:cs typeface="Times New Roman" panose="02020603050405020304" pitchFamily="18" charset="0"/>
              </a:rPr>
              <a:t>genomes while </a:t>
            </a:r>
            <a:r>
              <a:rPr lang="en-US" dirty="0">
                <a:solidFill>
                  <a:schemeClr val="bg1"/>
                </a:solidFill>
                <a:latin typeface="Times New Roman" panose="02020603050405020304" pitchFamily="18" charset="0"/>
                <a:cs typeface="Times New Roman" panose="02020603050405020304" pitchFamily="18" charset="0"/>
              </a:rPr>
              <a:t>others have linear </a:t>
            </a:r>
            <a:r>
              <a:rPr lang="en-US" dirty="0" smtClean="0">
                <a:solidFill>
                  <a:schemeClr val="bg1"/>
                </a:solidFill>
                <a:latin typeface="Times New Roman" panose="02020603050405020304" pitchFamily="18" charset="0"/>
                <a:cs typeface="Times New Roman" panose="02020603050405020304" pitchFamily="18" charset="0"/>
              </a:rPr>
              <a:t>genomes. The </a:t>
            </a:r>
            <a:r>
              <a:rPr lang="en-US" dirty="0">
                <a:solidFill>
                  <a:schemeClr val="bg1"/>
                </a:solidFill>
                <a:latin typeface="Times New Roman" panose="02020603050405020304" pitchFamily="18" charset="0"/>
                <a:cs typeface="Times New Roman" panose="02020603050405020304" pitchFamily="18" charset="0"/>
              </a:rPr>
              <a:t>genomes in this group vary considerably from ~10 </a:t>
            </a:r>
            <a:r>
              <a:rPr lang="en-US" dirty="0" err="1">
                <a:solidFill>
                  <a:schemeClr val="bg1"/>
                </a:solidFill>
                <a:latin typeface="Times New Roman" panose="02020603050405020304" pitchFamily="18" charset="0"/>
                <a:cs typeface="Times New Roman" panose="02020603050405020304" pitchFamily="18" charset="0"/>
              </a:rPr>
              <a:t>kilobases</a:t>
            </a:r>
            <a:r>
              <a:rPr lang="en-US" dirty="0">
                <a:solidFill>
                  <a:schemeClr val="bg1"/>
                </a:solidFill>
                <a:latin typeface="Times New Roman" panose="02020603050405020304" pitchFamily="18" charset="0"/>
                <a:cs typeface="Times New Roman" panose="02020603050405020304" pitchFamily="18" charset="0"/>
              </a:rPr>
              <a:t> to over 2.5 </a:t>
            </a:r>
            <a:r>
              <a:rPr lang="en-US" dirty="0" err="1">
                <a:solidFill>
                  <a:schemeClr val="bg1"/>
                </a:solidFill>
                <a:latin typeface="Times New Roman" panose="02020603050405020304" pitchFamily="18" charset="0"/>
                <a:cs typeface="Times New Roman" panose="02020603050405020304" pitchFamily="18" charset="0"/>
              </a:rPr>
              <a:t>megabases</a:t>
            </a:r>
            <a:r>
              <a:rPr lang="en-US" dirty="0">
                <a:solidFill>
                  <a:schemeClr val="bg1"/>
                </a:solidFill>
                <a:latin typeface="Times New Roman" panose="02020603050405020304" pitchFamily="18" charset="0"/>
                <a:cs typeface="Times New Roman" panose="02020603050405020304" pitchFamily="18" charset="0"/>
              </a:rPr>
              <a:t> in length</a:t>
            </a:r>
            <a:r>
              <a:rPr lang="en-US" dirty="0" smtClean="0">
                <a:solidFill>
                  <a:schemeClr val="bg1"/>
                </a:solidFill>
                <a:latin typeface="Times New Roman" panose="02020603050405020304" pitchFamily="18" charset="0"/>
                <a:cs typeface="Times New Roman" panose="02020603050405020304" pitchFamily="18" charset="0"/>
              </a:rPr>
              <a:t>.</a:t>
            </a:r>
          </a:p>
          <a:p>
            <a:pPr marL="0" indent="0" algn="just">
              <a:buNone/>
            </a:pPr>
            <a:r>
              <a:rPr lang="en-US" dirty="0" smtClean="0">
                <a:solidFill>
                  <a:schemeClr val="bg1"/>
                </a:solidFill>
                <a:latin typeface="Times New Roman" panose="02020603050405020304" pitchFamily="18" charset="0"/>
                <a:cs typeface="Times New Roman" panose="02020603050405020304" pitchFamily="18" charset="0"/>
              </a:rPr>
              <a:t>All </a:t>
            </a:r>
            <a:r>
              <a:rPr lang="en-US" dirty="0" err="1" smtClean="0">
                <a:solidFill>
                  <a:schemeClr val="bg1"/>
                </a:solidFill>
                <a:latin typeface="Times New Roman" panose="02020603050405020304" pitchFamily="18" charset="0"/>
                <a:cs typeface="Times New Roman" panose="02020603050405020304" pitchFamily="18" charset="0"/>
              </a:rPr>
              <a:t>dsDNA</a:t>
            </a:r>
            <a:r>
              <a:rPr lang="en-US" dirty="0" smtClean="0">
                <a:solidFill>
                  <a:schemeClr val="bg1"/>
                </a:solidFill>
                <a:latin typeface="Times New Roman" panose="02020603050405020304" pitchFamily="18" charset="0"/>
                <a:cs typeface="Times New Roman" panose="02020603050405020304" pitchFamily="18" charset="0"/>
              </a:rPr>
              <a:t> viruses have non-segmented genome.</a:t>
            </a:r>
            <a:endParaRPr lang="en-US" dirty="0">
              <a:solidFill>
                <a:schemeClr val="bg1"/>
              </a:solidFill>
              <a:latin typeface="Times New Roman" panose="02020603050405020304" pitchFamily="18" charset="0"/>
              <a:cs typeface="Times New Roman" panose="02020603050405020304" pitchFamily="18" charset="0"/>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4249097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503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684212" y="685800"/>
            <a:ext cx="8534400" cy="5568696"/>
          </a:xfrm>
        </p:spPr>
        <p:txBody>
          <a:bodyPr>
            <a:normAutofit lnSpcReduction="10000"/>
          </a:bodyPr>
          <a:lstStyle/>
          <a:p>
            <a:r>
              <a:rPr lang="en-US" b="1" dirty="0"/>
              <a:t>Group II: Single-stranded DNA </a:t>
            </a:r>
            <a:r>
              <a:rPr lang="en-US" b="1" dirty="0" smtClean="0"/>
              <a:t>viruses</a:t>
            </a:r>
          </a:p>
          <a:p>
            <a:pPr marL="0" indent="0">
              <a:buNone/>
            </a:pPr>
            <a:endParaRPr lang="en-US" dirty="0"/>
          </a:p>
          <a:p>
            <a:pPr marL="0" indent="0" algn="just">
              <a:buNone/>
            </a:pPr>
            <a:r>
              <a:rPr lang="en-US" i="1" dirty="0">
                <a:solidFill>
                  <a:schemeClr val="bg1"/>
                </a:solidFill>
                <a:latin typeface="Times New Roman" panose="02020603050405020304" pitchFamily="18" charset="0"/>
                <a:cs typeface="Times New Roman" panose="02020603050405020304" pitchFamily="18" charset="0"/>
              </a:rPr>
              <a:t> </a:t>
            </a:r>
            <a:endParaRPr lang="en-US" i="1" dirty="0" smtClean="0">
              <a:solidFill>
                <a:schemeClr val="bg1"/>
              </a:solidFill>
              <a:latin typeface="Times New Roman" panose="02020603050405020304" pitchFamily="18" charset="0"/>
              <a:cs typeface="Times New Roman" panose="02020603050405020304" pitchFamily="18" charset="0"/>
            </a:endParaRPr>
          </a:p>
          <a:p>
            <a:pPr marL="0" indent="0" algn="just">
              <a:buNone/>
            </a:pPr>
            <a:endParaRPr lang="en-US" i="1" dirty="0">
              <a:solidFill>
                <a:schemeClr val="bg1"/>
              </a:solidFill>
              <a:latin typeface="Times New Roman" panose="02020603050405020304" pitchFamily="18" charset="0"/>
              <a:cs typeface="Times New Roman" panose="02020603050405020304" pitchFamily="18" charset="0"/>
              <a:hlinkClick r:id="rId4" tooltip="SsDNA virus"/>
            </a:endParaRPr>
          </a:p>
          <a:p>
            <a:pPr marL="0" indent="0" algn="just">
              <a:buNone/>
            </a:pPr>
            <a:r>
              <a:rPr lang="en-US" i="1" dirty="0" err="1" smtClean="0">
                <a:solidFill>
                  <a:schemeClr val="bg1"/>
                </a:solidFill>
                <a:latin typeface="Times New Roman" panose="02020603050405020304" pitchFamily="18" charset="0"/>
                <a:cs typeface="Times New Roman" panose="02020603050405020304" pitchFamily="18" charset="0"/>
                <a:hlinkClick r:id="rId4" tooltip="SsDNA virus"/>
              </a:rPr>
              <a:t>ssDNA</a:t>
            </a:r>
            <a:r>
              <a:rPr lang="en-US" i="1" dirty="0" smtClean="0">
                <a:solidFill>
                  <a:schemeClr val="bg1"/>
                </a:solidFill>
                <a:latin typeface="Times New Roman" panose="02020603050405020304" pitchFamily="18" charset="0"/>
                <a:cs typeface="Times New Roman" panose="02020603050405020304" pitchFamily="18" charset="0"/>
                <a:hlinkClick r:id="rId4" tooltip="SsDNA virus"/>
              </a:rPr>
              <a:t> </a:t>
            </a:r>
            <a:r>
              <a:rPr lang="en-US" i="1" dirty="0">
                <a:solidFill>
                  <a:schemeClr val="bg1"/>
                </a:solidFill>
                <a:latin typeface="Times New Roman" panose="02020603050405020304" pitchFamily="18" charset="0"/>
                <a:cs typeface="Times New Roman" panose="02020603050405020304" pitchFamily="18" charset="0"/>
                <a:hlinkClick r:id="rId4" tooltip="SsDNA virus"/>
              </a:rPr>
              <a:t>virus</a:t>
            </a:r>
            <a:endParaRPr lang="en-US" i="1" dirty="0">
              <a:solidFill>
                <a:schemeClr val="bg1"/>
              </a:solidFill>
              <a:latin typeface="Times New Roman" panose="02020603050405020304" pitchFamily="18" charset="0"/>
              <a:cs typeface="Times New Roman" panose="02020603050405020304" pitchFamily="18" charset="0"/>
            </a:endParaRPr>
          </a:p>
          <a:p>
            <a:pPr marL="0" indent="0" algn="just">
              <a:buNone/>
            </a:pPr>
            <a:r>
              <a:rPr lang="en-US" dirty="0">
                <a:solidFill>
                  <a:schemeClr val="bg1"/>
                </a:solidFill>
                <a:latin typeface="Times New Roman" panose="02020603050405020304" pitchFamily="18" charset="0"/>
                <a:cs typeface="Times New Roman" panose="02020603050405020304" pitchFamily="18" charset="0"/>
              </a:rPr>
              <a:t>Viruses in this category </a:t>
            </a:r>
            <a:r>
              <a:rPr lang="en-US" dirty="0" smtClean="0">
                <a:solidFill>
                  <a:schemeClr val="bg1"/>
                </a:solidFill>
                <a:latin typeface="Times New Roman" panose="02020603050405020304" pitchFamily="18" charset="0"/>
                <a:cs typeface="Times New Roman" panose="02020603050405020304" pitchFamily="18" charset="0"/>
              </a:rPr>
              <a:t>e.g.</a:t>
            </a:r>
            <a:r>
              <a:rPr lang="en-US" dirty="0">
                <a:solidFill>
                  <a:schemeClr val="bg1"/>
                </a:solidFill>
                <a:latin typeface="Times New Roman" panose="02020603050405020304" pitchFamily="18" charset="0"/>
                <a:cs typeface="Times New Roman" panose="02020603050405020304" pitchFamily="18" charset="0"/>
              </a:rPr>
              <a:t> </a:t>
            </a:r>
            <a:r>
              <a:rPr lang="en-US" i="1" dirty="0" err="1">
                <a:solidFill>
                  <a:schemeClr val="bg1"/>
                </a:solidFill>
                <a:latin typeface="Times New Roman" panose="02020603050405020304" pitchFamily="18" charset="0"/>
                <a:cs typeface="Times New Roman" panose="02020603050405020304" pitchFamily="18" charset="0"/>
                <a:hlinkClick r:id="rId5" tooltip="Anelloviridae"/>
              </a:rPr>
              <a:t>Anelloviridae</a:t>
            </a:r>
            <a:r>
              <a:rPr lang="en-US" i="1" dirty="0">
                <a:solidFill>
                  <a:schemeClr val="bg1"/>
                </a:solidFill>
                <a:latin typeface="Times New Roman" panose="02020603050405020304" pitchFamily="18" charset="0"/>
                <a:cs typeface="Times New Roman" panose="02020603050405020304" pitchFamily="18" charset="0"/>
              </a:rPr>
              <a:t>, </a:t>
            </a:r>
            <a:r>
              <a:rPr lang="en-US" i="1" dirty="0" err="1">
                <a:solidFill>
                  <a:schemeClr val="bg1"/>
                </a:solidFill>
                <a:latin typeface="Times New Roman" panose="02020603050405020304" pitchFamily="18" charset="0"/>
                <a:cs typeface="Times New Roman" panose="02020603050405020304" pitchFamily="18" charset="0"/>
                <a:hlinkClick r:id="rId6" tooltip="Circoviridae"/>
              </a:rPr>
              <a:t>Circoviridae</a:t>
            </a:r>
            <a:r>
              <a:rPr lang="en-US" i="1" dirty="0">
                <a:solidFill>
                  <a:schemeClr val="bg1"/>
                </a:solidFill>
                <a:latin typeface="Times New Roman" panose="02020603050405020304" pitchFamily="18" charset="0"/>
                <a:cs typeface="Times New Roman" panose="02020603050405020304" pitchFamily="18" charset="0"/>
              </a:rPr>
              <a:t>, </a:t>
            </a:r>
            <a:r>
              <a:rPr lang="en-US" dirty="0">
                <a:solidFill>
                  <a:schemeClr val="bg1"/>
                </a:solidFill>
                <a:latin typeface="Times New Roman" panose="02020603050405020304" pitchFamily="18" charset="0"/>
                <a:cs typeface="Times New Roman" panose="02020603050405020304" pitchFamily="18" charset="0"/>
              </a:rPr>
              <a:t>and</a:t>
            </a:r>
            <a:r>
              <a:rPr lang="en-US" i="1" dirty="0">
                <a:solidFill>
                  <a:schemeClr val="bg1"/>
                </a:solidFill>
                <a:latin typeface="Times New Roman" panose="02020603050405020304" pitchFamily="18" charset="0"/>
                <a:cs typeface="Times New Roman" panose="02020603050405020304" pitchFamily="18" charset="0"/>
              </a:rPr>
              <a:t> </a:t>
            </a:r>
            <a:r>
              <a:rPr lang="en-US" i="1" dirty="0" err="1" smtClean="0">
                <a:solidFill>
                  <a:schemeClr val="bg1"/>
                </a:solidFill>
                <a:latin typeface="Times New Roman" panose="02020603050405020304" pitchFamily="18" charset="0"/>
                <a:cs typeface="Times New Roman" panose="02020603050405020304" pitchFamily="18" charset="0"/>
                <a:hlinkClick r:id="rId7" tooltip="Parvoviridae"/>
              </a:rPr>
              <a:t>Parvoviridae</a:t>
            </a:r>
            <a:r>
              <a:rPr lang="en-US" dirty="0">
                <a:solidFill>
                  <a:schemeClr val="bg1"/>
                </a:solidFill>
                <a:latin typeface="Times New Roman" panose="02020603050405020304" pitchFamily="18" charset="0"/>
                <a:cs typeface="Times New Roman" panose="02020603050405020304" pitchFamily="18" charset="0"/>
              </a:rPr>
              <a:t>.</a:t>
            </a:r>
            <a:r>
              <a:rPr lang="en-US" dirty="0" smtClean="0">
                <a:solidFill>
                  <a:schemeClr val="bg1"/>
                </a:solidFill>
                <a:latin typeface="Times New Roman" panose="02020603050405020304" pitchFamily="18" charset="0"/>
                <a:cs typeface="Times New Roman" panose="02020603050405020304" pitchFamily="18" charset="0"/>
              </a:rPr>
              <a:t> </a:t>
            </a:r>
            <a:r>
              <a:rPr lang="en-US" dirty="0">
                <a:solidFill>
                  <a:schemeClr val="bg1"/>
                </a:solidFill>
                <a:latin typeface="Times New Roman" panose="02020603050405020304" pitchFamily="18" charset="0"/>
                <a:cs typeface="Times New Roman" panose="02020603050405020304" pitchFamily="18" charset="0"/>
              </a:rPr>
              <a:t>Most of them have circular genomes (the parvoviruses are the only known exception). Eukaryote-infecting viruses replicate mostly within the nucleus - usually via a </a:t>
            </a:r>
            <a:r>
              <a:rPr lang="en-US" dirty="0">
                <a:solidFill>
                  <a:schemeClr val="bg1"/>
                </a:solidFill>
                <a:latin typeface="Times New Roman" panose="02020603050405020304" pitchFamily="18" charset="0"/>
                <a:cs typeface="Times New Roman" panose="02020603050405020304" pitchFamily="18" charset="0"/>
                <a:hlinkClick r:id="rId8" tooltip="Rolling circle replication"/>
              </a:rPr>
              <a:t>rolling circle </a:t>
            </a:r>
            <a:r>
              <a:rPr lang="en-US" dirty="0" smtClean="0">
                <a:solidFill>
                  <a:schemeClr val="bg1"/>
                </a:solidFill>
                <a:latin typeface="Times New Roman" panose="02020603050405020304" pitchFamily="18" charset="0"/>
                <a:cs typeface="Times New Roman" panose="02020603050405020304" pitchFamily="18" charset="0"/>
                <a:hlinkClick r:id="rId8" tooltip="Rolling circle replication"/>
              </a:rPr>
              <a:t>mechanism</a:t>
            </a:r>
            <a:r>
              <a:rPr lang="en-US" dirty="0" smtClean="0">
                <a:solidFill>
                  <a:schemeClr val="bg1"/>
                </a:solidFill>
                <a:latin typeface="Times New Roman" panose="02020603050405020304" pitchFamily="18" charset="0"/>
                <a:cs typeface="Times New Roman" panose="02020603050405020304" pitchFamily="18" charset="0"/>
              </a:rPr>
              <a:t>. </a:t>
            </a:r>
          </a:p>
          <a:p>
            <a:pPr marL="0" indent="0" algn="just">
              <a:buNone/>
            </a:pPr>
            <a:r>
              <a:rPr lang="en-US" dirty="0">
                <a:solidFill>
                  <a:schemeClr val="bg1"/>
                </a:solidFill>
                <a:latin typeface="Times New Roman" panose="02020603050405020304" pitchFamily="18" charset="0"/>
                <a:cs typeface="Times New Roman" panose="02020603050405020304" pitchFamily="18" charset="0"/>
              </a:rPr>
              <a:t>All viruses in this group require formation of a replicative form—a double stranded DNA intermediate—for genome replication. This is normally created from the viral DNA with the assistance of the host's own </a:t>
            </a:r>
            <a:r>
              <a:rPr lang="en-US" dirty="0">
                <a:solidFill>
                  <a:schemeClr val="bg1"/>
                </a:solidFill>
                <a:latin typeface="Times New Roman" panose="02020603050405020304" pitchFamily="18" charset="0"/>
                <a:cs typeface="Times New Roman" panose="02020603050405020304" pitchFamily="18" charset="0"/>
                <a:hlinkClick r:id="rId9" tooltip="DNA polymerase"/>
              </a:rPr>
              <a:t>DNA polymerase</a:t>
            </a:r>
            <a:r>
              <a:rPr lang="en-US" dirty="0" smtClean="0">
                <a:solidFill>
                  <a:schemeClr val="bg1"/>
                </a:solidFill>
                <a:latin typeface="Times New Roman" panose="02020603050405020304" pitchFamily="18" charset="0"/>
                <a:cs typeface="Times New Roman" panose="02020603050405020304" pitchFamily="18" charset="0"/>
              </a:rPr>
              <a:t>.</a:t>
            </a:r>
          </a:p>
          <a:p>
            <a:pPr marL="0" indent="0" algn="just">
              <a:buNone/>
            </a:pPr>
            <a:r>
              <a:rPr lang="en-US" dirty="0">
                <a:solidFill>
                  <a:schemeClr val="bg1"/>
                </a:solidFill>
                <a:latin typeface="Times New Roman" panose="02020603050405020304" pitchFamily="18" charset="0"/>
                <a:cs typeface="Times New Roman" panose="02020603050405020304" pitchFamily="18" charset="0"/>
              </a:rPr>
              <a:t>All known eukaryotic </a:t>
            </a:r>
            <a:r>
              <a:rPr lang="en-US" dirty="0" err="1">
                <a:solidFill>
                  <a:schemeClr val="bg1"/>
                </a:solidFill>
                <a:latin typeface="Times New Roman" panose="02020603050405020304" pitchFamily="18" charset="0"/>
                <a:cs typeface="Times New Roman" panose="02020603050405020304" pitchFamily="18" charset="0"/>
              </a:rPr>
              <a:t>ssDNA</a:t>
            </a:r>
            <a:r>
              <a:rPr lang="en-US" dirty="0">
                <a:solidFill>
                  <a:schemeClr val="bg1"/>
                </a:solidFill>
                <a:latin typeface="Times New Roman" panose="02020603050405020304" pitchFamily="18" charset="0"/>
                <a:cs typeface="Times New Roman" panose="02020603050405020304" pitchFamily="18" charset="0"/>
              </a:rPr>
              <a:t> viruses also form </a:t>
            </a:r>
            <a:r>
              <a:rPr lang="en-US" dirty="0" smtClean="0">
                <a:solidFill>
                  <a:schemeClr val="bg1"/>
                </a:solidFill>
                <a:latin typeface="Times New Roman" panose="02020603050405020304" pitchFamily="18" charset="0"/>
                <a:cs typeface="Times New Roman" panose="02020603050405020304" pitchFamily="18" charset="0"/>
              </a:rPr>
              <a:t>non-enveloped icosahedral capsids.</a:t>
            </a:r>
          </a:p>
          <a:p>
            <a:pPr marL="0" indent="0" algn="just">
              <a:buNone/>
            </a:pPr>
            <a:r>
              <a:rPr lang="en-US" dirty="0" smtClean="0">
                <a:solidFill>
                  <a:schemeClr val="bg1"/>
                </a:solidFill>
                <a:latin typeface="Times New Roman" panose="02020603050405020304" pitchFamily="18" charset="0"/>
                <a:cs typeface="Times New Roman" panose="02020603050405020304" pitchFamily="18" charset="0"/>
              </a:rPr>
              <a:t>The size of genome is between 2-9 Kb.</a:t>
            </a:r>
            <a:endParaRPr lang="en-US" dirty="0">
              <a:solidFill>
                <a:schemeClr val="bg1"/>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10"/>
          <a:stretch>
            <a:fillRect/>
          </a:stretch>
        </p:blipFill>
        <p:spPr>
          <a:xfrm>
            <a:off x="855611" y="1207082"/>
            <a:ext cx="7362545" cy="1097206"/>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6162272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2028"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4"/>
          <a:stretch>
            <a:fillRect/>
          </a:stretch>
        </p:blipFill>
        <p:spPr>
          <a:xfrm>
            <a:off x="684212" y="4537437"/>
            <a:ext cx="8534400" cy="1406855"/>
          </a:xfrm>
          <a:prstGeom prst="rect">
            <a:avLst/>
          </a:prstGeom>
        </p:spPr>
      </p:pic>
      <p:sp>
        <p:nvSpPr>
          <p:cNvPr id="6" name="Rectangle 5"/>
          <p:cNvSpPr/>
          <p:nvPr/>
        </p:nvSpPr>
        <p:spPr>
          <a:xfrm>
            <a:off x="597408" y="1720840"/>
            <a:ext cx="10802112" cy="2308324"/>
          </a:xfrm>
          <a:prstGeom prst="rect">
            <a:avLst/>
          </a:prstGeom>
        </p:spPr>
        <p:txBody>
          <a:bodyPr wrap="square">
            <a:spAutoFit/>
          </a:bodyPr>
          <a:lstStyle/>
          <a:p>
            <a:pPr algn="just"/>
            <a:r>
              <a:rPr lang="en-US" b="1" dirty="0">
                <a:solidFill>
                  <a:schemeClr val="bg1"/>
                </a:solidFill>
                <a:latin typeface="Times New Roman" panose="02020603050405020304" pitchFamily="18" charset="0"/>
                <a:cs typeface="Times New Roman" panose="02020603050405020304" pitchFamily="18" charset="0"/>
              </a:rPr>
              <a:t>Group III: Double-stranded RNA </a:t>
            </a:r>
            <a:r>
              <a:rPr lang="en-US" b="1" dirty="0" smtClean="0">
                <a:solidFill>
                  <a:schemeClr val="bg1"/>
                </a:solidFill>
                <a:latin typeface="Times New Roman" panose="02020603050405020304" pitchFamily="18" charset="0"/>
                <a:cs typeface="Times New Roman" panose="02020603050405020304" pitchFamily="18" charset="0"/>
              </a:rPr>
              <a:t>viruses</a:t>
            </a:r>
            <a:endParaRPr lang="en-US" dirty="0">
              <a:solidFill>
                <a:schemeClr val="bg1"/>
              </a:solidFill>
              <a:latin typeface="Times New Roman" panose="02020603050405020304" pitchFamily="18" charset="0"/>
              <a:cs typeface="Times New Roman" panose="02020603050405020304" pitchFamily="18" charset="0"/>
            </a:endParaRPr>
          </a:p>
          <a:p>
            <a:pPr algn="just"/>
            <a:r>
              <a:rPr lang="en-US" i="1" dirty="0">
                <a:solidFill>
                  <a:schemeClr val="bg1"/>
                </a:solidFill>
                <a:latin typeface="Times New Roman" panose="02020603050405020304" pitchFamily="18" charset="0"/>
                <a:cs typeface="Times New Roman" panose="02020603050405020304" pitchFamily="18" charset="0"/>
              </a:rPr>
              <a:t> </a:t>
            </a:r>
            <a:r>
              <a:rPr lang="en-US" i="1" dirty="0" err="1">
                <a:solidFill>
                  <a:schemeClr val="bg1"/>
                </a:solidFill>
                <a:latin typeface="Times New Roman" panose="02020603050405020304" pitchFamily="18" charset="0"/>
                <a:cs typeface="Times New Roman" panose="02020603050405020304" pitchFamily="18" charset="0"/>
                <a:hlinkClick r:id="rId5" tooltip="DsRNA virus"/>
              </a:rPr>
              <a:t>dsRNA</a:t>
            </a:r>
            <a:r>
              <a:rPr lang="en-US" i="1" dirty="0">
                <a:solidFill>
                  <a:schemeClr val="bg1"/>
                </a:solidFill>
                <a:latin typeface="Times New Roman" panose="02020603050405020304" pitchFamily="18" charset="0"/>
                <a:cs typeface="Times New Roman" panose="02020603050405020304" pitchFamily="18" charset="0"/>
                <a:hlinkClick r:id="rId5" tooltip="DsRNA virus"/>
              </a:rPr>
              <a:t> virus</a:t>
            </a:r>
            <a:endParaRPr lang="en-US" i="1" dirty="0">
              <a:solidFill>
                <a:schemeClr val="bg1"/>
              </a:solidFill>
              <a:latin typeface="Times New Roman" panose="02020603050405020304" pitchFamily="18" charset="0"/>
              <a:cs typeface="Times New Roman" panose="02020603050405020304" pitchFamily="18" charset="0"/>
            </a:endParaRPr>
          </a:p>
          <a:p>
            <a:pPr algn="just"/>
            <a:r>
              <a:rPr lang="en-US" dirty="0">
                <a:solidFill>
                  <a:schemeClr val="bg1"/>
                </a:solidFill>
                <a:latin typeface="Times New Roman" panose="02020603050405020304" pitchFamily="18" charset="0"/>
                <a:cs typeface="Times New Roman" panose="02020603050405020304" pitchFamily="18" charset="0"/>
              </a:rPr>
              <a:t>As with most </a:t>
            </a:r>
            <a:r>
              <a:rPr lang="en-US" dirty="0">
                <a:solidFill>
                  <a:schemeClr val="bg1"/>
                </a:solidFill>
                <a:latin typeface="Times New Roman" panose="02020603050405020304" pitchFamily="18" charset="0"/>
                <a:cs typeface="Times New Roman" panose="02020603050405020304" pitchFamily="18" charset="0"/>
                <a:hlinkClick r:id="rId6" tooltip="RNA"/>
              </a:rPr>
              <a:t>RNA</a:t>
            </a:r>
            <a:r>
              <a:rPr lang="en-US" dirty="0">
                <a:solidFill>
                  <a:schemeClr val="bg1"/>
                </a:solidFill>
                <a:latin typeface="Times New Roman" panose="02020603050405020304" pitchFamily="18" charset="0"/>
                <a:cs typeface="Times New Roman" panose="02020603050405020304" pitchFamily="18" charset="0"/>
              </a:rPr>
              <a:t> viruses, this class replicates in the "Core" capsid that is in </a:t>
            </a:r>
            <a:r>
              <a:rPr lang="en-US" dirty="0">
                <a:solidFill>
                  <a:schemeClr val="bg1"/>
                </a:solidFill>
                <a:latin typeface="Times New Roman" panose="02020603050405020304" pitchFamily="18" charset="0"/>
                <a:cs typeface="Times New Roman" panose="02020603050405020304" pitchFamily="18" charset="0"/>
                <a:hlinkClick r:id="rId7" tooltip="Cytoplasm"/>
              </a:rPr>
              <a:t>cytoplasm</a:t>
            </a:r>
            <a:r>
              <a:rPr lang="en-US" dirty="0">
                <a:solidFill>
                  <a:schemeClr val="bg1"/>
                </a:solidFill>
                <a:latin typeface="Times New Roman" panose="02020603050405020304" pitchFamily="18" charset="0"/>
                <a:cs typeface="Times New Roman" panose="02020603050405020304" pitchFamily="18" charset="0"/>
              </a:rPr>
              <a:t>, not having to use the host replication polymerases to as much a degree as </a:t>
            </a:r>
            <a:r>
              <a:rPr lang="en-US" dirty="0">
                <a:solidFill>
                  <a:schemeClr val="bg1"/>
                </a:solidFill>
                <a:latin typeface="Times New Roman" panose="02020603050405020304" pitchFamily="18" charset="0"/>
                <a:cs typeface="Times New Roman" panose="02020603050405020304" pitchFamily="18" charset="0"/>
                <a:hlinkClick r:id="rId8" tooltip="DNA"/>
              </a:rPr>
              <a:t>DNA</a:t>
            </a:r>
            <a:r>
              <a:rPr lang="en-US" dirty="0">
                <a:solidFill>
                  <a:schemeClr val="bg1"/>
                </a:solidFill>
                <a:latin typeface="Times New Roman" panose="02020603050405020304" pitchFamily="18" charset="0"/>
                <a:cs typeface="Times New Roman" panose="02020603050405020304" pitchFamily="18" charset="0"/>
              </a:rPr>
              <a:t> viruses. This family is also not as well-studied as the rest and includes 2 major families, the </a:t>
            </a:r>
            <a:r>
              <a:rPr lang="en-US" i="1" dirty="0" err="1">
                <a:solidFill>
                  <a:schemeClr val="bg1"/>
                </a:solidFill>
                <a:latin typeface="Times New Roman" panose="02020603050405020304" pitchFamily="18" charset="0"/>
                <a:cs typeface="Times New Roman" panose="02020603050405020304" pitchFamily="18" charset="0"/>
                <a:hlinkClick r:id="rId9" tooltip="Reoviridae"/>
              </a:rPr>
              <a:t>Reoviridae</a:t>
            </a:r>
            <a:r>
              <a:rPr lang="en-US" dirty="0">
                <a:solidFill>
                  <a:schemeClr val="bg1"/>
                </a:solidFill>
                <a:latin typeface="Times New Roman" panose="02020603050405020304" pitchFamily="18" charset="0"/>
                <a:cs typeface="Times New Roman" panose="02020603050405020304" pitchFamily="18" charset="0"/>
              </a:rPr>
              <a:t> and </a:t>
            </a:r>
            <a:r>
              <a:rPr lang="en-US" i="1" dirty="0" err="1">
                <a:solidFill>
                  <a:schemeClr val="bg1"/>
                </a:solidFill>
                <a:latin typeface="Times New Roman" panose="02020603050405020304" pitchFamily="18" charset="0"/>
                <a:cs typeface="Times New Roman" panose="02020603050405020304" pitchFamily="18" charset="0"/>
                <a:hlinkClick r:id="rId10" tooltip="Birnaviridae"/>
              </a:rPr>
              <a:t>Birnaviridae</a:t>
            </a:r>
            <a:r>
              <a:rPr lang="en-US" dirty="0">
                <a:solidFill>
                  <a:schemeClr val="bg1"/>
                </a:solidFill>
                <a:latin typeface="Times New Roman" panose="02020603050405020304" pitchFamily="18" charset="0"/>
                <a:cs typeface="Times New Roman" panose="02020603050405020304" pitchFamily="18" charset="0"/>
              </a:rPr>
              <a:t>. Replication is </a:t>
            </a:r>
            <a:r>
              <a:rPr lang="en-US" dirty="0" err="1">
                <a:solidFill>
                  <a:schemeClr val="bg1"/>
                </a:solidFill>
                <a:latin typeface="Times New Roman" panose="02020603050405020304" pitchFamily="18" charset="0"/>
                <a:cs typeface="Times New Roman" panose="02020603050405020304" pitchFamily="18" charset="0"/>
                <a:hlinkClick r:id="rId11" tooltip="Monocistronic"/>
              </a:rPr>
              <a:t>monocistronic</a:t>
            </a:r>
            <a:r>
              <a:rPr lang="en-US" dirty="0">
                <a:solidFill>
                  <a:schemeClr val="bg1"/>
                </a:solidFill>
                <a:latin typeface="Times New Roman" panose="02020603050405020304" pitchFamily="18" charset="0"/>
                <a:cs typeface="Times New Roman" panose="02020603050405020304" pitchFamily="18" charset="0"/>
              </a:rPr>
              <a:t> and includes individual, segmented genomes, meaning that each of the genes codes for only one protein, unlike other viruses that exhibit more complex translation</a:t>
            </a:r>
            <a:r>
              <a:rPr lang="en-US" dirty="0" smtClean="0">
                <a:solidFill>
                  <a:schemeClr val="bg1"/>
                </a:solidFill>
                <a:latin typeface="Times New Roman" panose="02020603050405020304" pitchFamily="18" charset="0"/>
                <a:cs typeface="Times New Roman" panose="02020603050405020304" pitchFamily="18" charset="0"/>
              </a:rPr>
              <a:t>.</a:t>
            </a:r>
          </a:p>
          <a:p>
            <a:pPr algn="just"/>
            <a:r>
              <a:rPr lang="en-US" b="0" i="0" dirty="0" smtClean="0">
                <a:solidFill>
                  <a:schemeClr val="bg1"/>
                </a:solidFill>
                <a:effectLst/>
                <a:latin typeface="Times New Roman" panose="02020603050405020304" pitchFamily="18" charset="0"/>
                <a:cs typeface="Times New Roman" panose="02020603050405020304" pitchFamily="18" charset="0"/>
              </a:rPr>
              <a:t>Most of them have segmented genome. All </a:t>
            </a:r>
            <a:r>
              <a:rPr lang="en-US" b="0" i="0" dirty="0" err="1" smtClean="0">
                <a:solidFill>
                  <a:schemeClr val="bg1"/>
                </a:solidFill>
                <a:effectLst/>
                <a:latin typeface="Times New Roman" panose="02020603050405020304" pitchFamily="18" charset="0"/>
                <a:cs typeface="Times New Roman" panose="02020603050405020304" pitchFamily="18" charset="0"/>
              </a:rPr>
              <a:t>dsRNA</a:t>
            </a:r>
            <a:r>
              <a:rPr lang="en-US" b="0" i="0" dirty="0" smtClean="0">
                <a:solidFill>
                  <a:schemeClr val="bg1"/>
                </a:solidFill>
                <a:effectLst/>
                <a:latin typeface="Times New Roman" panose="02020603050405020304" pitchFamily="18" charset="0"/>
                <a:cs typeface="Times New Roman" panose="02020603050405020304" pitchFamily="18" charset="0"/>
              </a:rPr>
              <a:t> viruses have icosahedral capsid.</a:t>
            </a:r>
            <a:endParaRPr lang="en-US" b="0" i="0" dirty="0">
              <a:solidFill>
                <a:schemeClr val="bg1"/>
              </a:solidFill>
              <a:effectLst/>
              <a:latin typeface="Times New Roman" panose="02020603050405020304" pitchFamily="18" charset="0"/>
              <a:cs typeface="Times New Roman" panose="02020603050405020304" pitchFamily="18" charset="0"/>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1285974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854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1679719" y="5555811"/>
            <a:ext cx="8441101" cy="1065960"/>
          </a:xfrm>
          <a:prstGeom prst="rect">
            <a:avLst/>
          </a:prstGeom>
        </p:spPr>
      </p:pic>
      <p:sp>
        <p:nvSpPr>
          <p:cNvPr id="2" name="Title 1"/>
          <p:cNvSpPr>
            <a:spLocks noGrp="1"/>
          </p:cNvSpPr>
          <p:nvPr>
            <p:ph type="title"/>
          </p:nvPr>
        </p:nvSpPr>
        <p:spPr>
          <a:xfrm>
            <a:off x="1586420" y="5114704"/>
            <a:ext cx="8534400" cy="1507067"/>
          </a:xfrm>
        </p:spPr>
        <p:txBody>
          <a:bodyPr/>
          <a:lstStyle/>
          <a:p>
            <a:endParaRPr lang="en-US" dirty="0"/>
          </a:p>
        </p:txBody>
      </p:sp>
      <p:sp>
        <p:nvSpPr>
          <p:cNvPr id="3" name="Content Placeholder 2"/>
          <p:cNvSpPr>
            <a:spLocks noGrp="1"/>
          </p:cNvSpPr>
          <p:nvPr>
            <p:ph idx="1"/>
          </p:nvPr>
        </p:nvSpPr>
        <p:spPr>
          <a:xfrm>
            <a:off x="585216" y="685800"/>
            <a:ext cx="10924032" cy="4739640"/>
          </a:xfrm>
        </p:spPr>
        <p:txBody>
          <a:bodyPr>
            <a:normAutofit fontScale="85000" lnSpcReduction="10000"/>
          </a:bodyPr>
          <a:lstStyle/>
          <a:p>
            <a:pPr marL="0" indent="0" algn="just">
              <a:buNone/>
            </a:pPr>
            <a:r>
              <a:rPr lang="en-US" dirty="0">
                <a:solidFill>
                  <a:schemeClr val="bg1"/>
                </a:solidFill>
                <a:latin typeface="Times New Roman" panose="02020603050405020304" pitchFamily="18" charset="0"/>
                <a:cs typeface="Times New Roman" panose="02020603050405020304" pitchFamily="18" charset="0"/>
              </a:rPr>
              <a:t>The </a:t>
            </a:r>
            <a:r>
              <a:rPr lang="en-US" dirty="0" err="1">
                <a:solidFill>
                  <a:schemeClr val="bg1"/>
                </a:solidFill>
                <a:latin typeface="Times New Roman" panose="02020603050405020304" pitchFamily="18" charset="0"/>
                <a:cs typeface="Times New Roman" panose="02020603050405020304" pitchFamily="18" charset="0"/>
              </a:rPr>
              <a:t>ssRNA</a:t>
            </a:r>
            <a:r>
              <a:rPr lang="en-US" dirty="0">
                <a:solidFill>
                  <a:schemeClr val="bg1"/>
                </a:solidFill>
                <a:latin typeface="Times New Roman" panose="02020603050405020304" pitchFamily="18" charset="0"/>
                <a:cs typeface="Times New Roman" panose="02020603050405020304" pitchFamily="18" charset="0"/>
              </a:rPr>
              <a:t> viruses belong to Class IV or V of the Baltimore classification. They could be grouped into positive sense or negative sense according to the sense of polarity of RNA. The single stranded RNA is the common feature of these viruses. The replication of viruses happens in the cytoplasm or nucleus (for segmented class V viruses). Class IV and V </a:t>
            </a:r>
            <a:r>
              <a:rPr lang="en-US" dirty="0" err="1">
                <a:solidFill>
                  <a:schemeClr val="bg1"/>
                </a:solidFill>
                <a:latin typeface="Times New Roman" panose="02020603050405020304" pitchFamily="18" charset="0"/>
                <a:cs typeface="Times New Roman" panose="02020603050405020304" pitchFamily="18" charset="0"/>
              </a:rPr>
              <a:t>ssRNA</a:t>
            </a:r>
            <a:r>
              <a:rPr lang="en-US" dirty="0">
                <a:solidFill>
                  <a:schemeClr val="bg1"/>
                </a:solidFill>
                <a:latin typeface="Times New Roman" panose="02020603050405020304" pitchFamily="18" charset="0"/>
                <a:cs typeface="Times New Roman" panose="02020603050405020304" pitchFamily="18" charset="0"/>
              </a:rPr>
              <a:t> viruses do not depend as heavily as DNA viruses on the cell </a:t>
            </a:r>
            <a:r>
              <a:rPr lang="en-US" dirty="0" smtClean="0">
                <a:solidFill>
                  <a:schemeClr val="bg1"/>
                </a:solidFill>
                <a:latin typeface="Times New Roman" panose="02020603050405020304" pitchFamily="18" charset="0"/>
                <a:cs typeface="Times New Roman" panose="02020603050405020304" pitchFamily="18" charset="0"/>
              </a:rPr>
              <a:t>cycle.</a:t>
            </a:r>
          </a:p>
          <a:p>
            <a:pPr marL="0" indent="0" algn="just">
              <a:buNone/>
            </a:pPr>
            <a:r>
              <a:rPr lang="en-US" b="1" dirty="0">
                <a:solidFill>
                  <a:schemeClr val="bg1"/>
                </a:solidFill>
                <a:latin typeface="Times New Roman" panose="02020603050405020304" pitchFamily="18" charset="0"/>
                <a:cs typeface="Times New Roman" panose="02020603050405020304" pitchFamily="18" charset="0"/>
              </a:rPr>
              <a:t>Group IV: Single-stranded RNA viruses - </a:t>
            </a:r>
            <a:r>
              <a:rPr lang="en-US" b="1" dirty="0" smtClean="0">
                <a:solidFill>
                  <a:schemeClr val="bg1"/>
                </a:solidFill>
                <a:latin typeface="Times New Roman" panose="02020603050405020304" pitchFamily="18" charset="0"/>
                <a:cs typeface="Times New Roman" panose="02020603050405020304" pitchFamily="18" charset="0"/>
              </a:rPr>
              <a:t>Positive-sense</a:t>
            </a:r>
          </a:p>
          <a:p>
            <a:pPr marL="0" indent="0" algn="just">
              <a:buNone/>
            </a:pPr>
            <a:r>
              <a:rPr lang="en-US" dirty="0" smtClean="0">
                <a:solidFill>
                  <a:schemeClr val="bg1"/>
                </a:solidFill>
                <a:latin typeface="Times New Roman" panose="02020603050405020304" pitchFamily="18" charset="0"/>
                <a:cs typeface="Times New Roman" panose="02020603050405020304" pitchFamily="18" charset="0"/>
              </a:rPr>
              <a:t>positive-sense </a:t>
            </a:r>
            <a:r>
              <a:rPr lang="en-US" dirty="0" err="1">
                <a:solidFill>
                  <a:schemeClr val="bg1"/>
                </a:solidFill>
                <a:latin typeface="Times New Roman" panose="02020603050405020304" pitchFamily="18" charset="0"/>
                <a:cs typeface="Times New Roman" panose="02020603050405020304" pitchFamily="18" charset="0"/>
              </a:rPr>
              <a:t>ssRNA</a:t>
            </a:r>
            <a:r>
              <a:rPr lang="en-US" dirty="0">
                <a:solidFill>
                  <a:schemeClr val="bg1"/>
                </a:solidFill>
                <a:latin typeface="Times New Roman" panose="02020603050405020304" pitchFamily="18" charset="0"/>
                <a:cs typeface="Times New Roman" panose="02020603050405020304" pitchFamily="18" charset="0"/>
              </a:rPr>
              <a:t> virus</a:t>
            </a:r>
          </a:p>
          <a:p>
            <a:pPr marL="0" indent="0" algn="just">
              <a:buNone/>
            </a:pPr>
            <a:r>
              <a:rPr lang="en-US" dirty="0">
                <a:solidFill>
                  <a:schemeClr val="bg1"/>
                </a:solidFill>
                <a:latin typeface="Times New Roman" panose="02020603050405020304" pitchFamily="18" charset="0"/>
                <a:cs typeface="Times New Roman" panose="02020603050405020304" pitchFamily="18" charset="0"/>
              </a:rPr>
              <a:t>The positive-sense RNA viruses and indeed all RNA defined as positive-sense can be directly accessed by the host ribosomes immediately to form proteins. These can be divided into two groups, both of which reproduce in the cytoplasm</a:t>
            </a:r>
            <a:r>
              <a:rPr lang="en-US" dirty="0" smtClean="0">
                <a:solidFill>
                  <a:schemeClr val="bg1"/>
                </a:solidFill>
                <a:latin typeface="Times New Roman" panose="02020603050405020304" pitchFamily="18" charset="0"/>
                <a:cs typeface="Times New Roman" panose="02020603050405020304" pitchFamily="18" charset="0"/>
              </a:rPr>
              <a:t>:</a:t>
            </a:r>
            <a:endParaRPr lang="en-US" dirty="0">
              <a:solidFill>
                <a:schemeClr val="bg1"/>
              </a:solidFill>
              <a:latin typeface="Times New Roman" panose="02020603050405020304" pitchFamily="18" charset="0"/>
              <a:cs typeface="Times New Roman" panose="02020603050405020304" pitchFamily="18" charset="0"/>
            </a:endParaRPr>
          </a:p>
          <a:p>
            <a:pPr marL="0" indent="0" algn="just">
              <a:buNone/>
            </a:pPr>
            <a:r>
              <a:rPr lang="en-US" dirty="0">
                <a:solidFill>
                  <a:schemeClr val="bg1"/>
                </a:solidFill>
                <a:latin typeface="Times New Roman" panose="02020603050405020304" pitchFamily="18" charset="0"/>
                <a:cs typeface="Times New Roman" panose="02020603050405020304" pitchFamily="18" charset="0"/>
              </a:rPr>
              <a:t>Viruses with </a:t>
            </a:r>
            <a:r>
              <a:rPr lang="en-US" dirty="0" err="1">
                <a:solidFill>
                  <a:schemeClr val="bg1"/>
                </a:solidFill>
                <a:latin typeface="Times New Roman" panose="02020603050405020304" pitchFamily="18" charset="0"/>
                <a:cs typeface="Times New Roman" panose="02020603050405020304" pitchFamily="18" charset="0"/>
              </a:rPr>
              <a:t>polycistronic</a:t>
            </a:r>
            <a:r>
              <a:rPr lang="en-US" dirty="0">
                <a:solidFill>
                  <a:schemeClr val="bg1"/>
                </a:solidFill>
                <a:latin typeface="Times New Roman" panose="02020603050405020304" pitchFamily="18" charset="0"/>
                <a:cs typeface="Times New Roman" panose="02020603050405020304" pitchFamily="18" charset="0"/>
              </a:rPr>
              <a:t> mRNA where the genome RNA forms the mRNA and is translated into a </a:t>
            </a:r>
            <a:r>
              <a:rPr lang="en-US" dirty="0" err="1">
                <a:solidFill>
                  <a:schemeClr val="bg1"/>
                </a:solidFill>
                <a:latin typeface="Times New Roman" panose="02020603050405020304" pitchFamily="18" charset="0"/>
                <a:cs typeface="Times New Roman" panose="02020603050405020304" pitchFamily="18" charset="0"/>
              </a:rPr>
              <a:t>polyprotein</a:t>
            </a:r>
            <a:r>
              <a:rPr lang="en-US" dirty="0">
                <a:solidFill>
                  <a:schemeClr val="bg1"/>
                </a:solidFill>
                <a:latin typeface="Times New Roman" panose="02020603050405020304" pitchFamily="18" charset="0"/>
                <a:cs typeface="Times New Roman" panose="02020603050405020304" pitchFamily="18" charset="0"/>
              </a:rPr>
              <a:t> product that is subsequently cleaved to form the mature proteins. This means that the gene can utilize a few methods in which to produce proteins from the same strand of RNA, all in the sake of reducing the size of its gene.</a:t>
            </a:r>
          </a:p>
          <a:p>
            <a:pPr marL="0" indent="0" algn="just">
              <a:buNone/>
            </a:pPr>
            <a:r>
              <a:rPr lang="en-US" dirty="0">
                <a:solidFill>
                  <a:schemeClr val="bg1"/>
                </a:solidFill>
                <a:latin typeface="Times New Roman" panose="02020603050405020304" pitchFamily="18" charset="0"/>
                <a:cs typeface="Times New Roman" panose="02020603050405020304" pitchFamily="18" charset="0"/>
              </a:rPr>
              <a:t>Viruses with complex transcription, for which </a:t>
            </a:r>
            <a:r>
              <a:rPr lang="en-US" dirty="0" err="1">
                <a:solidFill>
                  <a:schemeClr val="bg1"/>
                </a:solidFill>
                <a:latin typeface="Times New Roman" panose="02020603050405020304" pitchFamily="18" charset="0"/>
                <a:cs typeface="Times New Roman" panose="02020603050405020304" pitchFamily="18" charset="0"/>
              </a:rPr>
              <a:t>subgenomic</a:t>
            </a:r>
            <a:r>
              <a:rPr lang="en-US" dirty="0">
                <a:solidFill>
                  <a:schemeClr val="bg1"/>
                </a:solidFill>
                <a:latin typeface="Times New Roman" panose="02020603050405020304" pitchFamily="18" charset="0"/>
                <a:cs typeface="Times New Roman" panose="02020603050405020304" pitchFamily="18" charset="0"/>
              </a:rPr>
              <a:t> mRNAs, ribosomal </a:t>
            </a:r>
            <a:r>
              <a:rPr lang="en-US" dirty="0" err="1">
                <a:solidFill>
                  <a:schemeClr val="bg1"/>
                </a:solidFill>
                <a:latin typeface="Times New Roman" panose="02020603050405020304" pitchFamily="18" charset="0"/>
                <a:cs typeface="Times New Roman" panose="02020603050405020304" pitchFamily="18" charset="0"/>
              </a:rPr>
              <a:t>frameshifting</a:t>
            </a:r>
            <a:r>
              <a:rPr lang="en-US" dirty="0">
                <a:solidFill>
                  <a:schemeClr val="bg1"/>
                </a:solidFill>
                <a:latin typeface="Times New Roman" panose="02020603050405020304" pitchFamily="18" charset="0"/>
                <a:cs typeface="Times New Roman" panose="02020603050405020304" pitchFamily="18" charset="0"/>
              </a:rPr>
              <a:t>, and </a:t>
            </a:r>
            <a:r>
              <a:rPr lang="en-US" dirty="0" err="1">
                <a:solidFill>
                  <a:schemeClr val="bg1"/>
                </a:solidFill>
                <a:latin typeface="Times New Roman" panose="02020603050405020304" pitchFamily="18" charset="0"/>
                <a:cs typeface="Times New Roman" panose="02020603050405020304" pitchFamily="18" charset="0"/>
              </a:rPr>
              <a:t>proteolytic</a:t>
            </a:r>
            <a:r>
              <a:rPr lang="en-US" dirty="0">
                <a:solidFill>
                  <a:schemeClr val="bg1"/>
                </a:solidFill>
                <a:latin typeface="Times New Roman" panose="02020603050405020304" pitchFamily="18" charset="0"/>
                <a:cs typeface="Times New Roman" panose="02020603050405020304" pitchFamily="18" charset="0"/>
              </a:rPr>
              <a:t> processing of </a:t>
            </a:r>
            <a:r>
              <a:rPr lang="en-US" dirty="0" err="1">
                <a:solidFill>
                  <a:schemeClr val="bg1"/>
                </a:solidFill>
                <a:latin typeface="Times New Roman" panose="02020603050405020304" pitchFamily="18" charset="0"/>
                <a:cs typeface="Times New Roman" panose="02020603050405020304" pitchFamily="18" charset="0"/>
              </a:rPr>
              <a:t>polyproteins</a:t>
            </a:r>
            <a:r>
              <a:rPr lang="en-US" dirty="0">
                <a:solidFill>
                  <a:schemeClr val="bg1"/>
                </a:solidFill>
                <a:latin typeface="Times New Roman" panose="02020603050405020304" pitchFamily="18" charset="0"/>
                <a:cs typeface="Times New Roman" panose="02020603050405020304" pitchFamily="18" charset="0"/>
              </a:rPr>
              <a:t> may be used. All of which are different mechanisms with which to produce proteins from the same strand of RNA.</a:t>
            </a:r>
          </a:p>
          <a:p>
            <a:pPr marL="0" indent="0" algn="just">
              <a:buNone/>
            </a:pPr>
            <a:r>
              <a:rPr lang="en-US" dirty="0">
                <a:solidFill>
                  <a:schemeClr val="bg1"/>
                </a:solidFill>
                <a:latin typeface="Times New Roman" panose="02020603050405020304" pitchFamily="18" charset="0"/>
                <a:cs typeface="Times New Roman" panose="02020603050405020304" pitchFamily="18" charset="0"/>
              </a:rPr>
              <a:t>Examples of this class include the families </a:t>
            </a:r>
            <a:r>
              <a:rPr lang="en-US" i="1" dirty="0" err="1">
                <a:solidFill>
                  <a:schemeClr val="bg1"/>
                </a:solidFill>
                <a:latin typeface="Times New Roman" panose="02020603050405020304" pitchFamily="18" charset="0"/>
                <a:cs typeface="Times New Roman" panose="02020603050405020304" pitchFamily="18" charset="0"/>
              </a:rPr>
              <a:t>Astroviridae</a:t>
            </a:r>
            <a:r>
              <a:rPr lang="en-US" i="1" dirty="0">
                <a:solidFill>
                  <a:schemeClr val="bg1"/>
                </a:solidFill>
                <a:latin typeface="Times New Roman" panose="02020603050405020304" pitchFamily="18" charset="0"/>
                <a:cs typeface="Times New Roman" panose="02020603050405020304" pitchFamily="18" charset="0"/>
              </a:rPr>
              <a:t>, </a:t>
            </a:r>
            <a:r>
              <a:rPr lang="en-US" i="1" dirty="0" err="1">
                <a:solidFill>
                  <a:schemeClr val="bg1"/>
                </a:solidFill>
                <a:latin typeface="Times New Roman" panose="02020603050405020304" pitchFamily="18" charset="0"/>
                <a:cs typeface="Times New Roman" panose="02020603050405020304" pitchFamily="18" charset="0"/>
              </a:rPr>
              <a:t>Caliciviridae</a:t>
            </a:r>
            <a:r>
              <a:rPr lang="en-US" i="1" dirty="0">
                <a:solidFill>
                  <a:schemeClr val="bg1"/>
                </a:solidFill>
                <a:latin typeface="Times New Roman" panose="02020603050405020304" pitchFamily="18" charset="0"/>
                <a:cs typeface="Times New Roman" panose="02020603050405020304" pitchFamily="18" charset="0"/>
              </a:rPr>
              <a:t>, </a:t>
            </a:r>
            <a:r>
              <a:rPr lang="en-US" i="1" dirty="0" err="1">
                <a:solidFill>
                  <a:schemeClr val="bg1"/>
                </a:solidFill>
                <a:latin typeface="Times New Roman" panose="02020603050405020304" pitchFamily="18" charset="0"/>
                <a:cs typeface="Times New Roman" panose="02020603050405020304" pitchFamily="18" charset="0"/>
              </a:rPr>
              <a:t>Coronaviridae</a:t>
            </a:r>
            <a:r>
              <a:rPr lang="en-US" i="1" dirty="0">
                <a:solidFill>
                  <a:schemeClr val="bg1"/>
                </a:solidFill>
                <a:latin typeface="Times New Roman" panose="02020603050405020304" pitchFamily="18" charset="0"/>
                <a:cs typeface="Times New Roman" panose="02020603050405020304" pitchFamily="18" charset="0"/>
              </a:rPr>
              <a:t>, </a:t>
            </a:r>
            <a:r>
              <a:rPr lang="en-US" i="1" dirty="0" err="1">
                <a:solidFill>
                  <a:schemeClr val="bg1"/>
                </a:solidFill>
                <a:latin typeface="Times New Roman" panose="02020603050405020304" pitchFamily="18" charset="0"/>
                <a:cs typeface="Times New Roman" panose="02020603050405020304" pitchFamily="18" charset="0"/>
              </a:rPr>
              <a:t>Flaviviridae</a:t>
            </a:r>
            <a:r>
              <a:rPr lang="en-US" i="1" dirty="0">
                <a:solidFill>
                  <a:schemeClr val="bg1"/>
                </a:solidFill>
                <a:latin typeface="Times New Roman" panose="02020603050405020304" pitchFamily="18" charset="0"/>
                <a:cs typeface="Times New Roman" panose="02020603050405020304" pitchFamily="18" charset="0"/>
              </a:rPr>
              <a:t>, </a:t>
            </a:r>
            <a:r>
              <a:rPr lang="en-US" i="1" dirty="0" err="1">
                <a:solidFill>
                  <a:schemeClr val="bg1"/>
                </a:solidFill>
                <a:latin typeface="Times New Roman" panose="02020603050405020304" pitchFamily="18" charset="0"/>
                <a:cs typeface="Times New Roman" panose="02020603050405020304" pitchFamily="18" charset="0"/>
              </a:rPr>
              <a:t>Picornaviridae</a:t>
            </a:r>
            <a:r>
              <a:rPr lang="en-US" i="1" dirty="0">
                <a:solidFill>
                  <a:schemeClr val="bg1"/>
                </a:solidFill>
                <a:latin typeface="Times New Roman" panose="02020603050405020304" pitchFamily="18" charset="0"/>
                <a:cs typeface="Times New Roman" panose="02020603050405020304" pitchFamily="18" charset="0"/>
              </a:rPr>
              <a:t>, </a:t>
            </a:r>
            <a:r>
              <a:rPr lang="en-US" i="1" dirty="0" err="1">
                <a:solidFill>
                  <a:schemeClr val="bg1"/>
                </a:solidFill>
                <a:latin typeface="Times New Roman" panose="02020603050405020304" pitchFamily="18" charset="0"/>
                <a:cs typeface="Times New Roman" panose="02020603050405020304" pitchFamily="18" charset="0"/>
              </a:rPr>
              <a:t>Arteriviridae</a:t>
            </a:r>
            <a:r>
              <a:rPr lang="en-US" i="1" dirty="0">
                <a:solidFill>
                  <a:schemeClr val="bg1"/>
                </a:solidFill>
                <a:latin typeface="Times New Roman" panose="02020603050405020304" pitchFamily="18" charset="0"/>
                <a:cs typeface="Times New Roman" panose="02020603050405020304" pitchFamily="18" charset="0"/>
              </a:rPr>
              <a:t>, and </a:t>
            </a:r>
            <a:r>
              <a:rPr lang="en-US" i="1" dirty="0" err="1">
                <a:solidFill>
                  <a:schemeClr val="bg1"/>
                </a:solidFill>
                <a:latin typeface="Times New Roman" panose="02020603050405020304" pitchFamily="18" charset="0"/>
                <a:cs typeface="Times New Roman" panose="02020603050405020304" pitchFamily="18" charset="0"/>
              </a:rPr>
              <a:t>Togaviridae</a:t>
            </a:r>
            <a:r>
              <a:rPr lang="en-US" i="1" dirty="0">
                <a:solidFill>
                  <a:schemeClr val="bg1"/>
                </a:solidFill>
                <a:latin typeface="Times New Roman" panose="02020603050405020304" pitchFamily="18" charset="0"/>
                <a:cs typeface="Times New Roman" panose="02020603050405020304" pitchFamily="18" charset="0"/>
              </a:rPr>
              <a:t>.</a:t>
            </a: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9430422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9026"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684212" y="685800"/>
            <a:ext cx="10105708" cy="5068824"/>
          </a:xfrm>
        </p:spPr>
        <p:txBody>
          <a:bodyPr>
            <a:normAutofit/>
          </a:bodyPr>
          <a:lstStyle/>
          <a:p>
            <a:pPr algn="just"/>
            <a:r>
              <a:rPr lang="en-US" dirty="0" smtClean="0">
                <a:solidFill>
                  <a:schemeClr val="bg1"/>
                </a:solidFill>
                <a:latin typeface="Times New Roman" panose="02020603050405020304" pitchFamily="18" charset="0"/>
                <a:cs typeface="Times New Roman" panose="02020603050405020304" pitchFamily="18" charset="0"/>
              </a:rPr>
              <a:t>The </a:t>
            </a:r>
            <a:r>
              <a:rPr lang="en-US" dirty="0">
                <a:solidFill>
                  <a:schemeClr val="bg1"/>
                </a:solidFill>
                <a:latin typeface="Times New Roman" panose="02020603050405020304" pitchFamily="18" charset="0"/>
                <a:cs typeface="Times New Roman" panose="02020603050405020304" pitchFamily="18" charset="0"/>
              </a:rPr>
              <a:t>positive-sense viral RNA genome can serve as </a:t>
            </a:r>
            <a:r>
              <a:rPr lang="en-US" dirty="0">
                <a:solidFill>
                  <a:schemeClr val="bg1"/>
                </a:solidFill>
                <a:latin typeface="Times New Roman" panose="02020603050405020304" pitchFamily="18" charset="0"/>
                <a:cs typeface="Times New Roman" panose="02020603050405020304" pitchFamily="18" charset="0"/>
                <a:hlinkClick r:id="rId4" tooltip="Messenger RNA"/>
              </a:rPr>
              <a:t>messenger RNA</a:t>
            </a:r>
            <a:r>
              <a:rPr lang="en-US" dirty="0">
                <a:solidFill>
                  <a:schemeClr val="bg1"/>
                </a:solidFill>
                <a:latin typeface="Times New Roman" panose="02020603050405020304" pitchFamily="18" charset="0"/>
                <a:cs typeface="Times New Roman" panose="02020603050405020304" pitchFamily="18" charset="0"/>
              </a:rPr>
              <a:t> and can be </a:t>
            </a:r>
            <a:r>
              <a:rPr lang="en-US" dirty="0">
                <a:solidFill>
                  <a:schemeClr val="bg1"/>
                </a:solidFill>
                <a:latin typeface="Times New Roman" panose="02020603050405020304" pitchFamily="18" charset="0"/>
                <a:cs typeface="Times New Roman" panose="02020603050405020304" pitchFamily="18" charset="0"/>
                <a:hlinkClick r:id="rId5" tooltip="Translation (biology)"/>
              </a:rPr>
              <a:t>translated</a:t>
            </a:r>
            <a:r>
              <a:rPr lang="en-US" dirty="0">
                <a:solidFill>
                  <a:schemeClr val="bg1"/>
                </a:solidFill>
                <a:latin typeface="Times New Roman" panose="02020603050405020304" pitchFamily="18" charset="0"/>
                <a:cs typeface="Times New Roman" panose="02020603050405020304" pitchFamily="18" charset="0"/>
              </a:rPr>
              <a:t> into </a:t>
            </a:r>
            <a:r>
              <a:rPr lang="en-US" dirty="0">
                <a:solidFill>
                  <a:schemeClr val="bg1"/>
                </a:solidFill>
                <a:latin typeface="Times New Roman" panose="02020603050405020304" pitchFamily="18" charset="0"/>
                <a:cs typeface="Times New Roman" panose="02020603050405020304" pitchFamily="18" charset="0"/>
                <a:hlinkClick r:id="rId6" tooltip="Protein"/>
              </a:rPr>
              <a:t>protein</a:t>
            </a:r>
            <a:r>
              <a:rPr lang="en-US" dirty="0">
                <a:solidFill>
                  <a:schemeClr val="bg1"/>
                </a:solidFill>
                <a:latin typeface="Times New Roman" panose="02020603050405020304" pitchFamily="18" charset="0"/>
                <a:cs typeface="Times New Roman" panose="02020603050405020304" pitchFamily="18" charset="0"/>
              </a:rPr>
              <a:t> in the </a:t>
            </a:r>
            <a:r>
              <a:rPr lang="en-US" dirty="0">
                <a:solidFill>
                  <a:schemeClr val="bg1"/>
                </a:solidFill>
                <a:latin typeface="Times New Roman" panose="02020603050405020304" pitchFamily="18" charset="0"/>
                <a:cs typeface="Times New Roman" panose="02020603050405020304" pitchFamily="18" charset="0"/>
                <a:hlinkClick r:id="rId7" tooltip="Host cell"/>
              </a:rPr>
              <a:t>host cell</a:t>
            </a:r>
            <a:r>
              <a:rPr lang="en-US" dirty="0">
                <a:solidFill>
                  <a:schemeClr val="bg1"/>
                </a:solidFill>
                <a:latin typeface="Times New Roman" panose="02020603050405020304" pitchFamily="18" charset="0"/>
                <a:cs typeface="Times New Roman" panose="02020603050405020304" pitchFamily="18" charset="0"/>
              </a:rPr>
              <a:t>. Positive-sense </a:t>
            </a:r>
            <a:r>
              <a:rPr lang="en-US" dirty="0" err="1">
                <a:solidFill>
                  <a:schemeClr val="bg1"/>
                </a:solidFill>
                <a:latin typeface="Times New Roman" panose="02020603050405020304" pitchFamily="18" charset="0"/>
                <a:cs typeface="Times New Roman" panose="02020603050405020304" pitchFamily="18" charset="0"/>
              </a:rPr>
              <a:t>ssRNA</a:t>
            </a:r>
            <a:r>
              <a:rPr lang="en-US" dirty="0">
                <a:solidFill>
                  <a:schemeClr val="bg1"/>
                </a:solidFill>
                <a:latin typeface="Times New Roman" panose="02020603050405020304" pitchFamily="18" charset="0"/>
                <a:cs typeface="Times New Roman" panose="02020603050405020304" pitchFamily="18" charset="0"/>
              </a:rPr>
              <a:t> viruses belong to Group IV in the </a:t>
            </a:r>
            <a:r>
              <a:rPr lang="en-US" dirty="0">
                <a:solidFill>
                  <a:schemeClr val="bg1"/>
                </a:solidFill>
                <a:latin typeface="Times New Roman" panose="02020603050405020304" pitchFamily="18" charset="0"/>
                <a:cs typeface="Times New Roman" panose="02020603050405020304" pitchFamily="18" charset="0"/>
                <a:hlinkClick r:id="rId8" tooltip="Baltimore classification"/>
              </a:rPr>
              <a:t>Baltimore classification</a:t>
            </a:r>
            <a:r>
              <a:rPr lang="en-US" dirty="0" smtClean="0">
                <a:solidFill>
                  <a:schemeClr val="bg1"/>
                </a:solidFill>
                <a:latin typeface="Times New Roman" panose="02020603050405020304" pitchFamily="18" charset="0"/>
                <a:cs typeface="Times New Roman" panose="02020603050405020304" pitchFamily="18" charset="0"/>
              </a:rPr>
              <a:t>.</a:t>
            </a:r>
            <a:r>
              <a:rPr lang="en-US" dirty="0">
                <a:solidFill>
                  <a:schemeClr val="bg1"/>
                </a:solidFill>
                <a:latin typeface="Times New Roman" panose="02020603050405020304" pitchFamily="18" charset="0"/>
                <a:cs typeface="Times New Roman" panose="02020603050405020304" pitchFamily="18" charset="0"/>
              </a:rPr>
              <a:t> Positive-sense RNA viruses account for a large fraction of known viruses, including many </a:t>
            </a:r>
            <a:r>
              <a:rPr lang="en-US" dirty="0">
                <a:solidFill>
                  <a:schemeClr val="bg1"/>
                </a:solidFill>
                <a:latin typeface="Times New Roman" panose="02020603050405020304" pitchFamily="18" charset="0"/>
                <a:cs typeface="Times New Roman" panose="02020603050405020304" pitchFamily="18" charset="0"/>
                <a:hlinkClick r:id="rId9" tooltip="Pathogen"/>
              </a:rPr>
              <a:t>pathogens</a:t>
            </a:r>
            <a:r>
              <a:rPr lang="en-US" dirty="0">
                <a:solidFill>
                  <a:schemeClr val="bg1"/>
                </a:solidFill>
                <a:latin typeface="Times New Roman" panose="02020603050405020304" pitchFamily="18" charset="0"/>
                <a:cs typeface="Times New Roman" panose="02020603050405020304" pitchFamily="18" charset="0"/>
              </a:rPr>
              <a:t> such as the </a:t>
            </a:r>
            <a:r>
              <a:rPr lang="en-US" dirty="0" err="1">
                <a:solidFill>
                  <a:schemeClr val="bg1"/>
                </a:solidFill>
                <a:latin typeface="Times New Roman" panose="02020603050405020304" pitchFamily="18" charset="0"/>
                <a:cs typeface="Times New Roman" panose="02020603050405020304" pitchFamily="18" charset="0"/>
                <a:hlinkClick r:id="rId10" tooltip="Hepacivirus C"/>
              </a:rPr>
              <a:t>hepacivirus</a:t>
            </a:r>
            <a:r>
              <a:rPr lang="en-US" dirty="0">
                <a:solidFill>
                  <a:schemeClr val="bg1"/>
                </a:solidFill>
                <a:latin typeface="Times New Roman" panose="02020603050405020304" pitchFamily="18" charset="0"/>
                <a:cs typeface="Times New Roman" panose="02020603050405020304" pitchFamily="18" charset="0"/>
                <a:hlinkClick r:id="rId10" tooltip="Hepacivirus C"/>
              </a:rPr>
              <a:t> C</a:t>
            </a:r>
            <a:r>
              <a:rPr lang="en-US" dirty="0">
                <a:solidFill>
                  <a:schemeClr val="bg1"/>
                </a:solidFill>
                <a:latin typeface="Times New Roman" panose="02020603050405020304" pitchFamily="18" charset="0"/>
                <a:cs typeface="Times New Roman" panose="02020603050405020304" pitchFamily="18" charset="0"/>
              </a:rPr>
              <a:t>, </a:t>
            </a:r>
            <a:r>
              <a:rPr lang="en-US" dirty="0">
                <a:solidFill>
                  <a:schemeClr val="bg1"/>
                </a:solidFill>
                <a:latin typeface="Times New Roman" panose="02020603050405020304" pitchFamily="18" charset="0"/>
                <a:cs typeface="Times New Roman" panose="02020603050405020304" pitchFamily="18" charset="0"/>
                <a:hlinkClick r:id="rId11" tooltip="West Nile virus"/>
              </a:rPr>
              <a:t>West Nile virus</a:t>
            </a:r>
            <a:r>
              <a:rPr lang="en-US" dirty="0">
                <a:solidFill>
                  <a:schemeClr val="bg1"/>
                </a:solidFill>
                <a:latin typeface="Times New Roman" panose="02020603050405020304" pitchFamily="18" charset="0"/>
                <a:cs typeface="Times New Roman" panose="02020603050405020304" pitchFamily="18" charset="0"/>
              </a:rPr>
              <a:t>, </a:t>
            </a:r>
            <a:r>
              <a:rPr lang="en-US" dirty="0">
                <a:solidFill>
                  <a:schemeClr val="bg1"/>
                </a:solidFill>
                <a:latin typeface="Times New Roman" panose="02020603050405020304" pitchFamily="18" charset="0"/>
                <a:cs typeface="Times New Roman" panose="02020603050405020304" pitchFamily="18" charset="0"/>
                <a:hlinkClick r:id="rId12" tooltip="Dengue virus"/>
              </a:rPr>
              <a:t>dengue virus</a:t>
            </a:r>
            <a:r>
              <a:rPr lang="en-US" dirty="0">
                <a:solidFill>
                  <a:schemeClr val="bg1"/>
                </a:solidFill>
                <a:latin typeface="Times New Roman" panose="02020603050405020304" pitchFamily="18" charset="0"/>
                <a:cs typeface="Times New Roman" panose="02020603050405020304" pitchFamily="18" charset="0"/>
              </a:rPr>
              <a:t>, </a:t>
            </a:r>
            <a:r>
              <a:rPr lang="en-US" dirty="0">
                <a:solidFill>
                  <a:schemeClr val="bg1"/>
                </a:solidFill>
                <a:latin typeface="Times New Roman" panose="02020603050405020304" pitchFamily="18" charset="0"/>
                <a:cs typeface="Times New Roman" panose="02020603050405020304" pitchFamily="18" charset="0"/>
                <a:hlinkClick r:id="rId13" tooltip="SARS coronavirus"/>
              </a:rPr>
              <a:t>SARS</a:t>
            </a:r>
            <a:r>
              <a:rPr lang="en-US" dirty="0">
                <a:solidFill>
                  <a:schemeClr val="bg1"/>
                </a:solidFill>
                <a:latin typeface="Times New Roman" panose="02020603050405020304" pitchFamily="18" charset="0"/>
                <a:cs typeface="Times New Roman" panose="02020603050405020304" pitchFamily="18" charset="0"/>
              </a:rPr>
              <a:t> and </a:t>
            </a:r>
            <a:r>
              <a:rPr lang="en-US" dirty="0">
                <a:solidFill>
                  <a:schemeClr val="bg1"/>
                </a:solidFill>
                <a:latin typeface="Times New Roman" panose="02020603050405020304" pitchFamily="18" charset="0"/>
                <a:cs typeface="Times New Roman" panose="02020603050405020304" pitchFamily="18" charset="0"/>
                <a:hlinkClick r:id="rId14" tooltip="MERS coronavirus"/>
              </a:rPr>
              <a:t>MERS</a:t>
            </a:r>
            <a:r>
              <a:rPr lang="en-US" dirty="0">
                <a:solidFill>
                  <a:schemeClr val="bg1"/>
                </a:solidFill>
                <a:latin typeface="Times New Roman" panose="02020603050405020304" pitchFamily="18" charset="0"/>
                <a:cs typeface="Times New Roman" panose="02020603050405020304" pitchFamily="18" charset="0"/>
              </a:rPr>
              <a:t> coronaviruses, and </a:t>
            </a:r>
            <a:r>
              <a:rPr lang="en-US" dirty="0" smtClean="0">
                <a:solidFill>
                  <a:schemeClr val="bg1"/>
                </a:solidFill>
                <a:latin typeface="Times New Roman" panose="02020603050405020304" pitchFamily="18" charset="0"/>
                <a:cs typeface="Times New Roman" panose="02020603050405020304" pitchFamily="18" charset="0"/>
                <a:hlinkClick r:id="rId15" tooltip="SARS-CoV-2"/>
              </a:rPr>
              <a:t>SARS-CoV-2</a:t>
            </a:r>
            <a:r>
              <a:rPr lang="en-US" dirty="0">
                <a:solidFill>
                  <a:schemeClr val="bg1"/>
                </a:solidFill>
                <a:latin typeface="Times New Roman" panose="02020603050405020304" pitchFamily="18" charset="0"/>
                <a:cs typeface="Times New Roman" panose="02020603050405020304" pitchFamily="18" charset="0"/>
              </a:rPr>
              <a:t> as well as less clinically serious pathogens such as the </a:t>
            </a:r>
            <a:r>
              <a:rPr lang="en-US" dirty="0">
                <a:solidFill>
                  <a:schemeClr val="bg1"/>
                </a:solidFill>
                <a:latin typeface="Times New Roman" panose="02020603050405020304" pitchFamily="18" charset="0"/>
                <a:cs typeface="Times New Roman" panose="02020603050405020304" pitchFamily="18" charset="0"/>
                <a:hlinkClick r:id="rId16" tooltip="Rhinovirus"/>
              </a:rPr>
              <a:t>rhinoviruses</a:t>
            </a:r>
            <a:r>
              <a:rPr lang="en-US" dirty="0">
                <a:solidFill>
                  <a:schemeClr val="bg1"/>
                </a:solidFill>
                <a:latin typeface="Times New Roman" panose="02020603050405020304" pitchFamily="18" charset="0"/>
                <a:cs typeface="Times New Roman" panose="02020603050405020304" pitchFamily="18" charset="0"/>
              </a:rPr>
              <a:t> that cause the </a:t>
            </a:r>
            <a:r>
              <a:rPr lang="en-US" dirty="0">
                <a:solidFill>
                  <a:schemeClr val="bg1"/>
                </a:solidFill>
                <a:latin typeface="Times New Roman" panose="02020603050405020304" pitchFamily="18" charset="0"/>
                <a:cs typeface="Times New Roman" panose="02020603050405020304" pitchFamily="18" charset="0"/>
                <a:hlinkClick r:id="rId17" tooltip="Common cold"/>
              </a:rPr>
              <a:t>common cold</a:t>
            </a:r>
            <a:r>
              <a:rPr lang="en-US" dirty="0" smtClean="0">
                <a:solidFill>
                  <a:schemeClr val="bg1"/>
                </a:solidFill>
                <a:latin typeface="Times New Roman" panose="02020603050405020304" pitchFamily="18" charset="0"/>
                <a:cs typeface="Times New Roman" panose="02020603050405020304" pitchFamily="18" charset="0"/>
              </a:rPr>
              <a:t>.</a:t>
            </a:r>
          </a:p>
          <a:p>
            <a:pPr algn="just"/>
            <a:r>
              <a:rPr lang="en-US" dirty="0">
                <a:solidFill>
                  <a:schemeClr val="bg1"/>
                </a:solidFill>
                <a:latin typeface="Times New Roman" panose="02020603050405020304" pitchFamily="18" charset="0"/>
                <a:cs typeface="Times New Roman" panose="02020603050405020304" pitchFamily="18" charset="0"/>
              </a:rPr>
              <a:t>The genome of a positive-sense </a:t>
            </a:r>
            <a:r>
              <a:rPr lang="en-US" dirty="0" err="1">
                <a:solidFill>
                  <a:schemeClr val="bg1"/>
                </a:solidFill>
                <a:latin typeface="Times New Roman" panose="02020603050405020304" pitchFamily="18" charset="0"/>
                <a:cs typeface="Times New Roman" panose="02020603050405020304" pitchFamily="18" charset="0"/>
              </a:rPr>
              <a:t>ssRNA</a:t>
            </a:r>
            <a:r>
              <a:rPr lang="en-US" dirty="0">
                <a:solidFill>
                  <a:schemeClr val="bg1"/>
                </a:solidFill>
                <a:latin typeface="Times New Roman" panose="02020603050405020304" pitchFamily="18" charset="0"/>
                <a:cs typeface="Times New Roman" panose="02020603050405020304" pitchFamily="18" charset="0"/>
              </a:rPr>
              <a:t> virus usually contains relatively few genes, usually between three and ten, including an </a:t>
            </a:r>
            <a:r>
              <a:rPr lang="en-US" dirty="0" smtClean="0">
                <a:solidFill>
                  <a:schemeClr val="bg1"/>
                </a:solidFill>
                <a:latin typeface="Times New Roman" panose="02020603050405020304" pitchFamily="18" charset="0"/>
                <a:cs typeface="Times New Roman" panose="02020603050405020304" pitchFamily="18" charset="0"/>
              </a:rPr>
              <a:t>RNA dependent RNA polymerase.</a:t>
            </a:r>
            <a:r>
              <a:rPr lang="en-US" dirty="0">
                <a:solidFill>
                  <a:schemeClr val="bg1"/>
                </a:solidFill>
                <a:latin typeface="Times New Roman" panose="02020603050405020304" pitchFamily="18" charset="0"/>
                <a:cs typeface="Times New Roman" panose="02020603050405020304" pitchFamily="18" charset="0"/>
              </a:rPr>
              <a:t> </a:t>
            </a:r>
            <a:r>
              <a:rPr lang="en-US" dirty="0">
                <a:solidFill>
                  <a:schemeClr val="bg1"/>
                </a:solidFill>
                <a:latin typeface="Times New Roman" panose="02020603050405020304" pitchFamily="18" charset="0"/>
                <a:cs typeface="Times New Roman" panose="02020603050405020304" pitchFamily="18" charset="0"/>
                <a:hlinkClick r:id="rId18" tooltip="Coronavirus"/>
              </a:rPr>
              <a:t>Coronaviruses</a:t>
            </a:r>
            <a:r>
              <a:rPr lang="en-US" dirty="0">
                <a:solidFill>
                  <a:schemeClr val="bg1"/>
                </a:solidFill>
                <a:latin typeface="Times New Roman" panose="02020603050405020304" pitchFamily="18" charset="0"/>
                <a:cs typeface="Times New Roman" panose="02020603050405020304" pitchFamily="18" charset="0"/>
              </a:rPr>
              <a:t> have the largest known RNA genomes, up to 32 </a:t>
            </a:r>
            <a:r>
              <a:rPr lang="en-US" dirty="0" err="1">
                <a:solidFill>
                  <a:schemeClr val="bg1"/>
                </a:solidFill>
                <a:latin typeface="Times New Roman" panose="02020603050405020304" pitchFamily="18" charset="0"/>
                <a:cs typeface="Times New Roman" panose="02020603050405020304" pitchFamily="18" charset="0"/>
                <a:hlinkClick r:id="rId19" tooltip="Kilobase"/>
              </a:rPr>
              <a:t>kilobases</a:t>
            </a:r>
            <a:r>
              <a:rPr lang="en-US" dirty="0">
                <a:solidFill>
                  <a:schemeClr val="bg1"/>
                </a:solidFill>
                <a:latin typeface="Times New Roman" panose="02020603050405020304" pitchFamily="18" charset="0"/>
                <a:cs typeface="Times New Roman" panose="02020603050405020304" pitchFamily="18" charset="0"/>
              </a:rPr>
              <a:t> in length</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6670253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851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Slice">
  <a:themeElements>
    <a:clrScheme name="Slice">
      <a:dk1>
        <a:sysClr val="windowText" lastClr="000000"/>
      </a:dk1>
      <a:lt1>
        <a:sysClr val="window" lastClr="FFFFFF"/>
      </a:lt1>
      <a:dk2>
        <a:srgbClr val="D06F1E"/>
      </a:dk2>
      <a:lt2>
        <a:srgbClr val="F0BE21"/>
      </a:lt2>
      <a:accent1>
        <a:srgbClr val="760603"/>
      </a:accent1>
      <a:accent2>
        <a:srgbClr val="9F761A"/>
      </a:accent2>
      <a:accent3>
        <a:srgbClr val="92A200"/>
      </a:accent3>
      <a:accent4>
        <a:srgbClr val="4AA157"/>
      </a:accent4>
      <a:accent5>
        <a:srgbClr val="46788D"/>
      </a:accent5>
      <a:accent6>
        <a:srgbClr val="A848A8"/>
      </a:accent6>
      <a:hlink>
        <a:srgbClr val="460402"/>
      </a:hlink>
      <a:folHlink>
        <a:srgbClr val="991111"/>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162000"/>
                <a:satMod val="200000"/>
                <a:lumMod val="124000"/>
              </a:schemeClr>
            </a:gs>
            <a:gs pos="100000">
              <a:schemeClr val="phClr">
                <a:shade val="96000"/>
                <a:hueMod val="88000"/>
                <a:satMod val="220000"/>
                <a:lumMod val="82000"/>
              </a:schemeClr>
            </a:gs>
          </a:gsLst>
          <a:lin ang="6120000" scaled="1"/>
        </a:gradFill>
        <a:gradFill rotWithShape="1">
          <a:gsLst>
            <a:gs pos="0">
              <a:schemeClr val="phClr">
                <a:tint val="97000"/>
                <a:hueMod val="142000"/>
                <a:satMod val="200000"/>
                <a:lumMod val="118000"/>
              </a:schemeClr>
            </a:gs>
            <a:gs pos="100000">
              <a:schemeClr val="phClr">
                <a:shade val="92000"/>
                <a:hueMod val="22000"/>
                <a:satMod val="220000"/>
                <a:lumMod val="62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282EB108-EDE6-4B8E-957B-D4A69BF580EA}"/>
    </a:ext>
  </a:extLst>
</a:theme>
</file>

<file path=docProps/app.xml><?xml version="1.0" encoding="utf-8"?>
<Properties xmlns="http://schemas.openxmlformats.org/officeDocument/2006/extended-properties" xmlns:vt="http://schemas.openxmlformats.org/officeDocument/2006/docPropsVTypes">
  <Template>Slice</Template>
  <TotalTime>194</TotalTime>
  <Words>286</Words>
  <Application>Microsoft Office PowerPoint</Application>
  <PresentationFormat>Widescreen</PresentationFormat>
  <Paragraphs>32</Paragraphs>
  <Slides>8</Slides>
  <Notes>0</Notes>
  <HiddenSlides>0</HiddenSlides>
  <MMClips>8</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Century Gothic</vt:lpstr>
      <vt:lpstr>Times New Roman</vt:lpstr>
      <vt:lpstr>Wingdings 3</vt:lpstr>
      <vt:lpstr>Slice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apple</dc:creator>
  <cp:lastModifiedBy>apple</cp:lastModifiedBy>
  <cp:revision>18</cp:revision>
  <dcterms:created xsi:type="dcterms:W3CDTF">2020-03-18T15:32:44Z</dcterms:created>
  <dcterms:modified xsi:type="dcterms:W3CDTF">2020-03-19T08:54:59Z</dcterms:modified>
</cp:coreProperties>
</file>