
<file path=[Content_Types].xml><?xml version="1.0" encoding="utf-8"?>
<Types xmlns="http://schemas.openxmlformats.org/package/2006/content-types">
  <Default Extension="png" ContentType="image/png"/>
  <Default Extension="wma" ContentType="audio/x-ms-wma"/>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9" d="100"/>
          <a:sy n="79" d="100"/>
        </p:scale>
        <p:origin x="16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4/22/2020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Alphacoronavirus" TargetMode="External"/><Relationship Id="rId3" Type="http://schemas.openxmlformats.org/officeDocument/2006/relationships/slideLayout" Target="../slideLayouts/slideLayout2.xml"/><Relationship Id="rId7" Type="http://schemas.openxmlformats.org/officeDocument/2006/relationships/hyperlink" Target="https://en.wikipedia.org/wiki/Orthocoronavirinae" TargetMode="External"/><Relationship Id="rId12" Type="http://schemas.openxmlformats.org/officeDocument/2006/relationships/image" Target="../media/image1.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hyperlink" Target="https://en.wikipedia.org/w/index.php?title=Alphaletovirus&amp;action=edit&amp;redlink=1" TargetMode="External"/><Relationship Id="rId11" Type="http://schemas.openxmlformats.org/officeDocument/2006/relationships/hyperlink" Target="https://en.wikipedia.org/wiki/Gammacoronavirus" TargetMode="External"/><Relationship Id="rId5" Type="http://schemas.openxmlformats.org/officeDocument/2006/relationships/hyperlink" Target="https://en.wikipedia.org/wiki/Letovirinae" TargetMode="External"/><Relationship Id="rId10" Type="http://schemas.openxmlformats.org/officeDocument/2006/relationships/hyperlink" Target="https://en.wikipedia.org/wiki/Deltacoronavirus" TargetMode="External"/><Relationship Id="rId4" Type="http://schemas.openxmlformats.org/officeDocument/2006/relationships/hyperlink" Target="https://en.wikipedia.org/wiki/Nidovirales" TargetMode="External"/><Relationship Id="rId9" Type="http://schemas.openxmlformats.org/officeDocument/2006/relationships/hyperlink" Target="https://en.wikipedia.org/wiki/Betacoronavirus"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88" y="685799"/>
            <a:ext cx="7303008" cy="2667001"/>
          </a:xfrm>
        </p:spPr>
        <p:txBody>
          <a:bodyPr/>
          <a:lstStyle/>
          <a:p>
            <a:r>
              <a:rPr lang="en-US" b="1" dirty="0" smtClean="0">
                <a:solidFill>
                  <a:schemeClr val="accent2">
                    <a:lumMod val="60000"/>
                    <a:lumOff val="40000"/>
                  </a:schemeClr>
                </a:solidFill>
              </a:rPr>
              <a:t>Virology</a:t>
            </a:r>
            <a:endParaRPr lang="en-US" b="1" dirty="0">
              <a:solidFill>
                <a:schemeClr val="accent2">
                  <a:lumMod val="60000"/>
                  <a:lumOff val="40000"/>
                </a:schemeClr>
              </a:solidFill>
            </a:endParaRPr>
          </a:p>
        </p:txBody>
      </p:sp>
      <p:sp>
        <p:nvSpPr>
          <p:cNvPr id="3" name="Subtitle 2"/>
          <p:cNvSpPr>
            <a:spLocks noGrp="1"/>
          </p:cNvSpPr>
          <p:nvPr>
            <p:ph type="subTitle" idx="1"/>
          </p:nvPr>
        </p:nvSpPr>
        <p:spPr>
          <a:xfrm>
            <a:off x="4035552" y="3843867"/>
            <a:ext cx="3621024" cy="1947333"/>
          </a:xfrm>
        </p:spPr>
        <p:txBody>
          <a:bodyPr>
            <a:normAutofit/>
          </a:bodyPr>
          <a:lstStyle/>
          <a:p>
            <a:r>
              <a:rPr lang="fa-IR" sz="3600" dirty="0" smtClean="0"/>
              <a:t>جلسه نهم</a:t>
            </a:r>
            <a:endParaRPr lang="en-US" sz="3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59906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4"/>
          <a:stretch>
            <a:fillRect/>
          </a:stretch>
        </p:blipFill>
        <p:spPr>
          <a:xfrm>
            <a:off x="684213" y="1426302"/>
            <a:ext cx="10885487" cy="4246696"/>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49031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4005720" y="0"/>
            <a:ext cx="3969616" cy="695858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15735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1520" y="2136339"/>
            <a:ext cx="9460992" cy="2031325"/>
          </a:xfrm>
          <a:prstGeom prst="rect">
            <a:avLst/>
          </a:prstGeom>
        </p:spPr>
        <p:txBody>
          <a:bodyPr wrap="square">
            <a:spAutoFit/>
          </a:bodyPr>
          <a:lstStyle/>
          <a:p>
            <a:r>
              <a:rPr lang="en-US" dirty="0">
                <a:solidFill>
                  <a:srgbClr val="002060"/>
                </a:solidFill>
                <a:latin typeface="Times New Roman" panose="02020603050405020304" pitchFamily="18" charset="0"/>
                <a:cs typeface="Times New Roman" panose="02020603050405020304" pitchFamily="18" charset="0"/>
              </a:rPr>
              <a:t>From Latin </a:t>
            </a:r>
            <a:r>
              <a:rPr lang="en-US" i="1" dirty="0">
                <a:solidFill>
                  <a:srgbClr val="002060"/>
                </a:solidFill>
                <a:latin typeface="Times New Roman" panose="02020603050405020304" pitchFamily="18" charset="0"/>
                <a:cs typeface="Times New Roman" panose="02020603050405020304" pitchFamily="18" charset="0"/>
              </a:rPr>
              <a:t>corona </a:t>
            </a:r>
            <a:r>
              <a:rPr lang="en-US" dirty="0">
                <a:solidFill>
                  <a:srgbClr val="002060"/>
                </a:solidFill>
                <a:latin typeface="Times New Roman" panose="02020603050405020304" pitchFamily="18" charset="0"/>
                <a:cs typeface="Times New Roman" panose="02020603050405020304" pitchFamily="18" charset="0"/>
              </a:rPr>
              <a:t>(crown), referring to spikes projecting from envelope</a:t>
            </a:r>
          </a:p>
          <a:p>
            <a:r>
              <a:rPr lang="en-US" b="1" dirty="0">
                <a:solidFill>
                  <a:srgbClr val="002060"/>
                </a:solidFill>
                <a:latin typeface="Times New Roman" panose="02020603050405020304" pitchFamily="18" charset="0"/>
                <a:cs typeface="Times New Roman" panose="02020603050405020304" pitchFamily="18" charset="0"/>
              </a:rPr>
              <a:t>VIRION           </a:t>
            </a:r>
            <a:r>
              <a:rPr lang="en-US" dirty="0">
                <a:solidFill>
                  <a:srgbClr val="002060"/>
                </a:solidFill>
                <a:latin typeface="Times New Roman" panose="02020603050405020304" pitchFamily="18" charset="0"/>
                <a:cs typeface="Times New Roman" panose="02020603050405020304" pitchFamily="18" charset="0"/>
              </a:rPr>
              <a:t>Spherical enveloped particles studded with clubbed spikes. Diameter 120–160 nm. Coiled helical </a:t>
            </a:r>
            <a:r>
              <a:rPr lang="en-US" dirty="0" err="1">
                <a:solidFill>
                  <a:srgbClr val="002060"/>
                </a:solidFill>
                <a:latin typeface="Times New Roman" panose="02020603050405020304" pitchFamily="18" charset="0"/>
                <a:cs typeface="Times New Roman" panose="02020603050405020304" pitchFamily="18" charset="0"/>
              </a:rPr>
              <a:t>nucleocapsid</a:t>
            </a:r>
            <a:r>
              <a:rPr lang="en-US" dirty="0">
                <a:solidFill>
                  <a:srgbClr val="002060"/>
                </a:solidFill>
                <a:latin typeface="Times New Roman" panose="02020603050405020304" pitchFamily="18" charset="0"/>
                <a:cs typeface="Times New Roman" panose="02020603050405020304" pitchFamily="18" charset="0"/>
              </a:rPr>
              <a:t> and/or </a:t>
            </a:r>
            <a:r>
              <a:rPr lang="en-US" dirty="0" err="1">
                <a:solidFill>
                  <a:srgbClr val="002060"/>
                </a:solidFill>
                <a:latin typeface="Times New Roman" panose="02020603050405020304" pitchFamily="18" charset="0"/>
                <a:cs typeface="Times New Roman" panose="02020603050405020304" pitchFamily="18" charset="0"/>
              </a:rPr>
              <a:t>nucleocapsid</a:t>
            </a:r>
            <a:r>
              <a:rPr lang="en-US" dirty="0">
                <a:solidFill>
                  <a:srgbClr val="002060"/>
                </a:solidFill>
                <a:latin typeface="Times New Roman" panose="02020603050405020304" pitchFamily="18" charset="0"/>
                <a:cs typeface="Times New Roman" panose="02020603050405020304" pitchFamily="18" charset="0"/>
              </a:rPr>
              <a:t> shell</a:t>
            </a:r>
          </a:p>
          <a:p>
            <a:r>
              <a:rPr lang="en-US" b="1" dirty="0">
                <a:solidFill>
                  <a:srgbClr val="002060"/>
                </a:solidFill>
                <a:latin typeface="Times New Roman" panose="02020603050405020304" pitchFamily="18" charset="0"/>
                <a:cs typeface="Times New Roman" panose="02020603050405020304" pitchFamily="18" charset="0"/>
              </a:rPr>
              <a:t>GENOME    </a:t>
            </a:r>
            <a:r>
              <a:rPr lang="en-US" dirty="0">
                <a:solidFill>
                  <a:srgbClr val="002060"/>
                </a:solidFill>
                <a:latin typeface="Times New Roman" panose="02020603050405020304" pitchFamily="18" charset="0"/>
                <a:cs typeface="Times New Roman" panose="02020603050405020304" pitchFamily="18" charset="0"/>
              </a:rPr>
              <a:t>Linear single-stranded RNA, positive-strand. 27–32 kb.   5'-terminal cap, 3' poly(A) tail.</a:t>
            </a:r>
          </a:p>
          <a:p>
            <a:r>
              <a:rPr lang="en-US" b="1" dirty="0">
                <a:solidFill>
                  <a:srgbClr val="002060"/>
                </a:solidFill>
                <a:latin typeface="Times New Roman" panose="02020603050405020304" pitchFamily="18" charset="0"/>
                <a:cs typeface="Times New Roman" panose="02020603050405020304" pitchFamily="18" charset="0"/>
              </a:rPr>
              <a:t>GENES AND PROTEINS</a:t>
            </a:r>
          </a:p>
          <a:p>
            <a:r>
              <a:rPr lang="en-US" dirty="0">
                <a:solidFill>
                  <a:srgbClr val="002060"/>
                </a:solidFill>
                <a:latin typeface="Times New Roman" panose="02020603050405020304" pitchFamily="18" charset="0"/>
                <a:cs typeface="Times New Roman" panose="02020603050405020304" pitchFamily="18" charset="0"/>
              </a:rPr>
              <a:t>Six to nine genes code for more than 20 proteins. </a:t>
            </a:r>
          </a:p>
        </p:txBody>
      </p:sp>
      <p:sp>
        <p:nvSpPr>
          <p:cNvPr id="8" name="Content Placeholder 7"/>
          <p:cNvSpPr>
            <a:spLocks noGrp="1"/>
          </p:cNvSpPr>
          <p:nvPr>
            <p:ph idx="1"/>
          </p:nvPr>
        </p:nvSpPr>
        <p:spPr>
          <a:xfrm>
            <a:off x="684212" y="1621536"/>
            <a:ext cx="8534400" cy="4632960"/>
          </a:xfrm>
        </p:spPr>
        <p:txBody>
          <a:bodyPr/>
          <a:lstStyle/>
          <a:p>
            <a:endParaRPr lang="en-US" dirty="0"/>
          </a:p>
        </p:txBody>
      </p:sp>
      <p:sp>
        <p:nvSpPr>
          <p:cNvPr id="9" name="Rectangle 8"/>
          <p:cNvSpPr/>
          <p:nvPr/>
        </p:nvSpPr>
        <p:spPr>
          <a:xfrm>
            <a:off x="3255264" y="994803"/>
            <a:ext cx="3426750" cy="584775"/>
          </a:xfrm>
          <a:prstGeom prst="rect">
            <a:avLst/>
          </a:prstGeom>
        </p:spPr>
        <p:txBody>
          <a:bodyPr wrap="square">
            <a:spAutoFit/>
          </a:bodyPr>
          <a:lstStyle/>
          <a:p>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Coronaviridae</a:t>
            </a:r>
            <a:endParaRPr lang="en-US" sz="3200"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83197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2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85800"/>
            <a:ext cx="10556812" cy="5934456"/>
          </a:xfrm>
        </p:spPr>
        <p:txBody>
          <a:bodyPr/>
          <a:lstStyle/>
          <a:p>
            <a:pPr algn="just"/>
            <a:r>
              <a:rPr lang="en-US" b="1" dirty="0">
                <a:solidFill>
                  <a:srgbClr val="002060"/>
                </a:solidFill>
                <a:latin typeface="Times New Roman" panose="02020603050405020304" pitchFamily="18" charset="0"/>
                <a:cs typeface="Times New Roman" panose="02020603050405020304" pitchFamily="18" charset="0"/>
              </a:rPr>
              <a:t>Coronaviruses cause respiratory illnesses in humans and important veterinary diseases</a:t>
            </a:r>
          </a:p>
          <a:p>
            <a:pPr algn="just"/>
            <a:r>
              <a:rPr lang="en-US" dirty="0">
                <a:solidFill>
                  <a:srgbClr val="002060"/>
                </a:solidFill>
                <a:latin typeface="Times New Roman" panose="02020603050405020304" pitchFamily="18" charset="0"/>
                <a:cs typeface="Times New Roman" panose="02020603050405020304" pitchFamily="18" charset="0"/>
              </a:rPr>
              <a:t>The search for viruses that cause upper respiratory infections in humans (the “common cold”) was intense in the mid-1960s. The laboratories </a:t>
            </a:r>
            <a:r>
              <a:rPr lang="en-US" dirty="0" smtClean="0">
                <a:solidFill>
                  <a:srgbClr val="002060"/>
                </a:solidFill>
                <a:latin typeface="Times New Roman" panose="02020603050405020304" pitchFamily="18" charset="0"/>
                <a:cs typeface="Times New Roman" panose="02020603050405020304" pitchFamily="18" charset="0"/>
              </a:rPr>
              <a:t>isolated </a:t>
            </a:r>
            <a:r>
              <a:rPr lang="en-US" dirty="0">
                <a:solidFill>
                  <a:srgbClr val="002060"/>
                </a:solidFill>
                <a:latin typeface="Times New Roman" panose="02020603050405020304" pitchFamily="18" charset="0"/>
                <a:cs typeface="Times New Roman" panose="02020603050405020304" pitchFamily="18" charset="0"/>
              </a:rPr>
              <a:t>viruses from humans that could replicate on fragments of tracheal tissue or in human cells in culture. When examined by electron microscopy, the enveloped </a:t>
            </a:r>
            <a:r>
              <a:rPr lang="en-US" dirty="0" err="1">
                <a:solidFill>
                  <a:srgbClr val="002060"/>
                </a:solidFill>
                <a:latin typeface="Times New Roman" panose="02020603050405020304" pitchFamily="18" charset="0"/>
                <a:cs typeface="Times New Roman" panose="02020603050405020304" pitchFamily="18" charset="0"/>
              </a:rPr>
              <a:t>virion</a:t>
            </a:r>
            <a:r>
              <a:rPr lang="en-US" dirty="0">
                <a:solidFill>
                  <a:srgbClr val="002060"/>
                </a:solidFill>
                <a:latin typeface="Times New Roman" panose="02020603050405020304" pitchFamily="18" charset="0"/>
                <a:cs typeface="Times New Roman" panose="02020603050405020304" pitchFamily="18" charset="0"/>
              </a:rPr>
              <a:t> appeared to be surrounded by a crown or </a:t>
            </a:r>
            <a:r>
              <a:rPr lang="en-US" i="1" dirty="0">
                <a:solidFill>
                  <a:srgbClr val="002060"/>
                </a:solidFill>
                <a:latin typeface="Times New Roman" panose="02020603050405020304" pitchFamily="18" charset="0"/>
                <a:cs typeface="Times New Roman" panose="02020603050405020304" pitchFamily="18" charset="0"/>
              </a:rPr>
              <a:t>corona </a:t>
            </a:r>
            <a:r>
              <a:rPr lang="en-US" dirty="0">
                <a:solidFill>
                  <a:srgbClr val="002060"/>
                </a:solidFill>
                <a:latin typeface="Times New Roman" panose="02020603050405020304" pitchFamily="18" charset="0"/>
                <a:cs typeface="Times New Roman" panose="02020603050405020304" pitchFamily="18" charset="0"/>
              </a:rPr>
              <a:t>of studded </a:t>
            </a:r>
            <a:r>
              <a:rPr lang="en-US" dirty="0" smtClean="0">
                <a:solidFill>
                  <a:srgbClr val="002060"/>
                </a:solidFill>
                <a:latin typeface="Times New Roman" panose="02020603050405020304" pitchFamily="18" charset="0"/>
                <a:cs typeface="Times New Roman" panose="02020603050405020304" pitchFamily="18" charset="0"/>
              </a:rPr>
              <a:t>projections, and was </a:t>
            </a:r>
            <a:r>
              <a:rPr lang="en-US" dirty="0">
                <a:solidFill>
                  <a:srgbClr val="002060"/>
                </a:solidFill>
                <a:latin typeface="Times New Roman" panose="02020603050405020304" pitchFamily="18" charset="0"/>
                <a:cs typeface="Times New Roman" panose="02020603050405020304" pitchFamily="18" charset="0"/>
              </a:rPr>
              <a:t>therefore named a coronavirus</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These viruses typically cause mild to moderate respiratory illness in healthy individuals, being responsible for up to 30% of colds in some outbreaks. They only rarely cause more severe respiratory diseases, </a:t>
            </a:r>
            <a:r>
              <a:rPr lang="en-US" b="1" dirty="0">
                <a:solidFill>
                  <a:srgbClr val="002060"/>
                </a:solidFill>
                <a:latin typeface="Times New Roman" panose="02020603050405020304" pitchFamily="18" charset="0"/>
                <a:cs typeface="Times New Roman" panose="02020603050405020304" pitchFamily="18" charset="0"/>
              </a:rPr>
              <a:t>gastroenteritis</a:t>
            </a:r>
            <a:r>
              <a:rPr lang="en-US" dirty="0">
                <a:solidFill>
                  <a:srgbClr val="002060"/>
                </a:solidFill>
                <a:latin typeface="Times New Roman" panose="02020603050405020304" pitchFamily="18" charset="0"/>
                <a:cs typeface="Times New Roman" panose="02020603050405020304" pitchFamily="18" charset="0"/>
              </a:rPr>
              <a:t>, and </a:t>
            </a:r>
            <a:r>
              <a:rPr lang="en-US" b="1" dirty="0">
                <a:solidFill>
                  <a:srgbClr val="002060"/>
                </a:solidFill>
                <a:latin typeface="Times New Roman" panose="02020603050405020304" pitchFamily="18" charset="0"/>
                <a:cs typeface="Times New Roman" panose="02020603050405020304" pitchFamily="18" charset="0"/>
              </a:rPr>
              <a:t>encephalitis</a:t>
            </a:r>
            <a:r>
              <a:rPr lang="en-US" dirty="0">
                <a:solidFill>
                  <a:srgbClr val="002060"/>
                </a:solidFill>
                <a:latin typeface="Times New Roman" panose="02020603050405020304" pitchFamily="18" charset="0"/>
                <a:cs typeface="Times New Roman" panose="02020603050405020304" pitchFamily="18" charset="0"/>
              </a:rPr>
              <a:t>. These human coronaviruses can cause repeated respiratory infections on an alternating 2- to 3-year basis in otherwise healthy hosts, and do not appear to induce long-lasting immunity.</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88823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1085088"/>
            <a:ext cx="10483660" cy="5352288"/>
          </a:xfrm>
        </p:spPr>
        <p:txBody>
          <a:bodyPr>
            <a:normAutofit fontScale="55000" lnSpcReduction="20000"/>
          </a:bodyPr>
          <a:lstStyle/>
          <a:p>
            <a:pPr algn="just"/>
            <a:r>
              <a:rPr lang="en-US" sz="2900" b="1" dirty="0"/>
              <a:t>A newly emerged coronavirus caused a worldwide epidemic of severe acute respiratory syndrome (SARS)</a:t>
            </a:r>
          </a:p>
          <a:p>
            <a:pPr algn="just"/>
            <a:r>
              <a:rPr lang="en-US" sz="2900" dirty="0"/>
              <a:t>The field of coronavirus research took an abrupt turn when, in early 2003, an epidemic of severe and often fatal pneumonia broke out in southeast China, Hong Kong, and Vietnam, and subsequently spread to Toronto, Canada. This new disease was named severe acute respiratory syndrome (SARS), and the causative agent was quickly identified as a previously uncharacterized coronavirus</a:t>
            </a:r>
            <a:r>
              <a:rPr lang="en-US" sz="2900" dirty="0" smtClean="0"/>
              <a:t>.</a:t>
            </a:r>
          </a:p>
          <a:p>
            <a:pPr marL="0" indent="0" fontAlgn="t">
              <a:buNone/>
            </a:pPr>
            <a:r>
              <a:rPr lang="en-US" sz="2900" dirty="0"/>
              <a:t>Order:</a:t>
            </a:r>
          </a:p>
          <a:p>
            <a:pPr fontAlgn="t"/>
            <a:r>
              <a:rPr lang="en-US" sz="2900" b="1" i="1" dirty="0" err="1">
                <a:hlinkClick r:id="rId4"/>
              </a:rPr>
              <a:t>Nidovirales</a:t>
            </a:r>
            <a:endParaRPr lang="en-US" sz="2900" b="1" dirty="0"/>
          </a:p>
          <a:p>
            <a:pPr marL="0" indent="0" fontAlgn="t">
              <a:buNone/>
            </a:pPr>
            <a:r>
              <a:rPr lang="en-US" sz="2900" dirty="0"/>
              <a:t>Family:</a:t>
            </a:r>
          </a:p>
          <a:p>
            <a:pPr fontAlgn="t"/>
            <a:r>
              <a:rPr lang="en-US" sz="2900" b="1" i="1" dirty="0" err="1" smtClean="0"/>
              <a:t>Coronaviridae</a:t>
            </a:r>
            <a:endParaRPr lang="en-US" sz="2900" b="1" i="1" dirty="0" smtClean="0"/>
          </a:p>
          <a:p>
            <a:pPr marL="0" indent="0" fontAlgn="t">
              <a:buNone/>
            </a:pPr>
            <a:r>
              <a:rPr lang="en-US" sz="2900" dirty="0"/>
              <a:t>Subfamilies and genera</a:t>
            </a:r>
          </a:p>
          <a:p>
            <a:pPr fontAlgn="t"/>
            <a:r>
              <a:rPr lang="en-US" sz="2900" b="1" i="1" dirty="0" err="1">
                <a:hlinkClick r:id="rId5"/>
              </a:rPr>
              <a:t>Letovirinae</a:t>
            </a:r>
            <a:endParaRPr lang="en-US" sz="2900" b="1" dirty="0"/>
          </a:p>
          <a:p>
            <a:pPr marL="0" indent="0" fontAlgn="t">
              <a:buNone/>
            </a:pPr>
            <a:r>
              <a:rPr lang="en-US" sz="2900" i="1" dirty="0" smtClean="0">
                <a:hlinkClick r:id="rId6"/>
              </a:rPr>
              <a:t>            </a:t>
            </a:r>
            <a:r>
              <a:rPr lang="en-US" sz="2900" i="1" dirty="0" err="1" smtClean="0">
                <a:hlinkClick r:id="rId6"/>
              </a:rPr>
              <a:t>Alphaletovirus</a:t>
            </a:r>
            <a:endParaRPr lang="en-US" sz="2900" dirty="0"/>
          </a:p>
          <a:p>
            <a:pPr fontAlgn="t"/>
            <a:r>
              <a:rPr lang="en-US" sz="2900" b="1" i="1" u="sng" dirty="0" err="1">
                <a:hlinkClick r:id="rId7"/>
              </a:rPr>
              <a:t>Orthocoronavirinae</a:t>
            </a:r>
            <a:endParaRPr lang="en-US" sz="2900" b="1" dirty="0"/>
          </a:p>
          <a:p>
            <a:pPr marL="0" indent="0" fontAlgn="t">
              <a:buNone/>
            </a:pPr>
            <a:r>
              <a:rPr lang="en-US" sz="2900" i="1" dirty="0" smtClean="0">
                <a:hlinkClick r:id="rId8"/>
              </a:rPr>
              <a:t>           </a:t>
            </a:r>
            <a:r>
              <a:rPr lang="en-US" sz="2900" i="1" u="sng" dirty="0" err="1" smtClean="0">
                <a:hlinkClick r:id="rId8"/>
              </a:rPr>
              <a:t>Alphacoronavirus</a:t>
            </a:r>
            <a:endParaRPr lang="en-US" sz="2900" u="sng" dirty="0"/>
          </a:p>
          <a:p>
            <a:pPr marL="0" indent="0" fontAlgn="t">
              <a:buNone/>
            </a:pPr>
            <a:r>
              <a:rPr lang="en-US" sz="2900" i="1" u="sng" dirty="0" smtClean="0">
                <a:hlinkClick r:id="rId9"/>
              </a:rPr>
              <a:t>           </a:t>
            </a:r>
            <a:r>
              <a:rPr lang="en-US" sz="2900" i="1" u="sng" dirty="0" err="1" smtClean="0">
                <a:hlinkClick r:id="rId9"/>
              </a:rPr>
              <a:t>Betacoronavirus</a:t>
            </a:r>
            <a:endParaRPr lang="en-US" sz="2900" u="sng" dirty="0"/>
          </a:p>
          <a:p>
            <a:pPr marL="0" indent="0" fontAlgn="t">
              <a:buNone/>
            </a:pPr>
            <a:r>
              <a:rPr lang="en-US" sz="2900" i="1" u="sng" dirty="0" smtClean="0">
                <a:hlinkClick r:id="rId10"/>
              </a:rPr>
              <a:t>           </a:t>
            </a:r>
            <a:r>
              <a:rPr lang="en-US" sz="2900" i="1" u="sng" dirty="0" err="1" smtClean="0">
                <a:hlinkClick r:id="rId10"/>
              </a:rPr>
              <a:t>Deltacoronavirus</a:t>
            </a:r>
            <a:endParaRPr lang="en-US" sz="2900" u="sng" dirty="0"/>
          </a:p>
          <a:p>
            <a:pPr marL="0" indent="0" fontAlgn="t">
              <a:buNone/>
            </a:pPr>
            <a:r>
              <a:rPr lang="en-US" sz="2900" i="1" u="sng" dirty="0" smtClean="0">
                <a:hlinkClick r:id="rId11"/>
              </a:rPr>
              <a:t>          </a:t>
            </a:r>
            <a:r>
              <a:rPr lang="en-US" sz="2900" i="1" u="sng" dirty="0" err="1" smtClean="0">
                <a:hlinkClick r:id="rId11"/>
              </a:rPr>
              <a:t>Gammacoronavirus</a:t>
            </a:r>
            <a:endParaRPr lang="en-US" sz="2900" u="sng" dirty="0"/>
          </a:p>
          <a:p>
            <a:pPr marL="0" indent="0" fontAlgn="t">
              <a:buNone/>
            </a:pPr>
            <a:endParaRPr lang="en-US" u="sng" dirty="0">
              <a:solidFill>
                <a:srgbClr val="002060"/>
              </a:solidFill>
            </a:endParaRPr>
          </a:p>
          <a:p>
            <a:pPr algn="just"/>
            <a:endParaRPr lang="en-US" dirty="0">
              <a:solidFill>
                <a:srgbClr val="002060"/>
              </a:solidFill>
            </a:endParaRP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55165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5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4212" y="685800"/>
            <a:ext cx="10325164" cy="3615267"/>
          </a:xfrm>
        </p:spPr>
        <p:txBody>
          <a:bodyPr/>
          <a:lstStyle/>
          <a:p>
            <a:pPr algn="just"/>
            <a:r>
              <a:rPr lang="en-US" dirty="0">
                <a:latin typeface="Times New Roman" panose="02020603050405020304" pitchFamily="18" charset="0"/>
                <a:cs typeface="Times New Roman" panose="02020603050405020304" pitchFamily="18" charset="0"/>
              </a:rPr>
              <a:t>The coronavirus </a:t>
            </a:r>
            <a:r>
              <a:rPr lang="en-US" dirty="0" err="1">
                <a:latin typeface="Times New Roman" panose="02020603050405020304" pitchFamily="18" charset="0"/>
                <a:cs typeface="Times New Roman" panose="02020603050405020304" pitchFamily="18" charset="0"/>
              </a:rPr>
              <a:t>virion</a:t>
            </a:r>
            <a:r>
              <a:rPr lang="en-US" dirty="0">
                <a:latin typeface="Times New Roman" panose="02020603050405020304" pitchFamily="18" charset="0"/>
                <a:cs typeface="Times New Roman" panose="02020603050405020304" pitchFamily="18" charset="0"/>
              </a:rPr>
              <a:t> is a spherical enveloped particle </a:t>
            </a:r>
            <a:r>
              <a:rPr lang="en-US" dirty="0" smtClean="0">
                <a:latin typeface="Times New Roman" panose="02020603050405020304" pitchFamily="18" charset="0"/>
                <a:cs typeface="Times New Roman" panose="02020603050405020304" pitchFamily="18" charset="0"/>
              </a:rPr>
              <a:t>with </a:t>
            </a:r>
            <a:r>
              <a:rPr lang="en-US" dirty="0">
                <a:latin typeface="Times New Roman" panose="02020603050405020304" pitchFamily="18" charset="0"/>
                <a:cs typeface="Times New Roman" panose="02020603050405020304" pitchFamily="18" charset="0"/>
              </a:rPr>
              <a:t>a characteristic crown of spike proteins that gives the virus family its name. The </a:t>
            </a:r>
            <a:r>
              <a:rPr lang="en-US" dirty="0" err="1">
                <a:latin typeface="Times New Roman" panose="02020603050405020304" pitchFamily="18" charset="0"/>
                <a:cs typeface="Times New Roman" panose="02020603050405020304" pitchFamily="18" charset="0"/>
              </a:rPr>
              <a:t>nucleocapsid</a:t>
            </a:r>
            <a:r>
              <a:rPr lang="en-US" dirty="0">
                <a:latin typeface="Times New Roman" panose="02020603050405020304" pitchFamily="18" charset="0"/>
                <a:cs typeface="Times New Roman" panose="02020603050405020304" pitchFamily="18" charset="0"/>
              </a:rPr>
              <a:t> is formed from multiple copies of the </a:t>
            </a:r>
            <a:r>
              <a:rPr lang="en-US" dirty="0" err="1">
                <a:latin typeface="Times New Roman" panose="02020603050405020304" pitchFamily="18" charset="0"/>
                <a:cs typeface="Times New Roman" panose="02020603050405020304" pitchFamily="18" charset="0"/>
              </a:rPr>
              <a:t>nucleocapsid</a:t>
            </a:r>
            <a:r>
              <a:rPr lang="en-US" dirty="0">
                <a:latin typeface="Times New Roman" panose="02020603050405020304" pitchFamily="18" charset="0"/>
                <a:cs typeface="Times New Roman" panose="02020603050405020304" pitchFamily="18" charset="0"/>
              </a:rPr>
              <a:t> protein (N) bound to the viral RNA genome. Most other positive-strand RNA viruses have </a:t>
            </a:r>
            <a:r>
              <a:rPr lang="en-US" dirty="0" err="1">
                <a:latin typeface="Times New Roman" panose="02020603050405020304" pitchFamily="18" charset="0"/>
                <a:cs typeface="Times New Roman" panose="02020603050405020304" pitchFamily="18" charset="0"/>
              </a:rPr>
              <a:t>nucleocapsids</a:t>
            </a:r>
            <a:r>
              <a:rPr lang="en-US" dirty="0">
                <a:latin typeface="Times New Roman" panose="02020603050405020304" pitchFamily="18" charset="0"/>
                <a:cs typeface="Times New Roman" panose="02020603050405020304" pitchFamily="18" charset="0"/>
              </a:rPr>
              <a:t> with icosahedral symmetry; coronaviruses thus resemble negative-strand RNA viruses in having helical </a:t>
            </a:r>
            <a:r>
              <a:rPr lang="en-US" dirty="0" err="1">
                <a:latin typeface="Times New Roman" panose="02020603050405020304" pitchFamily="18" charset="0"/>
                <a:cs typeface="Times New Roman" panose="02020603050405020304" pitchFamily="18" charset="0"/>
              </a:rPr>
              <a:t>nucleocapsids</a:t>
            </a:r>
            <a:r>
              <a:rPr lang="en-US" dirty="0">
                <a:latin typeface="Times New Roman" panose="02020603050405020304" pitchFamily="18" charset="0"/>
                <a:cs typeface="Times New Roman" panose="02020603050405020304" pitchFamily="18" charset="0"/>
              </a:rPr>
              <a:t>. This core is associated with the virus membrane protein (M). </a:t>
            </a:r>
          </a:p>
          <a:p>
            <a:endParaRPr lang="en-US"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90787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3216338" y="685800"/>
            <a:ext cx="5533217" cy="576376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3278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85800"/>
            <a:ext cx="10044748" cy="5641848"/>
          </a:xfrm>
        </p:spPr>
        <p:txBody>
          <a:bodyPr/>
          <a:lstStyle/>
          <a:p>
            <a:r>
              <a:rPr lang="en-US" b="1" dirty="0">
                <a:latin typeface="Times New Roman" panose="02020603050405020304" pitchFamily="18" charset="0"/>
                <a:cs typeface="Times New Roman" panose="02020603050405020304" pitchFamily="18" charset="0"/>
              </a:rPr>
              <a:t>The </a:t>
            </a:r>
            <a:r>
              <a:rPr lang="en-US" b="1" dirty="0" err="1">
                <a:latin typeface="Times New Roman" panose="02020603050405020304" pitchFamily="18" charset="0"/>
                <a:cs typeface="Times New Roman" panose="02020603050405020304" pitchFamily="18" charset="0"/>
              </a:rPr>
              <a:t>replicase</a:t>
            </a:r>
            <a:r>
              <a:rPr lang="en-US" b="1" dirty="0">
                <a:latin typeface="Times New Roman" panose="02020603050405020304" pitchFamily="18" charset="0"/>
                <a:cs typeface="Times New Roman" panose="02020603050405020304" pitchFamily="18" charset="0"/>
              </a:rPr>
              <a:t> gene is translated from genome RNA into a </a:t>
            </a:r>
            <a:r>
              <a:rPr lang="en-US" b="1" dirty="0" err="1">
                <a:latin typeface="Times New Roman" panose="02020603050405020304" pitchFamily="18" charset="0"/>
                <a:cs typeface="Times New Roman" panose="02020603050405020304" pitchFamily="18" charset="0"/>
              </a:rPr>
              <a:t>polyprotein</a:t>
            </a:r>
            <a:r>
              <a:rPr lang="en-US" b="1" dirty="0">
                <a:latin typeface="Times New Roman" panose="02020603050405020304" pitchFamily="18" charset="0"/>
                <a:cs typeface="Times New Roman" panose="02020603050405020304" pitchFamily="18" charset="0"/>
              </a:rPr>
              <a:t> that is processed by viral proteinases</a:t>
            </a:r>
          </a:p>
          <a:p>
            <a:pPr algn="just"/>
            <a:r>
              <a:rPr lang="en-US" dirty="0">
                <a:latin typeface="Times New Roman" panose="02020603050405020304" pitchFamily="18" charset="0"/>
                <a:cs typeface="Times New Roman" panose="02020603050405020304" pitchFamily="18" charset="0"/>
              </a:rPr>
              <a:t>Because coronaviruses have positive-strand RNA genomes, the first step in their replication cycle after entry is the synthesis of viral proteins that organize and catalyze viral RNA synthesis. All known coronaviruses have a similar genome organization, in which the 20–22 kb </a:t>
            </a:r>
            <a:r>
              <a:rPr lang="en-US" dirty="0" err="1">
                <a:latin typeface="Times New Roman" panose="02020603050405020304" pitchFamily="18" charset="0"/>
                <a:cs typeface="Times New Roman" panose="02020603050405020304" pitchFamily="18" charset="0"/>
              </a:rPr>
              <a:t>replicase</a:t>
            </a:r>
            <a:r>
              <a:rPr lang="en-US" dirty="0">
                <a:latin typeface="Times New Roman" panose="02020603050405020304" pitchFamily="18" charset="0"/>
                <a:cs typeface="Times New Roman" panose="02020603050405020304" pitchFamily="18" charset="0"/>
              </a:rPr>
              <a:t> gene (gene 1) comprises the 5' two thirds of the RNA genome. This gene is organized as two partially overlapping open reading frames, ORF1a and ORF1b. Translation by cellular ribosomes begins at an AUG initiation codon following the 60–100 </a:t>
            </a:r>
            <a:r>
              <a:rPr lang="en-US" dirty="0" err="1">
                <a:latin typeface="Times New Roman" panose="02020603050405020304" pitchFamily="18" charset="0"/>
                <a:cs typeface="Times New Roman" panose="02020603050405020304" pitchFamily="18" charset="0"/>
              </a:rPr>
              <a:t>nt</a:t>
            </a:r>
            <a:r>
              <a:rPr lang="en-US" dirty="0">
                <a:latin typeface="Times New Roman" panose="02020603050405020304" pitchFamily="18" charset="0"/>
                <a:cs typeface="Times New Roman" panose="02020603050405020304" pitchFamily="18" charset="0"/>
              </a:rPr>
              <a:t> untranslated leader sequence and progresses through ORF1a, producing a </a:t>
            </a:r>
            <a:r>
              <a:rPr lang="en-US" dirty="0" err="1">
                <a:latin typeface="Times New Roman" panose="02020603050405020304" pitchFamily="18" charset="0"/>
                <a:cs typeface="Times New Roman" panose="02020603050405020304" pitchFamily="18" charset="0"/>
              </a:rPr>
              <a:t>polyprotein</a:t>
            </a:r>
            <a:r>
              <a:rPr lang="en-US" dirty="0">
                <a:latin typeface="Times New Roman" panose="02020603050405020304" pitchFamily="18" charset="0"/>
                <a:cs typeface="Times New Roman" panose="02020603050405020304" pitchFamily="18" charset="0"/>
              </a:rPr>
              <a:t> that is subsequently cleaved into at least two intermediate precursors and subsequently into 10 or 11 mature proteins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08292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5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4212" y="685800"/>
            <a:ext cx="10983532" cy="5105400"/>
          </a:xfrm>
        </p:spPr>
        <p:txBody>
          <a:bodyPr/>
          <a:lstStyle/>
          <a:p>
            <a:pPr algn="just"/>
            <a:r>
              <a:rPr lang="en-US" b="1" dirty="0"/>
              <a:t>Genome replication proceeds via a full-length, negative-strand intermediate</a:t>
            </a:r>
          </a:p>
          <a:p>
            <a:pPr algn="just"/>
            <a:r>
              <a:rPr lang="en-US" dirty="0"/>
              <a:t>The proteins in replication complexes direct both genome replication and transcription, the production of viral mRNAs. Genome replication requires the synthesis of a full-length, negative-strand copy of the viral genome, which in turn is used to direct synthesis of full-length, positive-strand genome RNAs. Negative-strand templates account for only 1 to 2% of total viral RNA produced in an infected cell.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5049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85800"/>
            <a:ext cx="11020108" cy="5800344"/>
          </a:xfrm>
        </p:spPr>
        <p:txBody>
          <a:bodyPr/>
          <a:lstStyle/>
          <a:p>
            <a:pPr algn="just"/>
            <a:r>
              <a:rPr lang="en-US" b="1" dirty="0"/>
              <a:t>Transcription produces a nested set of </a:t>
            </a:r>
            <a:r>
              <a:rPr lang="en-US" b="1" dirty="0" err="1"/>
              <a:t>subgenomic</a:t>
            </a:r>
            <a:r>
              <a:rPr lang="en-US" b="1" dirty="0"/>
              <a:t> mRNAs</a:t>
            </a:r>
          </a:p>
          <a:p>
            <a:pPr algn="just"/>
            <a:r>
              <a:rPr lang="en-US" dirty="0"/>
              <a:t>The expression of all coronavirus genes downstream of the </a:t>
            </a:r>
            <a:r>
              <a:rPr lang="en-US" dirty="0" err="1"/>
              <a:t>replicase</a:t>
            </a:r>
            <a:r>
              <a:rPr lang="en-US" dirty="0"/>
              <a:t> gene occurs from a series of </a:t>
            </a:r>
            <a:r>
              <a:rPr lang="en-US" b="1" dirty="0" err="1"/>
              <a:t>subgenomic</a:t>
            </a:r>
            <a:r>
              <a:rPr lang="en-US" b="1" dirty="0"/>
              <a:t> mRNAs</a:t>
            </a:r>
            <a:r>
              <a:rPr lang="en-US" dirty="0"/>
              <a:t>. These mRNAs have a unique structure. The sequence of the first 60 to 100 nucleotides starting from their capped 5' ends is identical to the same region at the 5' end of genome RNA. This untranslated “leader” sequence is joined to an mRNA “body” sequence. All six of these </a:t>
            </a:r>
            <a:r>
              <a:rPr lang="en-US" dirty="0" err="1"/>
              <a:t>subgenomic</a:t>
            </a:r>
            <a:r>
              <a:rPr lang="en-US" dirty="0"/>
              <a:t> RNAs extend to the 3' end of the genome RNA and, like genome RNA, have poly(A) tails. Because they have different lengths but share common sequences at their 3' ends, these are referred to as a </a:t>
            </a:r>
            <a:r>
              <a:rPr lang="en-US" b="1" dirty="0"/>
              <a:t>nested set </a:t>
            </a:r>
            <a:r>
              <a:rPr lang="en-US" dirty="0"/>
              <a:t>of mRNAs. Each one of the </a:t>
            </a:r>
            <a:r>
              <a:rPr lang="en-US" dirty="0" err="1"/>
              <a:t>subgenomic</a:t>
            </a:r>
            <a:r>
              <a:rPr lang="en-US" dirty="0"/>
              <a:t> mRNAs is translated to produce one or more proteins coded by the open reading frames closest to the 5' end of the mRNA. These include the </a:t>
            </a:r>
            <a:r>
              <a:rPr lang="en-US" dirty="0" err="1"/>
              <a:t>virion</a:t>
            </a:r>
            <a:r>
              <a:rPr lang="en-US" dirty="0"/>
              <a:t> envelope proteins HE, S, E, and M, and the </a:t>
            </a:r>
            <a:r>
              <a:rPr lang="en-US" dirty="0" err="1"/>
              <a:t>nucleocapsid</a:t>
            </a:r>
            <a:r>
              <a:rPr lang="en-US" dirty="0"/>
              <a:t> protein N, as well as several nonstructural or accessory proteins that are distinct to each virus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35853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67</TotalTime>
  <Words>818</Words>
  <Application>Microsoft Office PowerPoint</Application>
  <PresentationFormat>Widescreen</PresentationFormat>
  <Paragraphs>33</Paragraphs>
  <Slides>11</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Century Gothic</vt:lpstr>
      <vt:lpstr>Tahoma</vt:lpstr>
      <vt:lpstr>Times New Roman</vt:lpstr>
      <vt:lpstr>Wingdings 3</vt:lpstr>
      <vt:lpstr>Slice</vt:lpstr>
      <vt:lpstr>Virology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Virology</dc:title>
  <dc:creator>apple</dc:creator>
  <cp:lastModifiedBy>apple</cp:lastModifiedBy>
  <cp:revision>7</cp:revision>
  <dcterms:created xsi:type="dcterms:W3CDTF">2020-04-22T07:26:47Z</dcterms:created>
  <dcterms:modified xsi:type="dcterms:W3CDTF">2020-04-22T08:34:30Z</dcterms:modified>
</cp:coreProperties>
</file>