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161032"/>
          </a:xfrm>
        </p:spPr>
        <p:txBody>
          <a:bodyPr/>
          <a:lstStyle/>
          <a:p>
            <a:pPr algn="ctr"/>
            <a:r>
              <a:rPr lang="en-US" dirty="0" smtClean="0"/>
              <a:t>Virology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047744"/>
            <a:ext cx="8825658" cy="1591056"/>
          </a:xfrm>
        </p:spPr>
        <p:txBody>
          <a:bodyPr>
            <a:normAutofit/>
          </a:bodyPr>
          <a:lstStyle/>
          <a:p>
            <a:pPr algn="ctr"/>
            <a:r>
              <a:rPr lang="fa-IR" sz="4800" dirty="0" smtClean="0">
                <a:cs typeface="B Nazanin" panose="00000400000000000000" pitchFamily="2" charset="-78"/>
              </a:rPr>
              <a:t>جلسه هشتم</a:t>
            </a:r>
            <a:endParaRPr lang="en-US" sz="48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92" y="399290"/>
            <a:ext cx="1304925" cy="12192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0000"/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Classification and nomenclature</a:t>
            </a:r>
            <a:br>
              <a:rPr lang="en-US" b="1" dirty="0"/>
            </a:br>
            <a:r>
              <a:rPr lang="en-US" b="1" dirty="0"/>
              <a:t>of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564432" cy="419548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In the early </a:t>
            </a:r>
            <a:r>
              <a:rPr lang="en-US" dirty="0" smtClean="0"/>
              <a:t>days, when </a:t>
            </a:r>
            <a:r>
              <a:rPr lang="en-US" dirty="0"/>
              <a:t>little was known about viruses, they were </a:t>
            </a:r>
            <a:r>
              <a:rPr lang="en-US" dirty="0" smtClean="0"/>
              <a:t>loosely grouped </a:t>
            </a:r>
            <a:r>
              <a:rPr lang="en-US" dirty="0"/>
              <a:t>on the basis of criteria such as the type of </a:t>
            </a:r>
            <a:r>
              <a:rPr lang="en-US" dirty="0" smtClean="0"/>
              <a:t>host, the </a:t>
            </a:r>
            <a:r>
              <a:rPr lang="en-US" dirty="0"/>
              <a:t>type of disease caused by infection and whether </a:t>
            </a:r>
            <a:r>
              <a:rPr lang="en-US" dirty="0" smtClean="0"/>
              <a:t>the virus </a:t>
            </a:r>
            <a:r>
              <a:rPr lang="en-US" dirty="0"/>
              <a:t>is transmitted by an arthropod </a:t>
            </a:r>
            <a:r>
              <a:rPr lang="en-US" dirty="0" smtClean="0"/>
              <a:t>vector. As </a:t>
            </a:r>
            <a:r>
              <a:rPr lang="en-US" dirty="0"/>
              <a:t>more was learnt about the characteristics </a:t>
            </a:r>
            <a:r>
              <a:rPr lang="en-US" dirty="0" smtClean="0"/>
              <a:t>of virus </a:t>
            </a:r>
            <a:r>
              <a:rPr lang="en-US" dirty="0"/>
              <a:t>particles some of these began to be used for </a:t>
            </a:r>
            <a:r>
              <a:rPr lang="en-US" dirty="0" smtClean="0"/>
              <a:t>the purposes </a:t>
            </a:r>
            <a:r>
              <a:rPr lang="en-US" dirty="0"/>
              <a:t>of classification, for example</a:t>
            </a:r>
          </a:p>
          <a:p>
            <a:pPr marL="0" indent="0" algn="just">
              <a:buNone/>
            </a:pPr>
            <a:r>
              <a:rPr lang="en-US" dirty="0"/>
              <a:t>• whether the nucleic acid is DNA or RNA</a:t>
            </a:r>
          </a:p>
          <a:p>
            <a:pPr marL="0" indent="0" algn="just">
              <a:buNone/>
            </a:pPr>
            <a:r>
              <a:rPr lang="en-US" dirty="0"/>
              <a:t>• whether the nucleic acid is single stranded or </a:t>
            </a:r>
            <a:r>
              <a:rPr lang="en-US" dirty="0" smtClean="0"/>
              <a:t>double stranded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• whether or not the genome is segmented</a:t>
            </a:r>
          </a:p>
          <a:p>
            <a:pPr marL="0" indent="0" algn="just">
              <a:buNone/>
            </a:pPr>
            <a:r>
              <a:rPr lang="en-US" dirty="0"/>
              <a:t>• the size of the </a:t>
            </a:r>
            <a:r>
              <a:rPr lang="en-US" dirty="0" err="1"/>
              <a:t>virion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• whether the capsid has helical symmetry or </a:t>
            </a:r>
            <a:r>
              <a:rPr lang="en-US" dirty="0" smtClean="0"/>
              <a:t>icosahedral symmetry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• whether the </a:t>
            </a:r>
            <a:r>
              <a:rPr lang="en-US" dirty="0" err="1"/>
              <a:t>virion</a:t>
            </a:r>
            <a:r>
              <a:rPr lang="en-US" dirty="0"/>
              <a:t> is naked or enveloped.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1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07008"/>
            <a:ext cx="9832912" cy="5041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International </a:t>
            </a:r>
            <a:r>
              <a:rPr lang="en-US" b="1" i="1" dirty="0" smtClean="0"/>
              <a:t>Committee on </a:t>
            </a:r>
            <a:r>
              <a:rPr lang="en-US" b="1" i="1" dirty="0"/>
              <a:t>Taxonomy of Viruses</a:t>
            </a:r>
          </a:p>
          <a:p>
            <a:pPr marL="0" indent="0" algn="just">
              <a:buNone/>
            </a:pPr>
            <a:r>
              <a:rPr lang="en-US" dirty="0"/>
              <a:t>By 1966 it was decided that some order had </a:t>
            </a:r>
            <a:r>
              <a:rPr lang="en-US" dirty="0" smtClean="0"/>
              <a:t>to be </a:t>
            </a:r>
            <a:r>
              <a:rPr lang="en-US" dirty="0"/>
              <a:t>brought to the business of naming viruses </a:t>
            </a:r>
            <a:r>
              <a:rPr lang="en-US" dirty="0" smtClean="0"/>
              <a:t>and classifying </a:t>
            </a:r>
            <a:r>
              <a:rPr lang="en-US" dirty="0"/>
              <a:t>them into groups, and the </a:t>
            </a:r>
            <a:r>
              <a:rPr lang="en-US" dirty="0" smtClean="0"/>
              <a:t>International Committee </a:t>
            </a:r>
            <a:r>
              <a:rPr lang="en-US" dirty="0"/>
              <a:t>on Taxonomy of Viruses (ICTV) </a:t>
            </a:r>
            <a:r>
              <a:rPr lang="en-US" dirty="0" smtClean="0"/>
              <a:t>was formed</a:t>
            </a:r>
            <a:r>
              <a:rPr lang="en-US" dirty="0"/>
              <a:t>. The committee now has many working </a:t>
            </a:r>
            <a:r>
              <a:rPr lang="en-US" dirty="0" smtClean="0"/>
              <a:t>groups and </a:t>
            </a:r>
            <a:r>
              <a:rPr lang="en-US" dirty="0"/>
              <a:t>is advised by virologists around the world.</a:t>
            </a:r>
          </a:p>
          <a:p>
            <a:pPr marL="0" indent="0" algn="just">
              <a:buNone/>
            </a:pPr>
            <a:r>
              <a:rPr lang="en-US" dirty="0"/>
              <a:t>The ICTV lays down the rules for the </a:t>
            </a:r>
            <a:r>
              <a:rPr lang="en-US" dirty="0" smtClean="0"/>
              <a:t>nomenclature and </a:t>
            </a:r>
            <a:r>
              <a:rPr lang="en-US" dirty="0"/>
              <a:t>classification of viruses, and it considers </a:t>
            </a:r>
            <a:r>
              <a:rPr lang="en-US" dirty="0" smtClean="0"/>
              <a:t>proposals for </a:t>
            </a:r>
            <a:r>
              <a:rPr lang="en-US" dirty="0"/>
              <a:t>new taxonomic groups and virus names. </a:t>
            </a:r>
            <a:r>
              <a:rPr lang="en-US" dirty="0" smtClean="0"/>
              <a:t>Those that </a:t>
            </a:r>
            <a:r>
              <a:rPr lang="en-US" dirty="0"/>
              <a:t>are approved are published in book form (</a:t>
            </a:r>
            <a:r>
              <a:rPr lang="en-US" dirty="0" smtClean="0"/>
              <a:t>Please see </a:t>
            </a:r>
            <a:r>
              <a:rPr lang="en-US" i="1" dirty="0"/>
              <a:t>Sources of further information </a:t>
            </a:r>
            <a:r>
              <a:rPr lang="en-US" dirty="0"/>
              <a:t>at the end of </a:t>
            </a:r>
            <a:r>
              <a:rPr lang="en-US" dirty="0" smtClean="0"/>
              <a:t>this chapter</a:t>
            </a:r>
            <a:r>
              <a:rPr lang="en-US" dirty="0"/>
              <a:t>.) and on the web; these sources should </a:t>
            </a:r>
            <a:r>
              <a:rPr lang="en-US" dirty="0" smtClean="0"/>
              <a:t>be consulted </a:t>
            </a:r>
            <a:r>
              <a:rPr lang="en-US" dirty="0"/>
              <a:t>for definitive information. The web </a:t>
            </a:r>
            <a:r>
              <a:rPr lang="en-US" dirty="0" smtClean="0"/>
              <a:t>site for </a:t>
            </a:r>
            <a:r>
              <a:rPr lang="en-US" dirty="0"/>
              <a:t>this book (www.wiley.com/go/carter) has links </a:t>
            </a:r>
            <a:r>
              <a:rPr lang="en-US" dirty="0" smtClean="0"/>
              <a:t>to relevant </a:t>
            </a:r>
            <a:r>
              <a:rPr lang="en-US" dirty="0"/>
              <a:t>web sites.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0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109472"/>
            <a:ext cx="10521761" cy="5138927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For a long time virologists were reluctant to use </a:t>
            </a:r>
            <a:r>
              <a:rPr lang="en-US" dirty="0" smtClean="0"/>
              <a:t>the taxonomic </a:t>
            </a:r>
            <a:r>
              <a:rPr lang="en-US" dirty="0"/>
              <a:t>groups such as family, subfamily, </a:t>
            </a:r>
            <a:r>
              <a:rPr lang="en-US" dirty="0" smtClean="0"/>
              <a:t>genus and </a:t>
            </a:r>
            <a:r>
              <a:rPr lang="en-US" dirty="0"/>
              <a:t>species that have long been used to </a:t>
            </a:r>
            <a:r>
              <a:rPr lang="en-US" dirty="0" smtClean="0"/>
              <a:t>classify living </a:t>
            </a:r>
            <a:r>
              <a:rPr lang="en-US" dirty="0"/>
              <a:t>organisms, but taxonomic groups of </a:t>
            </a:r>
            <a:r>
              <a:rPr lang="en-US" dirty="0" smtClean="0"/>
              <a:t>viruses have </a:t>
            </a:r>
            <a:r>
              <a:rPr lang="en-US" dirty="0"/>
              <a:t>gradually been accepted and are now </a:t>
            </a:r>
            <a:r>
              <a:rPr lang="en-US" dirty="0" smtClean="0"/>
              <a:t>established. </a:t>
            </a:r>
            <a:r>
              <a:rPr lang="en-US" dirty="0"/>
              <a:t>Some virus families have been </a:t>
            </a:r>
            <a:r>
              <a:rPr lang="en-US" dirty="0" smtClean="0"/>
              <a:t>grouped into </a:t>
            </a:r>
            <a:r>
              <a:rPr lang="en-US" dirty="0"/>
              <a:t>orders, but higher taxonomic groupings, such </a:t>
            </a:r>
            <a:r>
              <a:rPr lang="en-US" dirty="0" smtClean="0"/>
              <a:t>as class </a:t>
            </a:r>
            <a:r>
              <a:rPr lang="en-US" dirty="0"/>
              <a:t>and phylum, are not used. Only some </a:t>
            </a:r>
            <a:r>
              <a:rPr lang="en-US" dirty="0" smtClean="0"/>
              <a:t>virus families </a:t>
            </a:r>
            <a:r>
              <a:rPr lang="en-US" dirty="0"/>
              <a:t>are divided into </a:t>
            </a:r>
            <a:r>
              <a:rPr lang="en-US" dirty="0" smtClean="0"/>
              <a:t>subfamilies. Each </a:t>
            </a:r>
            <a:r>
              <a:rPr lang="en-US" dirty="0"/>
              <a:t>order, family, subfamily and genus is </a:t>
            </a:r>
            <a:r>
              <a:rPr lang="en-US" dirty="0" smtClean="0"/>
              <a:t>defined by </a:t>
            </a:r>
            <a:r>
              <a:rPr lang="en-US" dirty="0"/>
              <a:t>viral characteristics that are necessary for </a:t>
            </a:r>
            <a:r>
              <a:rPr lang="en-US" dirty="0" smtClean="0"/>
              <a:t>membership of </a:t>
            </a:r>
            <a:r>
              <a:rPr lang="en-US" dirty="0"/>
              <a:t>that group, whereas members of a species </a:t>
            </a:r>
            <a:r>
              <a:rPr lang="en-US" dirty="0" smtClean="0"/>
              <a:t>have characteristics </a:t>
            </a:r>
            <a:r>
              <a:rPr lang="en-US" dirty="0"/>
              <a:t>in common but no one characteristic </a:t>
            </a:r>
            <a:r>
              <a:rPr lang="en-US" dirty="0" smtClean="0"/>
              <a:t>is essential </a:t>
            </a:r>
            <a:r>
              <a:rPr lang="en-US" dirty="0"/>
              <a:t>for membership of the species. Many </a:t>
            </a:r>
            <a:r>
              <a:rPr lang="en-US" dirty="0" smtClean="0"/>
              <a:t>species contain </a:t>
            </a:r>
            <a:r>
              <a:rPr lang="en-US" dirty="0"/>
              <a:t>variants known as virus strains, serotypes (</a:t>
            </a:r>
            <a:r>
              <a:rPr lang="en-US" dirty="0" smtClean="0"/>
              <a:t>differences are </a:t>
            </a:r>
            <a:r>
              <a:rPr lang="en-US" dirty="0"/>
              <a:t>detected by differences in antigens) </a:t>
            </a:r>
            <a:r>
              <a:rPr lang="en-US" dirty="0" smtClean="0"/>
              <a:t>or genotypes </a:t>
            </a:r>
            <a:r>
              <a:rPr lang="en-US" dirty="0"/>
              <a:t>(differences are detected by differences </a:t>
            </a:r>
            <a:r>
              <a:rPr lang="en-US" dirty="0" smtClean="0"/>
              <a:t>in genome </a:t>
            </a:r>
            <a:r>
              <a:rPr lang="en-US" dirty="0"/>
              <a:t>sequence).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515920" cy="4195481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Different virus isolates are generally considered </a:t>
            </a:r>
            <a:r>
              <a:rPr lang="en-US" dirty="0" smtClean="0"/>
              <a:t>to be </a:t>
            </a:r>
            <a:r>
              <a:rPr lang="en-US" dirty="0"/>
              <a:t>members of a virus </a:t>
            </a:r>
            <a:r>
              <a:rPr lang="en-US" i="1" dirty="0"/>
              <a:t>species </a:t>
            </a:r>
            <a:r>
              <a:rPr lang="en-US" dirty="0"/>
              <a:t>if they share a high </a:t>
            </a:r>
            <a:r>
              <a:rPr lang="en-US" dirty="0" smtClean="0"/>
              <a:t>degree of </a:t>
            </a:r>
            <a:r>
              <a:rPr lang="en-US" dirty="0"/>
              <a:t>nucleic acid sequence identity and most of </a:t>
            </a:r>
            <a:r>
              <a:rPr lang="en-US" dirty="0" smtClean="0"/>
              <a:t>their proteins </a:t>
            </a:r>
            <a:r>
              <a:rPr lang="en-US" dirty="0"/>
              <a:t>have highly similar amino acid sequences </a:t>
            </a:r>
            <a:r>
              <a:rPr lang="en-US" dirty="0" smtClean="0"/>
              <a:t>and common </a:t>
            </a:r>
            <a:r>
              <a:rPr lang="en-US" dirty="0"/>
              <a:t>antigenic properties. Members of a </a:t>
            </a:r>
            <a:r>
              <a:rPr lang="en-US" dirty="0" smtClean="0"/>
              <a:t>species usually </a:t>
            </a:r>
            <a:r>
              <a:rPr lang="en-US" dirty="0"/>
              <a:t>infect a limited number of organisms or </a:t>
            </a:r>
            <a:r>
              <a:rPr lang="en-US" dirty="0" err="1"/>
              <a:t>specifi</a:t>
            </a:r>
            <a:r>
              <a:rPr lang="en-US" dirty="0"/>
              <a:t> </a:t>
            </a:r>
            <a:r>
              <a:rPr lang="en-US" dirty="0" smtClean="0"/>
              <a:t>c target </a:t>
            </a:r>
            <a:r>
              <a:rPr lang="en-US" dirty="0"/>
              <a:t>cells and tissues. This implies that they are in </a:t>
            </a:r>
            <a:r>
              <a:rPr lang="en-US" dirty="0" smtClean="0"/>
              <a:t>genetic contact </a:t>
            </a:r>
            <a:r>
              <a:rPr lang="en-US" dirty="0"/>
              <a:t>with each other and are therefore members of </a:t>
            </a:r>
            <a:r>
              <a:rPr lang="en-US" dirty="0" smtClean="0"/>
              <a:t>a common </a:t>
            </a:r>
            <a:r>
              <a:rPr lang="en-US" dirty="0"/>
              <a:t>genetic </a:t>
            </a:r>
            <a:r>
              <a:rPr lang="en-US" b="1" dirty="0"/>
              <a:t>lineage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2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991408" cy="4195481"/>
          </a:xfrm>
        </p:spPr>
        <p:txBody>
          <a:bodyPr/>
          <a:lstStyle/>
          <a:p>
            <a:pPr algn="just"/>
            <a:r>
              <a:rPr lang="en-US" dirty="0"/>
              <a:t>Virus species are grouped into </a:t>
            </a:r>
            <a:r>
              <a:rPr lang="en-US" i="1" dirty="0"/>
              <a:t>genera </a:t>
            </a:r>
            <a:r>
              <a:rPr lang="en-US" dirty="0"/>
              <a:t>by virtue </a:t>
            </a:r>
            <a:r>
              <a:rPr lang="en-US" dirty="0" smtClean="0"/>
              <a:t>of shared </a:t>
            </a:r>
            <a:r>
              <a:rPr lang="en-US" dirty="0"/>
              <a:t>characteristics such as genome organization </a:t>
            </a:r>
            <a:r>
              <a:rPr lang="en-US" dirty="0" smtClean="0"/>
              <a:t>and size</a:t>
            </a:r>
            <a:r>
              <a:rPr lang="en-US" dirty="0"/>
              <a:t>, </a:t>
            </a:r>
            <a:r>
              <a:rPr lang="en-US" dirty="0" err="1"/>
              <a:t>virion</a:t>
            </a:r>
            <a:r>
              <a:rPr lang="en-US" dirty="0"/>
              <a:t> structure, and replication strategies. </a:t>
            </a:r>
            <a:r>
              <a:rPr lang="en-US" dirty="0" smtClean="0"/>
              <a:t>Although they </a:t>
            </a:r>
            <a:r>
              <a:rPr lang="en-US" dirty="0"/>
              <a:t>are related by evolution, species that are </a:t>
            </a:r>
            <a:r>
              <a:rPr lang="en-US" dirty="0" err="1" smtClean="0"/>
              <a:t>membersof</a:t>
            </a:r>
            <a:r>
              <a:rPr lang="en-US" dirty="0" smtClean="0"/>
              <a:t> </a:t>
            </a:r>
            <a:r>
              <a:rPr lang="en-US" dirty="0"/>
              <a:t>a common genus may show </a:t>
            </a:r>
            <a:r>
              <a:rPr lang="en-US" dirty="0" smtClean="0"/>
              <a:t>significant </a:t>
            </a:r>
            <a:r>
              <a:rPr lang="en-US" dirty="0"/>
              <a:t>divergence </a:t>
            </a:r>
            <a:r>
              <a:rPr lang="en-US" dirty="0" smtClean="0"/>
              <a:t>in nucleotide </a:t>
            </a:r>
            <a:r>
              <a:rPr lang="en-US" dirty="0"/>
              <a:t>and amino acid sequences. Different </a:t>
            </a:r>
            <a:r>
              <a:rPr lang="en-US" dirty="0" smtClean="0"/>
              <a:t>members of </a:t>
            </a:r>
            <a:r>
              <a:rPr lang="en-US" dirty="0"/>
              <a:t>a genus may infect different organisms or </a:t>
            </a:r>
            <a:r>
              <a:rPr lang="en-US" dirty="0" smtClean="0"/>
              <a:t>different tissues </a:t>
            </a:r>
            <a:r>
              <a:rPr lang="en-US" dirty="0"/>
              <a:t>in the same organism, and therefore may </a:t>
            </a:r>
            <a:r>
              <a:rPr lang="en-US" dirty="0" smtClean="0"/>
              <a:t>not usually </a:t>
            </a:r>
            <a:r>
              <a:rPr lang="en-US" dirty="0"/>
              <a:t>come in contact with each other.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872" y="2052918"/>
            <a:ext cx="11338560" cy="4195481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Genera are in turn grouped into virus </a:t>
            </a:r>
            <a:r>
              <a:rPr lang="en-US" i="1" dirty="0" smtClean="0"/>
              <a:t>families</a:t>
            </a:r>
            <a:r>
              <a:rPr lang="en-US" dirty="0" smtClean="0"/>
              <a:t>. Members </a:t>
            </a:r>
            <a:r>
              <a:rPr lang="en-US" dirty="0"/>
              <a:t>of a virus family share overall </a:t>
            </a:r>
            <a:r>
              <a:rPr lang="en-US" dirty="0" smtClean="0"/>
              <a:t>genome organization</a:t>
            </a:r>
            <a:r>
              <a:rPr lang="en-US" dirty="0"/>
              <a:t>, </a:t>
            </a:r>
            <a:r>
              <a:rPr lang="en-US" dirty="0" err="1"/>
              <a:t>virion</a:t>
            </a:r>
            <a:r>
              <a:rPr lang="en-US" dirty="0"/>
              <a:t> structure, and replication </a:t>
            </a:r>
            <a:r>
              <a:rPr lang="en-US" dirty="0" smtClean="0"/>
              <a:t>mechanisms. Because </a:t>
            </a:r>
            <a:r>
              <a:rPr lang="en-US" dirty="0"/>
              <a:t>of this, they are presumed to be </a:t>
            </a:r>
            <a:r>
              <a:rPr lang="en-US" dirty="0" smtClean="0"/>
              <a:t>evolutionarily related</a:t>
            </a:r>
            <a:r>
              <a:rPr lang="en-US" dirty="0"/>
              <a:t>. However, different members of </a:t>
            </a:r>
            <a:r>
              <a:rPr lang="en-US" dirty="0" smtClean="0"/>
              <a:t>a virus </a:t>
            </a:r>
            <a:r>
              <a:rPr lang="en-US" dirty="0"/>
              <a:t>family may vary </a:t>
            </a:r>
            <a:r>
              <a:rPr lang="en-US" dirty="0" smtClean="0"/>
              <a:t>significantly </a:t>
            </a:r>
            <a:r>
              <a:rPr lang="en-US" dirty="0"/>
              <a:t>in </a:t>
            </a:r>
            <a:r>
              <a:rPr lang="en-US" dirty="0" err="1"/>
              <a:t>virion</a:t>
            </a:r>
            <a:r>
              <a:rPr lang="en-US" dirty="0"/>
              <a:t> size </a:t>
            </a:r>
            <a:r>
              <a:rPr lang="en-US" dirty="0" smtClean="0"/>
              <a:t>and genome </a:t>
            </a:r>
            <a:r>
              <a:rPr lang="en-US" dirty="0"/>
              <a:t>length, and may have a variety of unique </a:t>
            </a:r>
            <a:r>
              <a:rPr lang="en-US" dirty="0" smtClean="0"/>
              <a:t>genes not </a:t>
            </a:r>
            <a:r>
              <a:rPr lang="en-US" dirty="0"/>
              <a:t>shared by other family members. Because </a:t>
            </a:r>
            <a:r>
              <a:rPr lang="en-US" dirty="0" smtClean="0"/>
              <a:t>members of </a:t>
            </a:r>
            <a:r>
              <a:rPr lang="en-US" dirty="0"/>
              <a:t>a virus family may have evolved separately </a:t>
            </a:r>
            <a:r>
              <a:rPr lang="en-US" dirty="0" smtClean="0"/>
              <a:t>over considerable </a:t>
            </a:r>
            <a:r>
              <a:rPr lang="en-US" dirty="0"/>
              <a:t>periods of time in distinct host </a:t>
            </a:r>
            <a:r>
              <a:rPr lang="en-US" dirty="0" smtClean="0"/>
              <a:t>organisms, they </a:t>
            </a:r>
            <a:r>
              <a:rPr lang="en-US" dirty="0"/>
              <a:t>often share only limited nucleotide or </a:t>
            </a:r>
            <a:r>
              <a:rPr lang="en-US" dirty="0" smtClean="0"/>
              <a:t>amino acid </a:t>
            </a:r>
            <a:r>
              <a:rPr lang="en-US" dirty="0"/>
              <a:t>sequence homology in a small number of genes.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3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906064" cy="4195481"/>
          </a:xfrm>
        </p:spPr>
        <p:txBody>
          <a:bodyPr/>
          <a:lstStyle/>
          <a:p>
            <a:r>
              <a:rPr lang="en-US" dirty="0"/>
              <a:t>Following their rules, names of virus </a:t>
            </a:r>
            <a:r>
              <a:rPr lang="en-US" dirty="0" smtClean="0"/>
              <a:t>families are </a:t>
            </a:r>
            <a:r>
              <a:rPr lang="en-US" dirty="0"/>
              <a:t>italicized and end in the Latin </a:t>
            </a:r>
            <a:r>
              <a:rPr lang="en-US" dirty="0" err="1"/>
              <a:t>suffi</a:t>
            </a:r>
            <a:r>
              <a:rPr lang="en-US" dirty="0"/>
              <a:t> x -</a:t>
            </a:r>
            <a:r>
              <a:rPr lang="en-US" i="1" dirty="0" err="1" smtClean="0"/>
              <a:t>viridae</a:t>
            </a:r>
            <a:r>
              <a:rPr lang="en-US" dirty="0" smtClean="0"/>
              <a:t>, and </a:t>
            </a:r>
            <a:r>
              <a:rPr lang="en-US" dirty="0"/>
              <a:t>names of genera end in the </a:t>
            </a:r>
            <a:r>
              <a:rPr lang="en-US" dirty="0" err="1"/>
              <a:t>suffi</a:t>
            </a:r>
            <a:r>
              <a:rPr lang="en-US" dirty="0"/>
              <a:t> x -</a:t>
            </a:r>
            <a:r>
              <a:rPr lang="en-US" i="1" dirty="0"/>
              <a:t>virus</a:t>
            </a:r>
            <a:r>
              <a:rPr lang="en-US" dirty="0"/>
              <a:t>. </a:t>
            </a:r>
            <a:r>
              <a:rPr lang="en-US" dirty="0" smtClean="0"/>
              <a:t>However, in </a:t>
            </a:r>
            <a:r>
              <a:rPr lang="en-US" dirty="0"/>
              <a:t>this book, virus family names are usually </a:t>
            </a:r>
            <a:r>
              <a:rPr lang="en-US" dirty="0" smtClean="0"/>
              <a:t>referred to </a:t>
            </a:r>
            <a:r>
              <a:rPr lang="en-US" dirty="0"/>
              <a:t>in their English version for sake of simplicity (e.g</a:t>
            </a:r>
            <a:r>
              <a:rPr lang="en-US" dirty="0" smtClean="0"/>
              <a:t>., “</a:t>
            </a:r>
            <a:r>
              <a:rPr lang="en-US" dirty="0" err="1"/>
              <a:t>picornaviruses</a:t>
            </a:r>
            <a:r>
              <a:rPr lang="en-US" dirty="0"/>
              <a:t>” instead of </a:t>
            </a:r>
            <a:r>
              <a:rPr lang="en-US" i="1" dirty="0"/>
              <a:t>“</a:t>
            </a:r>
            <a:r>
              <a:rPr lang="en-US" i="1" dirty="0" err="1"/>
              <a:t>Picornaviridae</a:t>
            </a:r>
            <a:r>
              <a:rPr lang="en-US" i="1" dirty="0"/>
              <a:t>”</a:t>
            </a:r>
            <a:r>
              <a:rPr lang="en-US" dirty="0"/>
              <a:t>).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7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3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Taxonomic group      Suffix          Example </a:t>
            </a:r>
          </a:p>
          <a:p>
            <a:r>
              <a:rPr lang="en-US" dirty="0"/>
              <a:t>Order                        </a:t>
            </a:r>
            <a:r>
              <a:rPr lang="en-US" i="1" dirty="0"/>
              <a:t>-</a:t>
            </a:r>
            <a:r>
              <a:rPr lang="en-US" i="1" dirty="0" err="1"/>
              <a:t>virales</a:t>
            </a:r>
            <a:r>
              <a:rPr lang="en-US" i="1" dirty="0"/>
              <a:t>           </a:t>
            </a:r>
            <a:r>
              <a:rPr lang="en-US" i="1" dirty="0" err="1"/>
              <a:t>Mononegavirales</a:t>
            </a:r>
            <a:r>
              <a:rPr lang="en-US" i="1" dirty="0"/>
              <a:t> </a:t>
            </a:r>
          </a:p>
          <a:p>
            <a:r>
              <a:rPr lang="en-US" dirty="0"/>
              <a:t>Family                      </a:t>
            </a:r>
            <a:r>
              <a:rPr lang="en-US" i="1" dirty="0"/>
              <a:t>-</a:t>
            </a:r>
            <a:r>
              <a:rPr lang="en-US" i="1" dirty="0" err="1"/>
              <a:t>viridae</a:t>
            </a:r>
            <a:r>
              <a:rPr lang="en-US" i="1" dirty="0"/>
              <a:t>            </a:t>
            </a:r>
            <a:r>
              <a:rPr lang="en-US" i="1" dirty="0" err="1"/>
              <a:t>Paramyxoviridae</a:t>
            </a:r>
            <a:r>
              <a:rPr lang="en-US" i="1" dirty="0"/>
              <a:t> </a:t>
            </a:r>
          </a:p>
          <a:p>
            <a:r>
              <a:rPr lang="en-US" dirty="0"/>
              <a:t>Subfamily                 </a:t>
            </a:r>
            <a:r>
              <a:rPr lang="en-US" i="1" dirty="0"/>
              <a:t>-</a:t>
            </a:r>
            <a:r>
              <a:rPr lang="en-US" i="1" dirty="0" err="1"/>
              <a:t>virinae</a:t>
            </a:r>
            <a:r>
              <a:rPr lang="en-US" i="1" dirty="0"/>
              <a:t>           </a:t>
            </a:r>
            <a:r>
              <a:rPr lang="en-US" i="1" dirty="0" err="1"/>
              <a:t>Paramyxovirinae</a:t>
            </a:r>
            <a:r>
              <a:rPr lang="en-US" i="1" dirty="0"/>
              <a:t> </a:t>
            </a:r>
            <a:endParaRPr lang="en-US" dirty="0"/>
          </a:p>
          <a:p>
            <a:r>
              <a:rPr lang="en-US"/>
              <a:t>Genus                 </a:t>
            </a:r>
            <a:r>
              <a:rPr lang="en-US" smtClean="0"/>
              <a:t>      </a:t>
            </a:r>
            <a:r>
              <a:rPr lang="en-US" i="1" dirty="0"/>
              <a:t>-</a:t>
            </a:r>
            <a:r>
              <a:rPr lang="en-US" i="1"/>
              <a:t>virus              </a:t>
            </a:r>
            <a:r>
              <a:rPr lang="en-US" i="1" smtClean="0"/>
              <a:t> </a:t>
            </a:r>
            <a:r>
              <a:rPr lang="en-US" i="1" dirty="0" err="1"/>
              <a:t>Morbillivirus</a:t>
            </a:r>
            <a:r>
              <a:rPr lang="en-US" i="1" dirty="0"/>
              <a:t>  </a:t>
            </a:r>
          </a:p>
          <a:p>
            <a:r>
              <a:rPr lang="en-US" dirty="0"/>
              <a:t>Species                                           measles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7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</TotalTime>
  <Words>775</Words>
  <Application>Microsoft Office PowerPoint</Application>
  <PresentationFormat>Widescreen</PresentationFormat>
  <Paragraphs>24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 Nazanin</vt:lpstr>
      <vt:lpstr>Century Gothic</vt:lpstr>
      <vt:lpstr>Wingdings 3</vt:lpstr>
      <vt:lpstr>Ion</vt:lpstr>
      <vt:lpstr>Virology</vt:lpstr>
      <vt:lpstr>Classification and nomenclature of viruses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Virology</dc:title>
  <dc:creator>apple</dc:creator>
  <cp:lastModifiedBy>apple</cp:lastModifiedBy>
  <cp:revision>7</cp:revision>
  <dcterms:created xsi:type="dcterms:W3CDTF">2020-04-15T13:03:01Z</dcterms:created>
  <dcterms:modified xsi:type="dcterms:W3CDTF">2020-04-15T14:10:56Z</dcterms:modified>
</cp:coreProperties>
</file>