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7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2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0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167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63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260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20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16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6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7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8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8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9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9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1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4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3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57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685799"/>
            <a:ext cx="8644128" cy="2971801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Virology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5680" y="3843867"/>
            <a:ext cx="3549332" cy="1947333"/>
          </a:xfrm>
        </p:spPr>
        <p:txBody>
          <a:bodyPr/>
          <a:lstStyle/>
          <a:p>
            <a:r>
              <a:rPr lang="fa-IR" b="1" dirty="0" smtClean="0">
                <a:solidFill>
                  <a:srgbClr val="002060"/>
                </a:solidFill>
              </a:rPr>
              <a:t>جلسه هفتم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703116" cy="5117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bg1"/>
                </a:solidFill>
              </a:rPr>
              <a:t>Types of Mutations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Mutations can be classified according to the kind </a:t>
            </a:r>
            <a:r>
              <a:rPr lang="en-US" dirty="0" smtClean="0">
                <a:solidFill>
                  <a:schemeClr val="bg1"/>
                </a:solidFill>
              </a:rPr>
              <a:t>of change </a:t>
            </a:r>
            <a:r>
              <a:rPr lang="en-US" dirty="0">
                <a:solidFill>
                  <a:schemeClr val="bg1"/>
                </a:solidFill>
              </a:rPr>
              <a:t>they produce in the viral genome or the kind </a:t>
            </a:r>
            <a:r>
              <a:rPr lang="en-US" dirty="0" smtClean="0">
                <a:solidFill>
                  <a:schemeClr val="bg1"/>
                </a:solidFill>
              </a:rPr>
              <a:t>of change </a:t>
            </a:r>
            <a:r>
              <a:rPr lang="en-US" dirty="0">
                <a:solidFill>
                  <a:schemeClr val="bg1"/>
                </a:solidFill>
              </a:rPr>
              <a:t>they produce in the properties of the virus or </a:t>
            </a:r>
            <a:r>
              <a:rPr lang="en-US" dirty="0" smtClean="0">
                <a:solidFill>
                  <a:schemeClr val="bg1"/>
                </a:solidFill>
              </a:rPr>
              <a:t>the infection </a:t>
            </a:r>
            <a:r>
              <a:rPr lang="en-US" dirty="0">
                <a:solidFill>
                  <a:schemeClr val="bg1"/>
                </a:solidFill>
              </a:rPr>
              <a:t>it causes. The former pertains to change in </a:t>
            </a:r>
            <a:r>
              <a:rPr lang="en-US" dirty="0" smtClean="0">
                <a:solidFill>
                  <a:schemeClr val="bg1"/>
                </a:solidFill>
              </a:rPr>
              <a:t>the viral </a:t>
            </a:r>
            <a:r>
              <a:rPr lang="en-US" dirty="0">
                <a:solidFill>
                  <a:schemeClr val="bg1"/>
                </a:solidFill>
              </a:rPr>
              <a:t>genotype, the latter in the viral phenotype. </a:t>
            </a:r>
            <a:r>
              <a:rPr lang="en-US" dirty="0" smtClean="0">
                <a:solidFill>
                  <a:schemeClr val="bg1"/>
                </a:solidFill>
              </a:rPr>
              <a:t>Phenotypic change </a:t>
            </a:r>
            <a:r>
              <a:rPr lang="en-US" dirty="0">
                <a:solidFill>
                  <a:schemeClr val="bg1"/>
                </a:solidFill>
              </a:rPr>
              <a:t>may be evidenced by a change in a </a:t>
            </a:r>
            <a:r>
              <a:rPr lang="en-US" dirty="0" smtClean="0">
                <a:solidFill>
                  <a:schemeClr val="bg1"/>
                </a:solidFill>
              </a:rPr>
              <a:t>physical characteristic </a:t>
            </a:r>
            <a:r>
              <a:rPr lang="en-US" dirty="0">
                <a:solidFill>
                  <a:schemeClr val="bg1"/>
                </a:solidFill>
              </a:rPr>
              <a:t>of the </a:t>
            </a:r>
            <a:r>
              <a:rPr lang="en-US" dirty="0" err="1">
                <a:solidFill>
                  <a:schemeClr val="bg1"/>
                </a:solidFill>
              </a:rPr>
              <a:t>virion</a:t>
            </a:r>
            <a:r>
              <a:rPr lang="en-US" dirty="0">
                <a:solidFill>
                  <a:schemeClr val="bg1"/>
                </a:solidFill>
              </a:rPr>
              <a:t>, by a change in a </a:t>
            </a:r>
            <a:r>
              <a:rPr lang="en-US" dirty="0" smtClean="0">
                <a:solidFill>
                  <a:schemeClr val="bg1"/>
                </a:solidFill>
              </a:rPr>
              <a:t>replicative characteristic </a:t>
            </a:r>
            <a:r>
              <a:rPr lang="en-US" dirty="0">
                <a:solidFill>
                  <a:schemeClr val="bg1"/>
                </a:solidFill>
              </a:rPr>
              <a:t>seen during infection in cell culture, or by </a:t>
            </a:r>
            <a:r>
              <a:rPr lang="en-US" dirty="0" smtClean="0">
                <a:solidFill>
                  <a:schemeClr val="bg1"/>
                </a:solidFill>
              </a:rPr>
              <a:t>a change </a:t>
            </a:r>
            <a:r>
              <a:rPr lang="en-US" dirty="0">
                <a:solidFill>
                  <a:schemeClr val="bg1"/>
                </a:solidFill>
              </a:rPr>
              <a:t>in a </a:t>
            </a:r>
            <a:r>
              <a:rPr lang="en-US" dirty="0" err="1">
                <a:solidFill>
                  <a:schemeClr val="bg1"/>
                </a:solidFill>
              </a:rPr>
              <a:t>pathogenetic</a:t>
            </a:r>
            <a:r>
              <a:rPr lang="en-US" dirty="0">
                <a:solidFill>
                  <a:schemeClr val="bg1"/>
                </a:solidFill>
              </a:rPr>
              <a:t> property in an infected animal.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9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203244" cy="55808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</a:rPr>
              <a:t>Genotypic Classification of Mutants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</a:rPr>
              <a:t>The most common mutations are single nucleotide substitutions-</a:t>
            </a:r>
            <a:r>
              <a:rPr lang="en-US" dirty="0" smtClean="0">
                <a:solidFill>
                  <a:srgbClr val="002060"/>
                </a:solidFill>
              </a:rPr>
              <a:t>- these </a:t>
            </a:r>
            <a:r>
              <a:rPr lang="en-US" dirty="0">
                <a:solidFill>
                  <a:srgbClr val="002060"/>
                </a:solidFill>
              </a:rPr>
              <a:t>are called </a:t>
            </a:r>
            <a:r>
              <a:rPr lang="en-US" i="1" dirty="0">
                <a:solidFill>
                  <a:srgbClr val="002060"/>
                </a:solidFill>
              </a:rPr>
              <a:t>point mutations. </a:t>
            </a:r>
            <a:r>
              <a:rPr lang="en-US" dirty="0" smtClean="0">
                <a:solidFill>
                  <a:srgbClr val="002060"/>
                </a:solidFill>
              </a:rPr>
              <a:t>Mutations may </a:t>
            </a:r>
            <a:r>
              <a:rPr lang="en-US" dirty="0">
                <a:solidFill>
                  <a:srgbClr val="002060"/>
                </a:solidFill>
              </a:rPr>
              <a:t>also involve deletions or insertions of single </a:t>
            </a:r>
            <a:r>
              <a:rPr lang="en-US" dirty="0" smtClean="0">
                <a:solidFill>
                  <a:srgbClr val="002060"/>
                </a:solidFill>
              </a:rPr>
              <a:t>nucleotides or </a:t>
            </a:r>
            <a:r>
              <a:rPr lang="en-US" dirty="0">
                <a:solidFill>
                  <a:srgbClr val="002060"/>
                </a:solidFill>
              </a:rPr>
              <a:t>small or large blocks of nucleotides. The </a:t>
            </a:r>
            <a:r>
              <a:rPr lang="en-US" dirty="0" smtClean="0">
                <a:solidFill>
                  <a:srgbClr val="002060"/>
                </a:solidFill>
              </a:rPr>
              <a:t>phenotypic expression </a:t>
            </a:r>
            <a:r>
              <a:rPr lang="en-US" dirty="0">
                <a:solidFill>
                  <a:srgbClr val="002060"/>
                </a:solidFill>
              </a:rPr>
              <a:t>of a mutation may be reversed not </a:t>
            </a:r>
            <a:r>
              <a:rPr lang="en-US" dirty="0" smtClean="0">
                <a:solidFill>
                  <a:srgbClr val="002060"/>
                </a:solidFill>
              </a:rPr>
              <a:t>only by </a:t>
            </a:r>
            <a:r>
              <a:rPr lang="en-US" dirty="0">
                <a:solidFill>
                  <a:srgbClr val="002060"/>
                </a:solidFill>
              </a:rPr>
              <a:t>a back-mutation in the affected nucleotide(s) but </a:t>
            </a:r>
            <a:r>
              <a:rPr lang="en-US" dirty="0" smtClean="0">
                <a:solidFill>
                  <a:srgbClr val="002060"/>
                </a:solidFill>
              </a:rPr>
              <a:t>also by </a:t>
            </a:r>
            <a:r>
              <a:rPr lang="en-US" dirty="0">
                <a:solidFill>
                  <a:srgbClr val="002060"/>
                </a:solidFill>
              </a:rPr>
              <a:t>a </a:t>
            </a:r>
            <a:r>
              <a:rPr lang="en-US" i="1" dirty="0">
                <a:solidFill>
                  <a:srgbClr val="002060"/>
                </a:solidFill>
              </a:rPr>
              <a:t>suppresser mutation </a:t>
            </a:r>
            <a:r>
              <a:rPr lang="en-US" dirty="0">
                <a:solidFill>
                  <a:srgbClr val="002060"/>
                </a:solidFill>
              </a:rPr>
              <a:t>occurring elsewhere in the </a:t>
            </a:r>
            <a:r>
              <a:rPr lang="en-US" dirty="0" smtClean="0">
                <a:solidFill>
                  <a:srgbClr val="002060"/>
                </a:solidFill>
              </a:rPr>
              <a:t>same gene</a:t>
            </a:r>
            <a:r>
              <a:rPr lang="en-US" dirty="0">
                <a:solidFill>
                  <a:srgbClr val="002060"/>
                </a:solidFill>
              </a:rPr>
              <a:t>, or even in a different gene, which leads to </a:t>
            </a:r>
            <a:r>
              <a:rPr lang="en-US" dirty="0" smtClean="0">
                <a:solidFill>
                  <a:srgbClr val="002060"/>
                </a:solidFill>
              </a:rPr>
              <a:t>the reappearance </a:t>
            </a:r>
            <a:r>
              <a:rPr lang="en-US" dirty="0">
                <a:solidFill>
                  <a:srgbClr val="002060"/>
                </a:solidFill>
              </a:rPr>
              <a:t>of the wild-type phenotype. For </a:t>
            </a:r>
            <a:r>
              <a:rPr lang="en-US" dirty="0" smtClean="0">
                <a:solidFill>
                  <a:srgbClr val="002060"/>
                </a:solidFill>
              </a:rPr>
              <a:t>example, some </a:t>
            </a:r>
            <a:r>
              <a:rPr lang="en-US" dirty="0">
                <a:solidFill>
                  <a:srgbClr val="002060"/>
                </a:solidFill>
              </a:rPr>
              <a:t>temperature-sensitive mutants of influenza </a:t>
            </a:r>
            <a:r>
              <a:rPr lang="en-US" dirty="0" smtClean="0">
                <a:solidFill>
                  <a:srgbClr val="002060"/>
                </a:solidFill>
              </a:rPr>
              <a:t>virus developed </a:t>
            </a:r>
            <a:r>
              <a:rPr lang="en-US" dirty="0">
                <a:solidFill>
                  <a:srgbClr val="002060"/>
                </a:solidFill>
              </a:rPr>
              <a:t>as potential attenuated virus vaccines </a:t>
            </a:r>
            <a:r>
              <a:rPr lang="en-US" dirty="0" smtClean="0">
                <a:solidFill>
                  <a:srgbClr val="002060"/>
                </a:solidFill>
              </a:rPr>
              <a:t>have reverted </a:t>
            </a:r>
            <a:r>
              <a:rPr lang="en-US" dirty="0">
                <a:solidFill>
                  <a:srgbClr val="002060"/>
                </a:solidFill>
              </a:rPr>
              <a:t>to virulence because of independent </a:t>
            </a:r>
            <a:r>
              <a:rPr lang="en-US" dirty="0" smtClean="0">
                <a:solidFill>
                  <a:srgbClr val="002060"/>
                </a:solidFill>
              </a:rPr>
              <a:t>suppresser mutations </a:t>
            </a:r>
            <a:r>
              <a:rPr lang="en-US" dirty="0">
                <a:solidFill>
                  <a:srgbClr val="002060"/>
                </a:solidFill>
              </a:rPr>
              <a:t>in apparently unrelated genes.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8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1178604" cy="55808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bg1"/>
                </a:solidFill>
              </a:rPr>
              <a:t>Phenotypic Classification of Mutants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The phenotypic expression of a mutation may be </a:t>
            </a:r>
            <a:r>
              <a:rPr lang="en-US" dirty="0" smtClean="0">
                <a:solidFill>
                  <a:schemeClr val="bg1"/>
                </a:solidFill>
              </a:rPr>
              <a:t>seen in </a:t>
            </a:r>
            <a:r>
              <a:rPr lang="en-US" dirty="0">
                <a:solidFill>
                  <a:schemeClr val="bg1"/>
                </a:solidFill>
              </a:rPr>
              <a:t>various ways: relative to the wild type a mutant </a:t>
            </a:r>
            <a:r>
              <a:rPr lang="en-US" dirty="0" smtClean="0">
                <a:solidFill>
                  <a:schemeClr val="bg1"/>
                </a:solidFill>
              </a:rPr>
              <a:t>may produce </a:t>
            </a:r>
            <a:r>
              <a:rPr lang="en-US" dirty="0">
                <a:solidFill>
                  <a:schemeClr val="bg1"/>
                </a:solidFill>
              </a:rPr>
              <a:t>a different type of plaque in a cell </a:t>
            </a:r>
            <a:r>
              <a:rPr lang="en-US" dirty="0" smtClean="0">
                <a:solidFill>
                  <a:schemeClr val="bg1"/>
                </a:solidFill>
              </a:rPr>
              <a:t>monolayer (</a:t>
            </a:r>
            <a:r>
              <a:rPr lang="en-US" b="1" i="1" dirty="0" smtClean="0">
                <a:solidFill>
                  <a:schemeClr val="bg1"/>
                </a:solidFill>
              </a:rPr>
              <a:t>plaque </a:t>
            </a:r>
            <a:r>
              <a:rPr lang="en-US" b="1" i="1" dirty="0">
                <a:solidFill>
                  <a:schemeClr val="bg1"/>
                </a:solidFill>
              </a:rPr>
              <a:t>mutants</a:t>
            </a:r>
            <a:r>
              <a:rPr lang="en-US" i="1" dirty="0">
                <a:solidFill>
                  <a:schemeClr val="bg1"/>
                </a:solidFill>
              </a:rPr>
              <a:t>), </a:t>
            </a:r>
            <a:endParaRPr lang="en-US" i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may </a:t>
            </a:r>
            <a:r>
              <a:rPr lang="en-US" dirty="0">
                <a:solidFill>
                  <a:schemeClr val="bg1"/>
                </a:solidFill>
              </a:rPr>
              <a:t>become resistant to </a:t>
            </a:r>
            <a:r>
              <a:rPr lang="en-US" dirty="0" smtClean="0">
                <a:solidFill>
                  <a:schemeClr val="bg1"/>
                </a:solidFill>
              </a:rPr>
              <a:t>neutralization by </a:t>
            </a:r>
            <a:r>
              <a:rPr lang="en-US" dirty="0">
                <a:solidFill>
                  <a:schemeClr val="bg1"/>
                </a:solidFill>
              </a:rPr>
              <a:t>antibody raised against the wild type </a:t>
            </a:r>
            <a:r>
              <a:rPr lang="en-US" i="1" dirty="0">
                <a:solidFill>
                  <a:schemeClr val="bg1"/>
                </a:solidFill>
              </a:rPr>
              <a:t>(</a:t>
            </a:r>
            <a:r>
              <a:rPr lang="en-US" b="1" i="1" dirty="0" smtClean="0">
                <a:solidFill>
                  <a:schemeClr val="bg1"/>
                </a:solidFill>
              </a:rPr>
              <a:t>antibody escape </a:t>
            </a:r>
            <a:r>
              <a:rPr lang="en-US" b="1" i="1" dirty="0">
                <a:solidFill>
                  <a:schemeClr val="bg1"/>
                </a:solidFill>
              </a:rPr>
              <a:t>mutants</a:t>
            </a:r>
            <a:r>
              <a:rPr lang="en-US" i="1" dirty="0">
                <a:solidFill>
                  <a:schemeClr val="bg1"/>
                </a:solidFill>
              </a:rPr>
              <a:t>), </a:t>
            </a:r>
            <a:r>
              <a:rPr lang="en-US" dirty="0">
                <a:solidFill>
                  <a:schemeClr val="bg1"/>
                </a:solidFill>
              </a:rPr>
              <a:t>or may exhibit any of many other </a:t>
            </a:r>
            <a:r>
              <a:rPr lang="en-US" dirty="0" smtClean="0">
                <a:solidFill>
                  <a:schemeClr val="bg1"/>
                </a:solidFill>
              </a:rPr>
              <a:t>variant properties</a:t>
            </a:r>
            <a:r>
              <a:rPr lang="en-US" dirty="0">
                <a:solidFill>
                  <a:schemeClr val="bg1"/>
                </a:solidFill>
              </a:rPr>
              <a:t>. Mutations affecting antigenic </a:t>
            </a:r>
            <a:r>
              <a:rPr lang="en-US" dirty="0" smtClean="0">
                <a:solidFill>
                  <a:schemeClr val="bg1"/>
                </a:solidFill>
              </a:rPr>
              <a:t>determinants on </a:t>
            </a:r>
            <a:r>
              <a:rPr lang="en-US" dirty="0" err="1">
                <a:solidFill>
                  <a:schemeClr val="bg1"/>
                </a:solidFill>
              </a:rPr>
              <a:t>virion</a:t>
            </a:r>
            <a:r>
              <a:rPr lang="en-US" dirty="0">
                <a:solidFill>
                  <a:schemeClr val="bg1"/>
                </a:solidFill>
              </a:rPr>
              <a:t> surface proteins are strongly </a:t>
            </a:r>
            <a:r>
              <a:rPr lang="en-US" dirty="0" smtClean="0">
                <a:solidFill>
                  <a:schemeClr val="bg1"/>
                </a:solidFill>
              </a:rPr>
              <a:t>favored when </a:t>
            </a:r>
            <a:r>
              <a:rPr lang="en-US" dirty="0">
                <a:solidFill>
                  <a:schemeClr val="bg1"/>
                </a:solidFill>
              </a:rPr>
              <a:t>viruses replicate in the presence of an </a:t>
            </a:r>
            <a:r>
              <a:rPr lang="en-US" dirty="0" smtClean="0">
                <a:solidFill>
                  <a:schemeClr val="bg1"/>
                </a:solidFill>
              </a:rPr>
              <a:t>antibody.</a:t>
            </a:r>
          </a:p>
          <a:p>
            <a:pPr marL="0" indent="0" algn="just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Conditional </a:t>
            </a:r>
            <a:r>
              <a:rPr lang="en-US" b="1" i="1" dirty="0">
                <a:solidFill>
                  <a:schemeClr val="bg1"/>
                </a:solidFill>
              </a:rPr>
              <a:t>lethal mutants </a:t>
            </a:r>
            <a:r>
              <a:rPr lang="en-US" dirty="0">
                <a:solidFill>
                  <a:schemeClr val="bg1"/>
                </a:solidFill>
              </a:rPr>
              <a:t>cannot grow under </a:t>
            </a:r>
            <a:r>
              <a:rPr lang="en-US" dirty="0" smtClean="0">
                <a:solidFill>
                  <a:schemeClr val="bg1"/>
                </a:solidFill>
              </a:rPr>
              <a:t>certain (restrictive</a:t>
            </a:r>
            <a:r>
              <a:rPr lang="en-US" dirty="0">
                <a:solidFill>
                  <a:schemeClr val="bg1"/>
                </a:solidFill>
              </a:rPr>
              <a:t>) experimental conditions but can </a:t>
            </a:r>
            <a:r>
              <a:rPr lang="en-US" dirty="0" smtClean="0">
                <a:solidFill>
                  <a:schemeClr val="bg1"/>
                </a:solidFill>
              </a:rPr>
              <a:t>replicate under </a:t>
            </a:r>
            <a:r>
              <a:rPr lang="en-US" dirty="0">
                <a:solidFill>
                  <a:schemeClr val="bg1"/>
                </a:solidFill>
              </a:rPr>
              <a:t>other (permissive) conditions.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conditional lethal </a:t>
            </a:r>
            <a:r>
              <a:rPr lang="en-US" dirty="0" smtClean="0">
                <a:solidFill>
                  <a:schemeClr val="bg1"/>
                </a:solidFill>
              </a:rPr>
              <a:t>mutants studied </a:t>
            </a:r>
            <a:r>
              <a:rPr lang="en-US" dirty="0">
                <a:solidFill>
                  <a:schemeClr val="bg1"/>
                </a:solidFill>
              </a:rPr>
              <a:t>most commonly are those whose replication </a:t>
            </a:r>
            <a:r>
              <a:rPr lang="en-US" dirty="0" smtClean="0">
                <a:solidFill>
                  <a:schemeClr val="bg1"/>
                </a:solidFill>
              </a:rPr>
              <a:t>is blocked </a:t>
            </a:r>
            <a:r>
              <a:rPr lang="en-US" dirty="0">
                <a:solidFill>
                  <a:schemeClr val="bg1"/>
                </a:solidFill>
              </a:rPr>
              <a:t>in certain host cells (host </a:t>
            </a:r>
            <a:r>
              <a:rPr lang="en-US" i="1" dirty="0">
                <a:solidFill>
                  <a:schemeClr val="bg1"/>
                </a:solidFill>
              </a:rPr>
              <a:t>range mutants) </a:t>
            </a:r>
            <a:r>
              <a:rPr lang="en-US" dirty="0" smtClean="0">
                <a:solidFill>
                  <a:schemeClr val="bg1"/>
                </a:solidFill>
              </a:rPr>
              <a:t>or at </a:t>
            </a:r>
            <a:r>
              <a:rPr lang="en-US" dirty="0">
                <a:solidFill>
                  <a:schemeClr val="bg1"/>
                </a:solidFill>
              </a:rPr>
              <a:t>certain defined temperatures </a:t>
            </a:r>
            <a:r>
              <a:rPr lang="en-US" i="1" dirty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solidFill>
                  <a:schemeClr val="bg1"/>
                </a:solidFill>
              </a:rPr>
              <a:t>temperature-sensitive mutants</a:t>
            </a:r>
            <a:r>
              <a:rPr lang="en-US" i="1" dirty="0">
                <a:solidFill>
                  <a:schemeClr val="bg1"/>
                </a:solidFill>
              </a:rPr>
              <a:t>, cold-adapted mutants). </a:t>
            </a:r>
            <a:r>
              <a:rPr lang="en-US" dirty="0">
                <a:solidFill>
                  <a:schemeClr val="bg1"/>
                </a:solidFill>
              </a:rPr>
              <a:t>With the latter, the </a:t>
            </a:r>
            <a:r>
              <a:rPr lang="en-US" dirty="0" smtClean="0">
                <a:solidFill>
                  <a:schemeClr val="bg1"/>
                </a:solidFill>
              </a:rPr>
              <a:t>selective condition </a:t>
            </a:r>
            <a:r>
              <a:rPr lang="en-US" dirty="0">
                <a:solidFill>
                  <a:schemeClr val="bg1"/>
                </a:solidFill>
              </a:rPr>
              <a:t>used is the temperature of </a:t>
            </a:r>
            <a:r>
              <a:rPr lang="en-US" dirty="0" smtClean="0">
                <a:solidFill>
                  <a:schemeClr val="bg1"/>
                </a:solidFill>
              </a:rPr>
              <a:t>incubation of </a:t>
            </a:r>
            <a:r>
              <a:rPr lang="en-US" dirty="0">
                <a:solidFill>
                  <a:schemeClr val="bg1"/>
                </a:solidFill>
              </a:rPr>
              <a:t>infected cells. Mutation results in a structurally </a:t>
            </a:r>
            <a:r>
              <a:rPr lang="en-US" dirty="0" smtClean="0">
                <a:solidFill>
                  <a:schemeClr val="bg1"/>
                </a:solidFill>
              </a:rPr>
              <a:t>abnormal protein </a:t>
            </a:r>
            <a:r>
              <a:rPr lang="en-US" dirty="0">
                <a:solidFill>
                  <a:schemeClr val="bg1"/>
                </a:solidFill>
              </a:rPr>
              <a:t>which--although functional at the </a:t>
            </a:r>
            <a:r>
              <a:rPr lang="en-US" i="1" dirty="0" smtClean="0">
                <a:solidFill>
                  <a:schemeClr val="bg1"/>
                </a:solidFill>
              </a:rPr>
              <a:t>permissive temperature-</a:t>
            </a:r>
            <a:r>
              <a:rPr lang="en-US" i="1" dirty="0">
                <a:solidFill>
                  <a:schemeClr val="bg1"/>
                </a:solidFill>
              </a:rPr>
              <a:t>-cannot </a:t>
            </a:r>
            <a:r>
              <a:rPr lang="en-US" dirty="0">
                <a:solidFill>
                  <a:schemeClr val="bg1"/>
                </a:solidFill>
              </a:rPr>
              <a:t>maintain its structural </a:t>
            </a:r>
            <a:r>
              <a:rPr lang="en-US" dirty="0" smtClean="0">
                <a:solidFill>
                  <a:schemeClr val="bg1"/>
                </a:solidFill>
              </a:rPr>
              <a:t>integrity and </a:t>
            </a:r>
            <a:r>
              <a:rPr lang="en-US" dirty="0">
                <a:solidFill>
                  <a:schemeClr val="bg1"/>
                </a:solidFill>
              </a:rPr>
              <a:t>functional conformation ~hen the </a:t>
            </a:r>
            <a:r>
              <a:rPr lang="en-US" dirty="0" smtClean="0">
                <a:solidFill>
                  <a:schemeClr val="bg1"/>
                </a:solidFill>
              </a:rPr>
              <a:t>temperature is </a:t>
            </a:r>
            <a:r>
              <a:rPr lang="en-US" dirty="0">
                <a:solidFill>
                  <a:schemeClr val="bg1"/>
                </a:solidFill>
              </a:rPr>
              <a:t>changed by a few degrees.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617772" cy="54467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bg1"/>
                </a:solidFill>
              </a:rPr>
              <a:t>Mutation Rates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Replication of cellular DNA in eukaryotic cells is </a:t>
            </a:r>
            <a:r>
              <a:rPr lang="en-US" dirty="0" smtClean="0">
                <a:solidFill>
                  <a:schemeClr val="bg1"/>
                </a:solidFill>
              </a:rPr>
              <a:t>subject to </a:t>
            </a:r>
            <a:r>
              <a:rPr lang="en-US" i="1" dirty="0">
                <a:solidFill>
                  <a:schemeClr val="bg1"/>
                </a:solidFill>
              </a:rPr>
              <a:t>proofreading, </a:t>
            </a:r>
            <a:r>
              <a:rPr lang="en-US" dirty="0">
                <a:solidFill>
                  <a:schemeClr val="bg1"/>
                </a:solidFill>
              </a:rPr>
              <a:t>an error-correction mechanism </a:t>
            </a:r>
            <a:r>
              <a:rPr lang="en-US" dirty="0" smtClean="0">
                <a:solidFill>
                  <a:schemeClr val="bg1"/>
                </a:solidFill>
              </a:rPr>
              <a:t>involving </a:t>
            </a:r>
            <a:r>
              <a:rPr lang="en-US" dirty="0" err="1" smtClean="0">
                <a:solidFill>
                  <a:schemeClr val="bg1"/>
                </a:solidFill>
              </a:rPr>
              <a:t>exonuclease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activity. Because the replication of </a:t>
            </a:r>
            <a:r>
              <a:rPr lang="en-US" dirty="0" smtClean="0">
                <a:solidFill>
                  <a:schemeClr val="bg1"/>
                </a:solidFill>
              </a:rPr>
              <a:t>those DNA </a:t>
            </a:r>
            <a:r>
              <a:rPr lang="en-US" dirty="0">
                <a:solidFill>
                  <a:schemeClr val="bg1"/>
                </a:solidFill>
              </a:rPr>
              <a:t>viruses that replicate in the nucleus is subject </a:t>
            </a:r>
            <a:r>
              <a:rPr lang="en-US" dirty="0" smtClean="0">
                <a:solidFill>
                  <a:schemeClr val="bg1"/>
                </a:solidFill>
              </a:rPr>
              <a:t>to the </a:t>
            </a:r>
            <a:r>
              <a:rPr lang="en-US" dirty="0">
                <a:solidFill>
                  <a:schemeClr val="bg1"/>
                </a:solidFill>
              </a:rPr>
              <a:t>same proofreading, their mutation rates are </a:t>
            </a:r>
            <a:r>
              <a:rPr lang="en-US" dirty="0" smtClean="0">
                <a:solidFill>
                  <a:schemeClr val="bg1"/>
                </a:solidFill>
              </a:rPr>
              <a:t>probably similar </a:t>
            </a:r>
            <a:r>
              <a:rPr lang="en-US" dirty="0">
                <a:solidFill>
                  <a:schemeClr val="bg1"/>
                </a:solidFill>
              </a:rPr>
              <a:t>to that of host cell DNA. Errors occur at a </a:t>
            </a:r>
            <a:r>
              <a:rPr lang="en-US" dirty="0" smtClean="0">
                <a:solidFill>
                  <a:schemeClr val="bg1"/>
                </a:solidFill>
              </a:rPr>
              <a:t>rate of </a:t>
            </a:r>
            <a:r>
              <a:rPr lang="en-US" dirty="0">
                <a:solidFill>
                  <a:schemeClr val="bg1"/>
                </a:solidFill>
              </a:rPr>
              <a:t>10 -1~ and 10 -11 per incorporated nucleotide (i.e., </a:t>
            </a:r>
            <a:r>
              <a:rPr lang="en-US" dirty="0" smtClean="0">
                <a:solidFill>
                  <a:schemeClr val="bg1"/>
                </a:solidFill>
              </a:rPr>
              <a:t>per nucleotide </a:t>
            </a:r>
            <a:r>
              <a:rPr lang="en-US" dirty="0">
                <a:solidFill>
                  <a:schemeClr val="bg1"/>
                </a:solidFill>
              </a:rPr>
              <a:t>per </a:t>
            </a:r>
            <a:r>
              <a:rPr lang="en-US" dirty="0" smtClean="0">
                <a:solidFill>
                  <a:schemeClr val="bg1"/>
                </a:solidFill>
              </a:rPr>
              <a:t>replication </a:t>
            </a:r>
            <a:r>
              <a:rPr lang="en-US" dirty="0">
                <a:solidFill>
                  <a:schemeClr val="bg1"/>
                </a:solidFill>
              </a:rPr>
              <a:t>cycle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Because of the absence of a cellular </a:t>
            </a:r>
            <a:r>
              <a:rPr lang="en-US" dirty="0" smtClean="0">
                <a:solidFill>
                  <a:schemeClr val="bg1"/>
                </a:solidFill>
              </a:rPr>
              <a:t>proofreading mechanism </a:t>
            </a:r>
            <a:r>
              <a:rPr lang="en-US" dirty="0">
                <a:solidFill>
                  <a:schemeClr val="bg1"/>
                </a:solidFill>
              </a:rPr>
              <a:t>for RNA, error rates during the </a:t>
            </a:r>
            <a:r>
              <a:rPr lang="en-US" dirty="0" smtClean="0">
                <a:solidFill>
                  <a:schemeClr val="bg1"/>
                </a:solidFill>
              </a:rPr>
              <a:t>replication of </a:t>
            </a:r>
            <a:r>
              <a:rPr lang="en-US" dirty="0">
                <a:solidFill>
                  <a:schemeClr val="bg1"/>
                </a:solidFill>
              </a:rPr>
              <a:t>viral RNAs are much higher than those of viral </a:t>
            </a:r>
            <a:r>
              <a:rPr lang="en-US" dirty="0" smtClean="0">
                <a:solidFill>
                  <a:schemeClr val="bg1"/>
                </a:solidFill>
              </a:rPr>
              <a:t>DNA.</a:t>
            </a:r>
            <a:r>
              <a:rPr lang="en-US" dirty="0">
                <a:solidFill>
                  <a:schemeClr val="bg1"/>
                </a:solidFill>
              </a:rPr>
              <a:t> This rate of </a:t>
            </a:r>
            <a:r>
              <a:rPr lang="en-US" dirty="0" smtClean="0">
                <a:solidFill>
                  <a:schemeClr val="bg1"/>
                </a:solidFill>
              </a:rPr>
              <a:t>nucleotide substitution </a:t>
            </a:r>
            <a:r>
              <a:rPr lang="en-US" dirty="0">
                <a:solidFill>
                  <a:schemeClr val="bg1"/>
                </a:solidFill>
              </a:rPr>
              <a:t>is about one million times higher </a:t>
            </a:r>
            <a:r>
              <a:rPr lang="en-US" dirty="0" smtClean="0">
                <a:solidFill>
                  <a:schemeClr val="bg1"/>
                </a:solidFill>
              </a:rPr>
              <a:t>than the </a:t>
            </a:r>
            <a:r>
              <a:rPr lang="en-US" dirty="0">
                <a:solidFill>
                  <a:schemeClr val="bg1"/>
                </a:solidFill>
              </a:rPr>
              <a:t>average rate in eukaryotic DNA.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2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764076" cy="53085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bg1"/>
                </a:solidFill>
              </a:rPr>
              <a:t>Genetic </a:t>
            </a:r>
            <a:r>
              <a:rPr lang="en-US" b="1" dirty="0" smtClean="0">
                <a:solidFill>
                  <a:schemeClr val="bg1"/>
                </a:solidFill>
              </a:rPr>
              <a:t>Recombination between </a:t>
            </a:r>
            <a:r>
              <a:rPr lang="en-US" b="1" dirty="0">
                <a:solidFill>
                  <a:schemeClr val="bg1"/>
                </a:solidFill>
              </a:rPr>
              <a:t>Viruses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When two different viruses simultaneously infect </a:t>
            </a:r>
            <a:r>
              <a:rPr lang="en-US" dirty="0" smtClean="0">
                <a:solidFill>
                  <a:schemeClr val="bg1"/>
                </a:solidFill>
              </a:rPr>
              <a:t>the same </a:t>
            </a:r>
            <a:r>
              <a:rPr lang="en-US" dirty="0">
                <a:solidFill>
                  <a:schemeClr val="bg1"/>
                </a:solidFill>
              </a:rPr>
              <a:t>cell, genetic recombination may occur between </a:t>
            </a:r>
            <a:r>
              <a:rPr lang="en-US" dirty="0" smtClean="0">
                <a:solidFill>
                  <a:schemeClr val="bg1"/>
                </a:solidFill>
              </a:rPr>
              <a:t>the nucleic </a:t>
            </a:r>
            <a:r>
              <a:rPr lang="en-US" dirty="0">
                <a:solidFill>
                  <a:schemeClr val="bg1"/>
                </a:solidFill>
              </a:rPr>
              <a:t>acid molecules during or after their </a:t>
            </a:r>
            <a:r>
              <a:rPr lang="en-US" dirty="0" smtClean="0">
                <a:solidFill>
                  <a:schemeClr val="bg1"/>
                </a:solidFill>
              </a:rPr>
              <a:t>synthesis; this </a:t>
            </a:r>
            <a:r>
              <a:rPr lang="en-US" dirty="0">
                <a:solidFill>
                  <a:schemeClr val="bg1"/>
                </a:solidFill>
              </a:rPr>
              <a:t>may take the form of </a:t>
            </a:r>
            <a:r>
              <a:rPr lang="en-US" i="1" dirty="0">
                <a:solidFill>
                  <a:schemeClr val="bg1"/>
                </a:solidFill>
              </a:rPr>
              <a:t>intramolecular </a:t>
            </a:r>
            <a:r>
              <a:rPr lang="en-US" i="1" dirty="0" smtClean="0">
                <a:solidFill>
                  <a:schemeClr val="bg1"/>
                </a:solidFill>
              </a:rPr>
              <a:t>recombination, </a:t>
            </a:r>
            <a:r>
              <a:rPr lang="en-US" i="1" dirty="0" err="1" smtClean="0">
                <a:solidFill>
                  <a:schemeClr val="bg1"/>
                </a:solidFill>
              </a:rPr>
              <a:t>reassortment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or </a:t>
            </a:r>
            <a:r>
              <a:rPr lang="en-US" i="1" dirty="0">
                <a:solidFill>
                  <a:schemeClr val="bg1"/>
                </a:solidFill>
              </a:rPr>
              <a:t>reactivation </a:t>
            </a:r>
            <a:r>
              <a:rPr lang="en-US" dirty="0">
                <a:solidFill>
                  <a:schemeClr val="bg1"/>
                </a:solidFill>
              </a:rPr>
              <a:t>(the latter if one of </a:t>
            </a:r>
            <a:r>
              <a:rPr lang="en-US" dirty="0" smtClean="0">
                <a:solidFill>
                  <a:schemeClr val="bg1"/>
                </a:solidFill>
              </a:rPr>
              <a:t>the viruses </a:t>
            </a:r>
            <a:r>
              <a:rPr lang="en-US" dirty="0">
                <a:solidFill>
                  <a:schemeClr val="bg1"/>
                </a:solidFill>
              </a:rPr>
              <a:t>had been inactivated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bg1"/>
                </a:solidFill>
              </a:rPr>
              <a:t>Intramolecular Recombination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Intramolecular recombination involves the exchange </a:t>
            </a:r>
            <a:r>
              <a:rPr lang="en-US" dirty="0" smtClean="0">
                <a:solidFill>
                  <a:schemeClr val="bg1"/>
                </a:solidFill>
              </a:rPr>
              <a:t>of nucleotide </a:t>
            </a:r>
            <a:r>
              <a:rPr lang="en-US" dirty="0">
                <a:solidFill>
                  <a:schemeClr val="bg1"/>
                </a:solidFill>
              </a:rPr>
              <a:t>sequences between </a:t>
            </a:r>
            <a:r>
              <a:rPr lang="en-US" dirty="0" err="1">
                <a:solidFill>
                  <a:schemeClr val="bg1"/>
                </a:solidFill>
              </a:rPr>
              <a:t>differentmbut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usually closely </a:t>
            </a:r>
            <a:r>
              <a:rPr lang="en-US" dirty="0" err="1">
                <a:solidFill>
                  <a:schemeClr val="bg1"/>
                </a:solidFill>
              </a:rPr>
              <a:t>relatedmviruses</a:t>
            </a:r>
            <a:r>
              <a:rPr lang="en-US" dirty="0">
                <a:solidFill>
                  <a:schemeClr val="bg1"/>
                </a:solidFill>
              </a:rPr>
              <a:t> during replication (Figure 4.3A).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It occurs with all double-stranded DNA viruses, </a:t>
            </a:r>
            <a:r>
              <a:rPr lang="en-US" dirty="0" smtClean="0">
                <a:solidFill>
                  <a:schemeClr val="bg1"/>
                </a:solidFill>
              </a:rPr>
              <a:t>presumably because </a:t>
            </a:r>
            <a:r>
              <a:rPr lang="en-US" dirty="0">
                <a:solidFill>
                  <a:schemeClr val="bg1"/>
                </a:solidFill>
              </a:rPr>
              <a:t>of template switching by the </a:t>
            </a:r>
            <a:r>
              <a:rPr lang="en-US" dirty="0" smtClean="0">
                <a:solidFill>
                  <a:schemeClr val="bg1"/>
                </a:solidFill>
              </a:rPr>
              <a:t>polymerase. Intramolecular </a:t>
            </a:r>
            <a:r>
              <a:rPr lang="en-US" dirty="0">
                <a:solidFill>
                  <a:schemeClr val="bg1"/>
                </a:solidFill>
              </a:rPr>
              <a:t>recombination also occurs among </a:t>
            </a:r>
            <a:r>
              <a:rPr lang="en-US" dirty="0" smtClean="0">
                <a:solidFill>
                  <a:schemeClr val="bg1"/>
                </a:solidFill>
              </a:rPr>
              <a:t>RNA viruses.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Recombination between viral and cellular </a:t>
            </a:r>
            <a:r>
              <a:rPr lang="en-US" dirty="0" smtClean="0">
                <a:solidFill>
                  <a:schemeClr val="bg1"/>
                </a:solidFill>
              </a:rPr>
              <a:t>genetic information </a:t>
            </a:r>
            <a:r>
              <a:rPr lang="en-US" dirty="0">
                <a:solidFill>
                  <a:schemeClr val="bg1"/>
                </a:solidFill>
              </a:rPr>
              <a:t>has been established and, for at least </a:t>
            </a:r>
            <a:r>
              <a:rPr lang="en-US" dirty="0" smtClean="0">
                <a:solidFill>
                  <a:schemeClr val="bg1"/>
                </a:solidFill>
              </a:rPr>
              <a:t>some viruses</a:t>
            </a:r>
            <a:r>
              <a:rPr lang="en-US" dirty="0">
                <a:solidFill>
                  <a:schemeClr val="bg1"/>
                </a:solidFill>
              </a:rPr>
              <a:t>, is also important in virus evolution.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2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925" y="1197704"/>
            <a:ext cx="4316342" cy="368230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154476" cy="521512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</a:rPr>
              <a:t>Reassortment</a:t>
            </a:r>
            <a:endParaRPr lang="en-US" b="1" dirty="0">
              <a:solidFill>
                <a:schemeClr val="bg1"/>
              </a:solidFill>
            </a:endParaRPr>
          </a:p>
          <a:p>
            <a:pPr algn="just"/>
            <a:r>
              <a:rPr lang="en-US" dirty="0" err="1">
                <a:solidFill>
                  <a:schemeClr val="bg1"/>
                </a:solidFill>
              </a:rPr>
              <a:t>Reassortment</a:t>
            </a:r>
            <a:r>
              <a:rPr lang="en-US" dirty="0">
                <a:solidFill>
                  <a:schemeClr val="bg1"/>
                </a:solidFill>
              </a:rPr>
              <a:t> is a form of genetic recombination </a:t>
            </a:r>
            <a:r>
              <a:rPr lang="en-US" dirty="0" smtClean="0">
                <a:solidFill>
                  <a:schemeClr val="bg1"/>
                </a:solidFill>
              </a:rPr>
              <a:t>observed in </a:t>
            </a:r>
            <a:r>
              <a:rPr lang="en-US" dirty="0">
                <a:solidFill>
                  <a:schemeClr val="bg1"/>
                </a:solidFill>
              </a:rPr>
              <a:t>RNA viruses with segmented genomes, </a:t>
            </a:r>
            <a:r>
              <a:rPr lang="en-US" dirty="0" smtClean="0">
                <a:solidFill>
                  <a:schemeClr val="bg1"/>
                </a:solidFill>
              </a:rPr>
              <a:t>whether these </a:t>
            </a:r>
            <a:r>
              <a:rPr lang="en-US" dirty="0">
                <a:solidFill>
                  <a:schemeClr val="bg1"/>
                </a:solidFill>
              </a:rPr>
              <a:t>be single or double stranded and whether </a:t>
            </a:r>
            <a:r>
              <a:rPr lang="en-US" dirty="0" smtClean="0">
                <a:solidFill>
                  <a:schemeClr val="bg1"/>
                </a:solidFill>
              </a:rPr>
              <a:t>these involve </a:t>
            </a:r>
            <a:r>
              <a:rPr lang="en-US" dirty="0">
                <a:solidFill>
                  <a:schemeClr val="bg1"/>
                </a:solidFill>
              </a:rPr>
              <a:t>few or many segments. </a:t>
            </a:r>
            <a:r>
              <a:rPr lang="en-US" dirty="0" err="1">
                <a:solidFill>
                  <a:schemeClr val="bg1"/>
                </a:solidFill>
              </a:rPr>
              <a:t>Reassortment</a:t>
            </a:r>
            <a:r>
              <a:rPr lang="en-US" dirty="0">
                <a:solidFill>
                  <a:schemeClr val="bg1"/>
                </a:solidFill>
              </a:rPr>
              <a:t> has </a:t>
            </a:r>
            <a:r>
              <a:rPr lang="en-US" dirty="0" smtClean="0">
                <a:solidFill>
                  <a:schemeClr val="bg1"/>
                </a:solidFill>
              </a:rPr>
              <a:t>been documented </a:t>
            </a:r>
            <a:r>
              <a:rPr lang="en-US" dirty="0">
                <a:solidFill>
                  <a:schemeClr val="bg1"/>
                </a:solidFill>
              </a:rPr>
              <a:t>in families with 2 </a:t>
            </a:r>
            <a:r>
              <a:rPr lang="en-US" i="1" dirty="0">
                <a:solidFill>
                  <a:schemeClr val="bg1"/>
                </a:solidFill>
              </a:rPr>
              <a:t>(</a:t>
            </a:r>
            <a:r>
              <a:rPr lang="en-US" i="1" dirty="0" err="1">
                <a:solidFill>
                  <a:schemeClr val="bg1"/>
                </a:solidFill>
              </a:rPr>
              <a:t>Arenaviridae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i="1" dirty="0" err="1">
                <a:solidFill>
                  <a:schemeClr val="bg1"/>
                </a:solidFill>
              </a:rPr>
              <a:t>Birnaviridae</a:t>
            </a:r>
            <a:r>
              <a:rPr lang="en-US" i="1" dirty="0" smtClean="0">
                <a:solidFill>
                  <a:schemeClr val="bg1"/>
                </a:solidFill>
              </a:rPr>
              <a:t>), 3 </a:t>
            </a:r>
            <a:r>
              <a:rPr lang="en-US" i="1" dirty="0">
                <a:solidFill>
                  <a:schemeClr val="bg1"/>
                </a:solidFill>
              </a:rPr>
              <a:t>(</a:t>
            </a:r>
            <a:r>
              <a:rPr lang="en-US" i="1" dirty="0" err="1">
                <a:solidFill>
                  <a:schemeClr val="bg1"/>
                </a:solidFill>
              </a:rPr>
              <a:t>Bunyaviridae</a:t>
            </a:r>
            <a:r>
              <a:rPr lang="en-US" i="1" dirty="0">
                <a:solidFill>
                  <a:schemeClr val="bg1"/>
                </a:solidFill>
              </a:rPr>
              <a:t>), </a:t>
            </a:r>
            <a:r>
              <a:rPr lang="en-US" dirty="0">
                <a:solidFill>
                  <a:schemeClr val="bg1"/>
                </a:solidFill>
              </a:rPr>
              <a:t>6, 7, or 8 </a:t>
            </a:r>
            <a:r>
              <a:rPr lang="en-US" i="1" dirty="0">
                <a:solidFill>
                  <a:schemeClr val="bg1"/>
                </a:solidFill>
              </a:rPr>
              <a:t>(</a:t>
            </a:r>
            <a:r>
              <a:rPr lang="en-US" i="1" dirty="0" err="1">
                <a:solidFill>
                  <a:schemeClr val="bg1"/>
                </a:solidFill>
              </a:rPr>
              <a:t>Orthomyxoviridae</a:t>
            </a:r>
            <a:r>
              <a:rPr lang="en-US" i="1" dirty="0" smtClean="0">
                <a:solidFill>
                  <a:schemeClr val="bg1"/>
                </a:solidFill>
              </a:rPr>
              <a:t>), </a:t>
            </a:r>
            <a:r>
              <a:rPr lang="en-US" dirty="0" smtClean="0">
                <a:solidFill>
                  <a:schemeClr val="bg1"/>
                </a:solidFill>
              </a:rPr>
              <a:t>or </a:t>
            </a:r>
            <a:r>
              <a:rPr lang="en-US" dirty="0">
                <a:solidFill>
                  <a:schemeClr val="bg1"/>
                </a:solidFill>
              </a:rPr>
              <a:t>10, 11, or 12 (family </a:t>
            </a:r>
            <a:r>
              <a:rPr lang="en-US" i="1" dirty="0" err="1">
                <a:solidFill>
                  <a:schemeClr val="bg1"/>
                </a:solidFill>
              </a:rPr>
              <a:t>Reoviridae</a:t>
            </a:r>
            <a:r>
              <a:rPr lang="en-US" i="1" dirty="0">
                <a:solidFill>
                  <a:schemeClr val="bg1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genome </a:t>
            </a:r>
            <a:r>
              <a:rPr lang="en-US" dirty="0" smtClean="0">
                <a:solidFill>
                  <a:schemeClr val="bg1"/>
                </a:solidFill>
              </a:rPr>
              <a:t>segments.</a:t>
            </a:r>
            <a:r>
              <a:rPr lang="en-US" dirty="0">
                <a:solidFill>
                  <a:schemeClr val="bg1"/>
                </a:solidFill>
              </a:rPr>
              <a:t> In a cell infected with two </a:t>
            </a:r>
            <a:r>
              <a:rPr lang="en-US" dirty="0" smtClean="0">
                <a:solidFill>
                  <a:schemeClr val="bg1"/>
                </a:solidFill>
              </a:rPr>
              <a:t>related viruses </a:t>
            </a:r>
            <a:r>
              <a:rPr lang="en-US" dirty="0">
                <a:solidFill>
                  <a:schemeClr val="bg1"/>
                </a:solidFill>
              </a:rPr>
              <a:t>within each of these families, an exchange </a:t>
            </a:r>
            <a:r>
              <a:rPr lang="en-US" dirty="0" smtClean="0">
                <a:solidFill>
                  <a:schemeClr val="bg1"/>
                </a:solidFill>
              </a:rPr>
              <a:t>of segments </a:t>
            </a:r>
            <a:r>
              <a:rPr lang="en-US" dirty="0">
                <a:solidFill>
                  <a:schemeClr val="bg1"/>
                </a:solidFill>
              </a:rPr>
              <a:t>may occur, with the production of viable </a:t>
            </a:r>
            <a:r>
              <a:rPr lang="en-US" dirty="0" smtClean="0">
                <a:solidFill>
                  <a:schemeClr val="bg1"/>
                </a:solidFill>
              </a:rPr>
              <a:t>and stable </a:t>
            </a:r>
            <a:r>
              <a:rPr lang="en-US" dirty="0" err="1">
                <a:solidFill>
                  <a:schemeClr val="bg1"/>
                </a:solidFill>
              </a:rPr>
              <a:t>reassortants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053" y="4599352"/>
            <a:ext cx="3950550" cy="182895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105708" cy="4581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bg1"/>
                </a:solidFill>
              </a:rPr>
              <a:t>Reactivation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The term </a:t>
            </a:r>
            <a:r>
              <a:rPr lang="en-US" i="1" dirty="0">
                <a:solidFill>
                  <a:schemeClr val="bg1"/>
                </a:solidFill>
              </a:rPr>
              <a:t>multiplicity reactivation </a:t>
            </a:r>
            <a:r>
              <a:rPr lang="en-US" dirty="0">
                <a:solidFill>
                  <a:schemeClr val="bg1"/>
                </a:solidFill>
              </a:rPr>
              <a:t>is applied to the </a:t>
            </a:r>
            <a:r>
              <a:rPr lang="en-US" dirty="0" smtClean="0">
                <a:solidFill>
                  <a:schemeClr val="bg1"/>
                </a:solidFill>
              </a:rPr>
              <a:t>production of </a:t>
            </a:r>
            <a:r>
              <a:rPr lang="en-US" dirty="0">
                <a:solidFill>
                  <a:schemeClr val="bg1"/>
                </a:solidFill>
              </a:rPr>
              <a:t>infectious virus by a cell infected with </a:t>
            </a:r>
            <a:r>
              <a:rPr lang="en-US" dirty="0" smtClean="0">
                <a:solidFill>
                  <a:schemeClr val="bg1"/>
                </a:solidFill>
              </a:rPr>
              <a:t>two or </a:t>
            </a:r>
            <a:r>
              <a:rPr lang="en-US" dirty="0">
                <a:solidFill>
                  <a:schemeClr val="bg1"/>
                </a:solidFill>
              </a:rPr>
              <a:t>more virus particles of the same strain, each of </a:t>
            </a:r>
            <a:r>
              <a:rPr lang="en-US" dirty="0" smtClean="0">
                <a:solidFill>
                  <a:schemeClr val="bg1"/>
                </a:solidFill>
              </a:rPr>
              <a:t>which had </a:t>
            </a:r>
            <a:r>
              <a:rPr lang="en-US" dirty="0">
                <a:solidFill>
                  <a:schemeClr val="bg1"/>
                </a:solidFill>
              </a:rPr>
              <a:t>suffered a lethal mutation in a different gene. </a:t>
            </a:r>
            <a:r>
              <a:rPr lang="en-US" dirty="0" smtClean="0">
                <a:solidFill>
                  <a:schemeClr val="bg1"/>
                </a:solidFill>
              </a:rPr>
              <a:t>Multiplicity reactivation </a:t>
            </a:r>
            <a:r>
              <a:rPr lang="en-US" dirty="0">
                <a:solidFill>
                  <a:schemeClr val="bg1"/>
                </a:solidFill>
              </a:rPr>
              <a:t>could theoretically lead to the emergence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of infectious virus if animals were inoculated </a:t>
            </a:r>
            <a:r>
              <a:rPr lang="en-US" dirty="0" smtClean="0">
                <a:solidFill>
                  <a:schemeClr val="bg1"/>
                </a:solidFill>
              </a:rPr>
              <a:t>with vaccines </a:t>
            </a:r>
            <a:r>
              <a:rPr lang="en-US" dirty="0">
                <a:solidFill>
                  <a:schemeClr val="bg1"/>
                </a:solidFill>
              </a:rPr>
              <a:t>produced by UV-irradiation or chemical </a:t>
            </a:r>
            <a:r>
              <a:rPr lang="en-US" dirty="0" smtClean="0">
                <a:solidFill>
                  <a:schemeClr val="bg1"/>
                </a:solidFill>
              </a:rPr>
              <a:t>mutagenesis; these </a:t>
            </a:r>
            <a:r>
              <a:rPr lang="en-US" dirty="0">
                <a:solidFill>
                  <a:schemeClr val="bg1"/>
                </a:solidFill>
              </a:rPr>
              <a:t>methods are therefore not used for </a:t>
            </a:r>
            <a:r>
              <a:rPr lang="en-US" dirty="0" smtClean="0">
                <a:solidFill>
                  <a:schemeClr val="bg1"/>
                </a:solidFill>
              </a:rPr>
              <a:t>vaccine production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i="1" dirty="0">
                <a:solidFill>
                  <a:schemeClr val="bg1"/>
                </a:solidFill>
              </a:rPr>
              <a:t>Cross-reactivation, genome rescue,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i="1" dirty="0" smtClean="0">
                <a:solidFill>
                  <a:schemeClr val="bg1"/>
                </a:solidFill>
              </a:rPr>
              <a:t>DNA </a:t>
            </a:r>
            <a:r>
              <a:rPr lang="en-US" i="1" dirty="0">
                <a:solidFill>
                  <a:schemeClr val="bg1"/>
                </a:solidFill>
              </a:rPr>
              <a:t>fragment rescue </a:t>
            </a:r>
            <a:r>
              <a:rPr lang="en-US" dirty="0">
                <a:solidFill>
                  <a:schemeClr val="bg1"/>
                </a:solidFill>
              </a:rPr>
              <a:t>are terms used to describe </a:t>
            </a:r>
            <a:r>
              <a:rPr lang="en-US" dirty="0" smtClean="0">
                <a:solidFill>
                  <a:schemeClr val="bg1"/>
                </a:solidFill>
              </a:rPr>
              <a:t>genetic recombination </a:t>
            </a:r>
            <a:r>
              <a:rPr lang="en-US" dirty="0">
                <a:solidFill>
                  <a:schemeClr val="bg1"/>
                </a:solidFill>
              </a:rPr>
              <a:t>between infectious and inactivated </a:t>
            </a:r>
            <a:r>
              <a:rPr lang="en-US" dirty="0" smtClean="0">
                <a:solidFill>
                  <a:schemeClr val="bg1"/>
                </a:solidFill>
              </a:rPr>
              <a:t>viruses of </a:t>
            </a:r>
            <a:r>
              <a:rPr lang="en-US" dirty="0">
                <a:solidFill>
                  <a:schemeClr val="bg1"/>
                </a:solidFill>
              </a:rPr>
              <a:t>related but distinguishable genotypes (or a </a:t>
            </a:r>
            <a:r>
              <a:rPr lang="en-US" dirty="0" smtClean="0">
                <a:solidFill>
                  <a:schemeClr val="bg1"/>
                </a:solidFill>
              </a:rPr>
              <a:t>DNA fragment </a:t>
            </a:r>
            <a:r>
              <a:rPr lang="en-US" dirty="0">
                <a:solidFill>
                  <a:schemeClr val="bg1"/>
                </a:solidFill>
              </a:rPr>
              <a:t>from such a virus).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8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196</TotalTime>
  <Words>876</Words>
  <Application>Microsoft Office PowerPoint</Application>
  <PresentationFormat>Widescreen</PresentationFormat>
  <Paragraphs>24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Century Gothic</vt:lpstr>
      <vt:lpstr>Tahoma</vt:lpstr>
      <vt:lpstr>Wingdings 3</vt:lpstr>
      <vt:lpstr>Slice</vt:lpstr>
      <vt:lpstr>Virology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Virology</dc:title>
  <dc:creator>apple</dc:creator>
  <cp:lastModifiedBy>apple</cp:lastModifiedBy>
  <cp:revision>13</cp:revision>
  <dcterms:created xsi:type="dcterms:W3CDTF">2020-04-07T13:23:18Z</dcterms:created>
  <dcterms:modified xsi:type="dcterms:W3CDTF">2020-04-08T17:08:03Z</dcterms:modified>
</cp:coreProperties>
</file>