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876" y="429767"/>
            <a:ext cx="8001000" cy="2971801"/>
          </a:xfrm>
        </p:spPr>
        <p:txBody>
          <a:bodyPr/>
          <a:lstStyle/>
          <a:p>
            <a:r>
              <a:rPr lang="en-US" dirty="0" smtClean="0"/>
              <a:t>Virology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2024" y="3807291"/>
            <a:ext cx="6400800" cy="1947333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</a:rPr>
              <a:t>جلسه سوم مجازی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Replication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308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 Attachment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2. Penetration</a:t>
            </a:r>
          </a:p>
          <a:p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en-US" b="1" dirty="0" err="1">
                <a:solidFill>
                  <a:schemeClr val="bg1"/>
                </a:solidFill>
              </a:rPr>
              <a:t>Uncoating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4. Primary Transcription</a:t>
            </a:r>
          </a:p>
          <a:p>
            <a:r>
              <a:rPr lang="en-US" b="1" dirty="0">
                <a:solidFill>
                  <a:schemeClr val="bg1"/>
                </a:solidFill>
              </a:rPr>
              <a:t>5. Primary Translation</a:t>
            </a:r>
          </a:p>
          <a:p>
            <a:r>
              <a:rPr lang="en-US" b="1" dirty="0">
                <a:solidFill>
                  <a:schemeClr val="bg1"/>
                </a:solidFill>
              </a:rPr>
              <a:t>6. Replication</a:t>
            </a:r>
          </a:p>
          <a:p>
            <a:r>
              <a:rPr lang="en-US" b="1" dirty="0">
                <a:solidFill>
                  <a:schemeClr val="bg1"/>
                </a:solidFill>
              </a:rPr>
              <a:t>7. Late Transcription</a:t>
            </a:r>
          </a:p>
          <a:p>
            <a:r>
              <a:rPr lang="en-US" b="1" dirty="0">
                <a:solidFill>
                  <a:schemeClr val="bg1"/>
                </a:solidFill>
              </a:rPr>
              <a:t>8. Late Translation</a:t>
            </a:r>
          </a:p>
          <a:p>
            <a:r>
              <a:rPr lang="en-US" b="1" dirty="0">
                <a:solidFill>
                  <a:schemeClr val="bg1"/>
                </a:solidFill>
              </a:rPr>
              <a:t>9. Assembly</a:t>
            </a:r>
          </a:p>
          <a:p>
            <a:r>
              <a:rPr lang="en-US" b="1" dirty="0">
                <a:solidFill>
                  <a:schemeClr val="bg1"/>
                </a:solidFill>
              </a:rPr>
              <a:t>10. Releasing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837484" cy="5308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chemeClr val="bg1"/>
                </a:solidFill>
              </a:rPr>
              <a:t>Attachment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attaches via one or more of its surface </a:t>
            </a:r>
            <a:r>
              <a:rPr lang="en-US" dirty="0" smtClean="0">
                <a:solidFill>
                  <a:schemeClr val="bg1"/>
                </a:solidFill>
              </a:rPr>
              <a:t>proteins to </a:t>
            </a:r>
            <a:r>
              <a:rPr lang="en-US" dirty="0">
                <a:solidFill>
                  <a:schemeClr val="bg1"/>
                </a:solidFill>
              </a:rPr>
              <a:t>specific molecules on the surface of a host </a:t>
            </a:r>
            <a:r>
              <a:rPr lang="en-US" dirty="0" smtClean="0">
                <a:solidFill>
                  <a:schemeClr val="bg1"/>
                </a:solidFill>
              </a:rPr>
              <a:t>cell. These </a:t>
            </a:r>
            <a:r>
              <a:rPr lang="en-US" dirty="0">
                <a:solidFill>
                  <a:schemeClr val="bg1"/>
                </a:solidFill>
              </a:rPr>
              <a:t>cellular molecules are known as receptors </a:t>
            </a:r>
            <a:r>
              <a:rPr lang="en-US" dirty="0" smtClean="0">
                <a:solidFill>
                  <a:schemeClr val="bg1"/>
                </a:solidFill>
              </a:rPr>
              <a:t>and the </a:t>
            </a:r>
            <a:r>
              <a:rPr lang="en-US" dirty="0">
                <a:solidFill>
                  <a:schemeClr val="bg1"/>
                </a:solidFill>
              </a:rPr>
              <a:t>recognition of a receptor by a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smtClean="0">
                <a:solidFill>
                  <a:schemeClr val="bg1"/>
                </a:solidFill>
              </a:rPr>
              <a:t>highly specific</a:t>
            </a:r>
            <a:r>
              <a:rPr lang="en-US" dirty="0">
                <a:solidFill>
                  <a:schemeClr val="bg1"/>
                </a:solidFill>
              </a:rPr>
              <a:t>, like a key fitting in its lock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Each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has multiple sites that can bind to </a:t>
            </a:r>
            <a:r>
              <a:rPr lang="en-US" dirty="0" smtClean="0">
                <a:solidFill>
                  <a:schemeClr val="bg1"/>
                </a:solidFill>
              </a:rPr>
              <a:t>receptors, and </a:t>
            </a:r>
            <a:r>
              <a:rPr lang="en-US" dirty="0">
                <a:solidFill>
                  <a:schemeClr val="bg1"/>
                </a:solidFill>
              </a:rPr>
              <a:t>each site is made up of regions of one or </a:t>
            </a:r>
            <a:r>
              <a:rPr lang="en-US" dirty="0" smtClean="0">
                <a:solidFill>
                  <a:schemeClr val="bg1"/>
                </a:solidFill>
              </a:rPr>
              <a:t>more protein molecules. The </a:t>
            </a:r>
            <a:r>
              <a:rPr lang="en-US" dirty="0">
                <a:solidFill>
                  <a:schemeClr val="bg1"/>
                </a:solidFill>
              </a:rPr>
              <a:t>virus attachment sites of naked viruses </a:t>
            </a:r>
            <a:r>
              <a:rPr lang="en-US" dirty="0" smtClean="0">
                <a:solidFill>
                  <a:schemeClr val="bg1"/>
                </a:solidFill>
              </a:rPr>
              <a:t>are on </a:t>
            </a:r>
            <a:r>
              <a:rPr lang="en-US" dirty="0">
                <a:solidFill>
                  <a:schemeClr val="bg1"/>
                </a:solidFill>
              </a:rPr>
              <a:t>the capsid surface, sometimes within </a:t>
            </a:r>
            <a:r>
              <a:rPr lang="en-US" dirty="0" smtClean="0">
                <a:solidFill>
                  <a:schemeClr val="bg1"/>
                </a:solidFill>
              </a:rPr>
              <a:t>depressions (e.g</a:t>
            </a:r>
            <a:r>
              <a:rPr lang="en-US" dirty="0">
                <a:solidFill>
                  <a:schemeClr val="bg1"/>
                </a:solidFill>
              </a:rPr>
              <a:t>. poliovirus) and sometimes on ridges (e.g. </a:t>
            </a:r>
            <a:r>
              <a:rPr lang="en-US" dirty="0" smtClean="0">
                <a:solidFill>
                  <a:schemeClr val="bg1"/>
                </a:solidFill>
              </a:rPr>
              <a:t>foot and </a:t>
            </a:r>
            <a:r>
              <a:rPr lang="en-US" dirty="0">
                <a:solidFill>
                  <a:schemeClr val="bg1"/>
                </a:solidFill>
              </a:rPr>
              <a:t>mouth disease virus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The attachment sites of enveloped viruses are on the envelope surface.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654348" cy="5934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2.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Penetration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After binding to receptors animal viruses must </a:t>
            </a:r>
            <a:r>
              <a:rPr lang="en-US" dirty="0" smtClean="0">
                <a:solidFill>
                  <a:schemeClr val="bg1"/>
                </a:solidFill>
              </a:rPr>
              <a:t>cross the </a:t>
            </a:r>
            <a:r>
              <a:rPr lang="en-US" dirty="0">
                <a:solidFill>
                  <a:schemeClr val="bg1"/>
                </a:solidFill>
              </a:rPr>
              <a:t>plasma membrane to gain entry to the host </a:t>
            </a:r>
            <a:r>
              <a:rPr lang="en-US" dirty="0" smtClean="0">
                <a:solidFill>
                  <a:schemeClr val="bg1"/>
                </a:solidFill>
              </a:rPr>
              <a:t>cell. They </a:t>
            </a:r>
            <a:r>
              <a:rPr lang="en-US" dirty="0">
                <a:solidFill>
                  <a:schemeClr val="bg1"/>
                </a:solidFill>
              </a:rPr>
              <a:t>may do this either at the cell surface or they </a:t>
            </a:r>
            <a:r>
              <a:rPr lang="en-US" dirty="0" smtClean="0">
                <a:solidFill>
                  <a:schemeClr val="bg1"/>
                </a:solidFill>
              </a:rPr>
              <a:t>may cross </a:t>
            </a:r>
            <a:r>
              <a:rPr lang="en-US" dirty="0">
                <a:solidFill>
                  <a:schemeClr val="bg1"/>
                </a:solidFill>
              </a:rPr>
              <a:t>the membrane of an endosome, which is a </a:t>
            </a:r>
            <a:r>
              <a:rPr lang="en-US" dirty="0" smtClean="0">
                <a:solidFill>
                  <a:schemeClr val="bg1"/>
                </a:solidFill>
              </a:rPr>
              <a:t>vesicle formed </a:t>
            </a:r>
            <a:r>
              <a:rPr lang="en-US" dirty="0">
                <a:solidFill>
                  <a:schemeClr val="bg1"/>
                </a:solidFill>
              </a:rPr>
              <a:t>by part of the plasma membrane </a:t>
            </a:r>
            <a:r>
              <a:rPr lang="en-US" dirty="0" smtClean="0">
                <a:solidFill>
                  <a:schemeClr val="bg1"/>
                </a:solidFill>
              </a:rPr>
              <a:t>pinching off </a:t>
            </a:r>
            <a:r>
              <a:rPr lang="en-US" dirty="0">
                <a:solidFill>
                  <a:schemeClr val="bg1"/>
                </a:solidFill>
              </a:rPr>
              <a:t>into the cytoplasm. This process (endocytosis) </a:t>
            </a:r>
            <a:r>
              <a:rPr lang="en-US" dirty="0" smtClean="0">
                <a:solidFill>
                  <a:schemeClr val="bg1"/>
                </a:solidFill>
              </a:rPr>
              <a:t>is used </a:t>
            </a:r>
            <a:r>
              <a:rPr lang="en-US" dirty="0">
                <a:solidFill>
                  <a:schemeClr val="bg1"/>
                </a:solidFill>
              </a:rPr>
              <a:t>by cells for a variety of functions, including </a:t>
            </a:r>
            <a:r>
              <a:rPr lang="en-US" dirty="0" smtClean="0">
                <a:solidFill>
                  <a:schemeClr val="bg1"/>
                </a:solidFill>
              </a:rPr>
              <a:t>nutrient uptake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err="1">
                <a:solidFill>
                  <a:schemeClr val="bg1"/>
                </a:solidFill>
              </a:rPr>
              <a:t>defence</a:t>
            </a:r>
            <a:r>
              <a:rPr lang="en-US" dirty="0">
                <a:solidFill>
                  <a:schemeClr val="bg1"/>
                </a:solidFill>
              </a:rPr>
              <a:t> against pathogens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</a:rPr>
              <a:t>Entry of naked viruses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It is possible that some naked viruses deliver </a:t>
            </a:r>
            <a:r>
              <a:rPr lang="en-US" dirty="0" smtClean="0">
                <a:solidFill>
                  <a:schemeClr val="bg1"/>
                </a:solidFill>
              </a:rPr>
              <a:t>their genomes </a:t>
            </a:r>
            <a:r>
              <a:rPr lang="en-US" dirty="0">
                <a:solidFill>
                  <a:schemeClr val="bg1"/>
                </a:solidFill>
              </a:rPr>
              <a:t>into their host cells through a pore </a:t>
            </a:r>
            <a:r>
              <a:rPr lang="en-US" dirty="0" smtClean="0">
                <a:solidFill>
                  <a:schemeClr val="bg1"/>
                </a:solidFill>
              </a:rPr>
              <a:t>formed in </a:t>
            </a:r>
            <a:r>
              <a:rPr lang="en-US" dirty="0">
                <a:solidFill>
                  <a:schemeClr val="bg1"/>
                </a:solidFill>
              </a:rPr>
              <a:t>the plasma membrane, but for most naked </a:t>
            </a:r>
            <a:r>
              <a:rPr lang="en-US" dirty="0" smtClean="0">
                <a:solidFill>
                  <a:schemeClr val="bg1"/>
                </a:solidFill>
              </a:rPr>
              <a:t>viruses irreversible </a:t>
            </a:r>
            <a:r>
              <a:rPr lang="en-US" dirty="0">
                <a:solidFill>
                  <a:schemeClr val="bg1"/>
                </a:solidFill>
              </a:rPr>
              <a:t>attachment of the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to the cell </a:t>
            </a:r>
            <a:r>
              <a:rPr lang="en-US" dirty="0" smtClean="0">
                <a:solidFill>
                  <a:schemeClr val="bg1"/>
                </a:solidFill>
              </a:rPr>
              <a:t>surface leads </a:t>
            </a:r>
            <a:r>
              <a:rPr lang="en-US" dirty="0">
                <a:solidFill>
                  <a:schemeClr val="bg1"/>
                </a:solidFill>
              </a:rPr>
              <a:t>to endocytosis. The plasma membrane ‘</a:t>
            </a:r>
            <a:r>
              <a:rPr lang="en-US" dirty="0" smtClean="0">
                <a:solidFill>
                  <a:schemeClr val="bg1"/>
                </a:solidFill>
              </a:rPr>
              <a:t>flows’ around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, more receptors bind, and </a:t>
            </a:r>
            <a:r>
              <a:rPr lang="en-US" dirty="0" smtClean="0">
                <a:solidFill>
                  <a:schemeClr val="bg1"/>
                </a:solidFill>
              </a:rPr>
              <a:t>eventually the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is completely enclosed in </a:t>
            </a:r>
            <a:r>
              <a:rPr lang="en-US" dirty="0" smtClean="0">
                <a:solidFill>
                  <a:schemeClr val="bg1"/>
                </a:solidFill>
              </a:rPr>
              <a:t>membrane, which </a:t>
            </a:r>
            <a:r>
              <a:rPr lang="en-US" dirty="0">
                <a:solidFill>
                  <a:schemeClr val="bg1"/>
                </a:solidFill>
              </a:rPr>
              <a:t>pinches off as an endosome (Figure 5.2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</a:rPr>
              <a:t>Entry of enveloped viruses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There are </a:t>
            </a:r>
            <a:r>
              <a:rPr lang="en-US" dirty="0">
                <a:solidFill>
                  <a:schemeClr val="bg1"/>
                </a:solidFill>
              </a:rPr>
              <a:t>then two processes whereby infection of the </a:t>
            </a:r>
            <a:r>
              <a:rPr lang="en-US" dirty="0" smtClean="0">
                <a:solidFill>
                  <a:schemeClr val="bg1"/>
                </a:solidFill>
              </a:rPr>
              <a:t>cell may </a:t>
            </a:r>
            <a:r>
              <a:rPr lang="en-US" dirty="0">
                <a:solidFill>
                  <a:schemeClr val="bg1"/>
                </a:solidFill>
              </a:rPr>
              <a:t>occur: either fusion of the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envelope with </a:t>
            </a:r>
            <a:r>
              <a:rPr lang="en-US" dirty="0" smtClean="0">
                <a:solidFill>
                  <a:schemeClr val="bg1"/>
                </a:solidFill>
              </a:rPr>
              <a:t>the plasma </a:t>
            </a:r>
            <a:r>
              <a:rPr lang="en-US" dirty="0">
                <a:solidFill>
                  <a:schemeClr val="bg1"/>
                </a:solidFill>
              </a:rPr>
              <a:t>membrane, or endocytosis followed by </a:t>
            </a:r>
            <a:r>
              <a:rPr lang="en-US" dirty="0" smtClean="0">
                <a:solidFill>
                  <a:schemeClr val="bg1"/>
                </a:solidFill>
              </a:rPr>
              <a:t>fusion of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envelope with the endosome </a:t>
            </a:r>
            <a:r>
              <a:rPr lang="en-US" dirty="0" smtClean="0">
                <a:solidFill>
                  <a:schemeClr val="bg1"/>
                </a:solidFill>
              </a:rPr>
              <a:t>membrane (Figure </a:t>
            </a:r>
            <a:r>
              <a:rPr lang="en-US" dirty="0">
                <a:solidFill>
                  <a:schemeClr val="bg1"/>
                </a:solidFill>
              </a:rPr>
              <a:t>5.3</a:t>
            </a:r>
            <a:r>
              <a:rPr lang="en-US" dirty="0" smtClean="0">
                <a:solidFill>
                  <a:schemeClr val="bg1"/>
                </a:solidFill>
              </a:rPr>
              <a:t>). Both </a:t>
            </a:r>
            <a:r>
              <a:rPr lang="en-US" dirty="0">
                <a:solidFill>
                  <a:schemeClr val="bg1"/>
                </a:solidFill>
              </a:rPr>
              <a:t>processes involve the fusion of the </a:t>
            </a:r>
            <a:r>
              <a:rPr lang="en-US" dirty="0" err="1" smtClean="0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envelope </a:t>
            </a:r>
            <a:r>
              <a:rPr lang="en-US" dirty="0">
                <a:solidFill>
                  <a:schemeClr val="bg1"/>
                </a:solidFill>
              </a:rPr>
              <a:t>with a cell membrane, either the </a:t>
            </a:r>
            <a:r>
              <a:rPr lang="en-US" dirty="0" smtClean="0">
                <a:solidFill>
                  <a:schemeClr val="bg1"/>
                </a:solidFill>
              </a:rPr>
              <a:t>plasma membrane </a:t>
            </a:r>
            <a:r>
              <a:rPr lang="en-US" dirty="0">
                <a:solidFill>
                  <a:schemeClr val="bg1"/>
                </a:solidFill>
              </a:rPr>
              <a:t>or a vesicle membrane. Lipid bilayers </a:t>
            </a:r>
            <a:r>
              <a:rPr lang="en-US" dirty="0" smtClean="0">
                <a:solidFill>
                  <a:schemeClr val="bg1"/>
                </a:solidFill>
              </a:rPr>
              <a:t>do not </a:t>
            </a:r>
            <a:r>
              <a:rPr lang="en-US" dirty="0">
                <a:solidFill>
                  <a:schemeClr val="bg1"/>
                </a:solidFill>
              </a:rPr>
              <a:t>fuse spontaneously and each enveloped virus </a:t>
            </a:r>
            <a:r>
              <a:rPr lang="en-US" dirty="0" smtClean="0">
                <a:solidFill>
                  <a:schemeClr val="bg1"/>
                </a:solidFill>
              </a:rPr>
              <a:t>has a </a:t>
            </a:r>
            <a:r>
              <a:rPr lang="en-US" dirty="0">
                <a:solidFill>
                  <a:schemeClr val="bg1"/>
                </a:solidFill>
              </a:rPr>
              <a:t>specialized glycoprotein responsible for </a:t>
            </a:r>
            <a:r>
              <a:rPr lang="en-US" dirty="0" smtClean="0">
                <a:solidFill>
                  <a:schemeClr val="bg1"/>
                </a:solidFill>
              </a:rPr>
              <a:t>membrane fusion </a:t>
            </a:r>
            <a:r>
              <a:rPr lang="en-US" dirty="0">
                <a:solidFill>
                  <a:schemeClr val="bg1"/>
                </a:solidFill>
              </a:rPr>
              <a:t>(Figure 5.4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30534" y="121074"/>
            <a:ext cx="3788078" cy="6520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816" y="121074"/>
            <a:ext cx="3810458" cy="652065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178860" cy="5617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3. </a:t>
            </a:r>
            <a:r>
              <a:rPr lang="en-US" b="1" dirty="0" err="1" smtClean="0">
                <a:solidFill>
                  <a:schemeClr val="bg1"/>
                </a:solidFill>
              </a:rPr>
              <a:t>Uncoating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Uncoating</a:t>
            </a:r>
            <a:r>
              <a:rPr lang="en-US" dirty="0">
                <a:solidFill>
                  <a:schemeClr val="bg1"/>
                </a:solidFill>
              </a:rPr>
              <a:t> can be defined as the complete or </a:t>
            </a:r>
            <a:r>
              <a:rPr lang="en-US" dirty="0" smtClean="0">
                <a:solidFill>
                  <a:schemeClr val="bg1"/>
                </a:solidFill>
              </a:rPr>
              <a:t>partial removal </a:t>
            </a:r>
            <a:r>
              <a:rPr lang="en-US" dirty="0">
                <a:solidFill>
                  <a:schemeClr val="bg1"/>
                </a:solidFill>
              </a:rPr>
              <a:t>of the capsid to release the virus </a:t>
            </a:r>
            <a:r>
              <a:rPr lang="en-US" dirty="0" smtClean="0">
                <a:solidFill>
                  <a:schemeClr val="bg1"/>
                </a:solidFill>
              </a:rPr>
              <a:t>genome. Depending </a:t>
            </a:r>
            <a:r>
              <a:rPr lang="en-US" dirty="0">
                <a:solidFill>
                  <a:schemeClr val="bg1"/>
                </a:solidFill>
              </a:rPr>
              <a:t>on the virus, the process can take place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• at the cell surface, the capsid remaining on </a:t>
            </a:r>
            <a:r>
              <a:rPr lang="en-US" dirty="0" smtClean="0">
                <a:solidFill>
                  <a:schemeClr val="bg1"/>
                </a:solidFill>
              </a:rPr>
              <a:t>the exterior </a:t>
            </a:r>
            <a:r>
              <a:rPr lang="en-US" dirty="0">
                <a:solidFill>
                  <a:schemeClr val="bg1"/>
                </a:solidFill>
              </a:rPr>
              <a:t>surface of the cell;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• within the cytoplasm;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• at a nuclear pore;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• within the nucleus.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It should be noted that successful entry of a </a:t>
            </a:r>
            <a:r>
              <a:rPr lang="en-US" dirty="0" err="1" smtClean="0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into </a:t>
            </a:r>
            <a:r>
              <a:rPr lang="en-US" dirty="0">
                <a:solidFill>
                  <a:schemeClr val="bg1"/>
                </a:solidFill>
              </a:rPr>
              <a:t>a cell is not always followed by virus </a:t>
            </a:r>
            <a:r>
              <a:rPr lang="en-US" dirty="0" smtClean="0">
                <a:solidFill>
                  <a:schemeClr val="bg1"/>
                </a:solidFill>
              </a:rPr>
              <a:t>replication. The </a:t>
            </a:r>
            <a:r>
              <a:rPr lang="en-US" dirty="0">
                <a:solidFill>
                  <a:schemeClr val="bg1"/>
                </a:solidFill>
              </a:rPr>
              <a:t>host’s intracellular </a:t>
            </a:r>
            <a:r>
              <a:rPr lang="en-US" dirty="0" err="1">
                <a:solidFill>
                  <a:schemeClr val="bg1"/>
                </a:solidFill>
              </a:rPr>
              <a:t>defences</a:t>
            </a:r>
            <a:r>
              <a:rPr lang="en-US" dirty="0">
                <a:solidFill>
                  <a:schemeClr val="bg1"/>
                </a:solidFill>
              </a:rPr>
              <a:t>, such as </a:t>
            </a:r>
            <a:r>
              <a:rPr lang="en-US" dirty="0" err="1" smtClean="0">
                <a:solidFill>
                  <a:schemeClr val="bg1"/>
                </a:solidFill>
              </a:rPr>
              <a:t>lysosomal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enzymes</a:t>
            </a:r>
            <a:r>
              <a:rPr lang="en-US" dirty="0">
                <a:solidFill>
                  <a:schemeClr val="bg1"/>
                </a:solidFill>
              </a:rPr>
              <a:t>, may inactivate infectivity before or </a:t>
            </a:r>
            <a:r>
              <a:rPr lang="en-US" dirty="0" smtClean="0">
                <a:solidFill>
                  <a:schemeClr val="bg1"/>
                </a:solidFill>
              </a:rPr>
              <a:t>after </a:t>
            </a:r>
            <a:r>
              <a:rPr lang="en-US" dirty="0" err="1" smtClean="0">
                <a:solidFill>
                  <a:schemeClr val="bg1"/>
                </a:solidFill>
              </a:rPr>
              <a:t>uncoating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at least some cases, however, provided that </a:t>
            </a:r>
            <a:r>
              <a:rPr lang="en-US" dirty="0" smtClean="0">
                <a:solidFill>
                  <a:schemeClr val="bg1"/>
                </a:solidFill>
              </a:rPr>
              <a:t>the uncoated </a:t>
            </a:r>
            <a:r>
              <a:rPr lang="en-US" dirty="0">
                <a:solidFill>
                  <a:schemeClr val="bg1"/>
                </a:solidFill>
              </a:rPr>
              <a:t>virus genome survives intact, and is at </a:t>
            </a:r>
            <a:r>
              <a:rPr lang="en-US" dirty="0" smtClean="0">
                <a:solidFill>
                  <a:schemeClr val="bg1"/>
                </a:solidFill>
              </a:rPr>
              <a:t>the correct </a:t>
            </a:r>
            <a:r>
              <a:rPr lang="en-US" dirty="0">
                <a:solidFill>
                  <a:schemeClr val="bg1"/>
                </a:solidFill>
              </a:rPr>
              <a:t>location in the cell, then its transcription (or in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some cases translation) can begin.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447084" cy="55808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4. Primary transcription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Because </a:t>
            </a:r>
            <a:r>
              <a:rPr lang="en-US" dirty="0">
                <a:solidFill>
                  <a:schemeClr val="bg1"/>
                </a:solidFill>
              </a:rPr>
              <a:t>of distinct modes of </a:t>
            </a:r>
            <a:r>
              <a:rPr lang="en-US" dirty="0" smtClean="0">
                <a:solidFill>
                  <a:schemeClr val="bg1"/>
                </a:solidFill>
              </a:rPr>
              <a:t>transcription within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dsDNA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ssRNA</a:t>
            </a:r>
            <a:r>
              <a:rPr lang="en-US" dirty="0">
                <a:solidFill>
                  <a:schemeClr val="bg1"/>
                </a:solidFill>
              </a:rPr>
              <a:t> categories a total </a:t>
            </a:r>
            <a:r>
              <a:rPr lang="en-US" dirty="0" smtClean="0">
                <a:solidFill>
                  <a:schemeClr val="bg1"/>
                </a:solidFill>
              </a:rPr>
              <a:t>of seven </a:t>
            </a:r>
            <a:r>
              <a:rPr lang="en-US" dirty="0">
                <a:solidFill>
                  <a:schemeClr val="bg1"/>
                </a:solidFill>
              </a:rPr>
              <a:t>classes of viruses can be </a:t>
            </a:r>
            <a:r>
              <a:rPr lang="en-US" dirty="0" smtClean="0">
                <a:solidFill>
                  <a:schemeClr val="bg1"/>
                </a:solidFill>
              </a:rPr>
              <a:t>recognized.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division of the viruses into classes </a:t>
            </a:r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dirty="0">
                <a:solidFill>
                  <a:schemeClr val="bg1"/>
                </a:solidFill>
              </a:rPr>
              <a:t>genome type and mode of transcription was </a:t>
            </a:r>
            <a:r>
              <a:rPr lang="en-US" dirty="0" smtClean="0">
                <a:solidFill>
                  <a:schemeClr val="bg1"/>
                </a:solidFill>
              </a:rPr>
              <a:t>first suggested </a:t>
            </a:r>
            <a:r>
              <a:rPr lang="en-US" dirty="0">
                <a:solidFill>
                  <a:schemeClr val="bg1"/>
                </a:solidFill>
              </a:rPr>
              <a:t>by David Baltimore and this scheme of </a:t>
            </a:r>
            <a:r>
              <a:rPr lang="en-US" dirty="0" smtClean="0">
                <a:solidFill>
                  <a:schemeClr val="bg1"/>
                </a:solidFill>
              </a:rPr>
              <a:t>virus classification </a:t>
            </a:r>
            <a:r>
              <a:rPr lang="en-US" dirty="0">
                <a:solidFill>
                  <a:schemeClr val="bg1"/>
                </a:solidFill>
              </a:rPr>
              <a:t>is named after him. 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b="1" i="1" dirty="0" smtClean="0">
                <a:solidFill>
                  <a:schemeClr val="bg1"/>
                </a:solidFill>
              </a:rPr>
              <a:t>1. Viruses </a:t>
            </a:r>
            <a:r>
              <a:rPr lang="en-US" b="1" i="1" dirty="0">
                <a:solidFill>
                  <a:schemeClr val="bg1"/>
                </a:solidFill>
              </a:rPr>
              <a:t>with positive-strand RNA genomes </a:t>
            </a:r>
            <a:r>
              <a:rPr lang="en-US" dirty="0" smtClean="0">
                <a:solidFill>
                  <a:schemeClr val="bg1"/>
                </a:solidFill>
              </a:rPr>
              <a:t>bring their </a:t>
            </a:r>
            <a:r>
              <a:rPr lang="en-US" dirty="0">
                <a:solidFill>
                  <a:schemeClr val="bg1"/>
                </a:solidFill>
              </a:rPr>
              <a:t>messenger RNA directly into the cell in </a:t>
            </a:r>
            <a:r>
              <a:rPr lang="en-US" dirty="0" smtClean="0">
                <a:solidFill>
                  <a:schemeClr val="bg1"/>
                </a:solidFill>
              </a:rPr>
              <a:t>the form </a:t>
            </a:r>
            <a:r>
              <a:rPr lang="en-US" dirty="0">
                <a:solidFill>
                  <a:schemeClr val="bg1"/>
                </a:solidFill>
              </a:rPr>
              <a:t>of the genome. This RNA can bind to </a:t>
            </a:r>
            <a:r>
              <a:rPr lang="en-US" dirty="0" smtClean="0">
                <a:solidFill>
                  <a:schemeClr val="bg1"/>
                </a:solidFill>
              </a:rPr>
              <a:t>ribosomes and </a:t>
            </a:r>
            <a:r>
              <a:rPr lang="en-US" dirty="0">
                <a:solidFill>
                  <a:schemeClr val="bg1"/>
                </a:solidFill>
              </a:rPr>
              <a:t>is translated into viral proteins as </a:t>
            </a:r>
            <a:r>
              <a:rPr lang="en-US" dirty="0" smtClean="0">
                <a:solidFill>
                  <a:schemeClr val="bg1"/>
                </a:solidFill>
              </a:rPr>
              <a:t>the first </a:t>
            </a:r>
            <a:r>
              <a:rPr lang="en-US" dirty="0">
                <a:solidFill>
                  <a:schemeClr val="bg1"/>
                </a:solidFill>
              </a:rPr>
              <a:t>step in virus replication. These proteins </a:t>
            </a:r>
            <a:r>
              <a:rPr lang="en-US" dirty="0" smtClean="0">
                <a:solidFill>
                  <a:schemeClr val="bg1"/>
                </a:solidFill>
              </a:rPr>
              <a:t>will then </a:t>
            </a:r>
            <a:r>
              <a:rPr lang="en-US" dirty="0">
                <a:solidFill>
                  <a:schemeClr val="bg1"/>
                </a:solidFill>
              </a:rPr>
              <a:t>direct replication of the viral genome.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</a:rPr>
              <a:t>2. Viruses with negative-strand RNA genomes </a:t>
            </a:r>
            <a:r>
              <a:rPr lang="en-US" dirty="0">
                <a:solidFill>
                  <a:schemeClr val="bg1"/>
                </a:solidFill>
              </a:rPr>
              <a:t>must </a:t>
            </a:r>
            <a:r>
              <a:rPr lang="en-US" dirty="0" smtClean="0">
                <a:solidFill>
                  <a:schemeClr val="bg1"/>
                </a:solidFill>
              </a:rPr>
              <a:t>first synthesize </a:t>
            </a:r>
            <a:r>
              <a:rPr lang="en-US" dirty="0">
                <a:solidFill>
                  <a:schemeClr val="bg1"/>
                </a:solidFill>
              </a:rPr>
              <a:t>complementary positive-strand copies </a:t>
            </a:r>
            <a:r>
              <a:rPr lang="en-US" dirty="0" smtClean="0">
                <a:solidFill>
                  <a:schemeClr val="bg1"/>
                </a:solidFill>
              </a:rPr>
              <a:t>of the </a:t>
            </a:r>
            <a:r>
              <a:rPr lang="en-US" dirty="0">
                <a:solidFill>
                  <a:schemeClr val="bg1"/>
                </a:solidFill>
              </a:rPr>
              <a:t>genome, which serve as viral messenger </a:t>
            </a:r>
            <a:r>
              <a:rPr lang="en-US" dirty="0" smtClean="0">
                <a:solidFill>
                  <a:schemeClr val="bg1"/>
                </a:solidFill>
              </a:rPr>
              <a:t>RNAs. However</a:t>
            </a:r>
            <a:r>
              <a:rPr lang="en-US" dirty="0">
                <a:solidFill>
                  <a:schemeClr val="bg1"/>
                </a:solidFill>
              </a:rPr>
              <a:t>, the cell does not produce an enzyme </a:t>
            </a:r>
            <a:r>
              <a:rPr lang="en-US" dirty="0" smtClean="0">
                <a:solidFill>
                  <a:schemeClr val="bg1"/>
                </a:solidFill>
              </a:rPr>
              <a:t>able to </a:t>
            </a:r>
            <a:r>
              <a:rPr lang="en-US" dirty="0">
                <a:solidFill>
                  <a:schemeClr val="bg1"/>
                </a:solidFill>
              </a:rPr>
              <a:t>carry out this step, so the virus itself must </a:t>
            </a:r>
            <a:r>
              <a:rPr lang="en-US" dirty="0" smtClean="0">
                <a:solidFill>
                  <a:schemeClr val="bg1"/>
                </a:solidFill>
              </a:rPr>
              <a:t>supply this </a:t>
            </a:r>
            <a:r>
              <a:rPr lang="en-US" dirty="0">
                <a:solidFill>
                  <a:schemeClr val="bg1"/>
                </a:solidFill>
              </a:rPr>
              <a:t>enzyme. Negative-strand RNA viruses </a:t>
            </a:r>
            <a:r>
              <a:rPr lang="en-US" dirty="0" smtClean="0">
                <a:solidFill>
                  <a:schemeClr val="bg1"/>
                </a:solidFill>
              </a:rPr>
              <a:t>package a </a:t>
            </a:r>
            <a:r>
              <a:rPr lang="en-US" dirty="0">
                <a:solidFill>
                  <a:schemeClr val="bg1"/>
                </a:solidFill>
              </a:rPr>
              <a:t>virus-coded </a:t>
            </a:r>
            <a:r>
              <a:rPr lang="en-US" b="1" dirty="0">
                <a:solidFill>
                  <a:schemeClr val="bg1"/>
                </a:solidFill>
              </a:rPr>
              <a:t>RNA-dependent RNA </a:t>
            </a:r>
            <a:r>
              <a:rPr lang="en-US" b="1" dirty="0" smtClean="0">
                <a:solidFill>
                  <a:schemeClr val="bg1"/>
                </a:solidFill>
              </a:rPr>
              <a:t>polymerase </a:t>
            </a:r>
            <a:r>
              <a:rPr lang="en-US" dirty="0" smtClean="0">
                <a:solidFill>
                  <a:schemeClr val="bg1"/>
                </a:solidFill>
              </a:rPr>
              <a:t>within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, and this enzyme accompanies </a:t>
            </a:r>
            <a:r>
              <a:rPr lang="en-US" dirty="0" smtClean="0">
                <a:solidFill>
                  <a:schemeClr val="bg1"/>
                </a:solidFill>
              </a:rPr>
              <a:t>the negative-strand </a:t>
            </a:r>
            <a:r>
              <a:rPr lang="en-US" dirty="0">
                <a:solidFill>
                  <a:schemeClr val="bg1"/>
                </a:solidFill>
              </a:rPr>
              <a:t>RNA genome as it enters the host </a:t>
            </a:r>
            <a:r>
              <a:rPr lang="en-US" dirty="0" smtClean="0">
                <a:solidFill>
                  <a:schemeClr val="bg1"/>
                </a:solidFill>
              </a:rPr>
              <a:t>cell. The first </a:t>
            </a:r>
            <a:r>
              <a:rPr lang="en-US" dirty="0">
                <a:solidFill>
                  <a:schemeClr val="bg1"/>
                </a:solidFill>
              </a:rPr>
              <a:t>intracellular step in their replication cycle </a:t>
            </a:r>
            <a:r>
              <a:rPr lang="en-US" dirty="0" smtClean="0">
                <a:solidFill>
                  <a:schemeClr val="bg1"/>
                </a:solidFill>
              </a:rPr>
              <a:t>is therefore </a:t>
            </a:r>
            <a:r>
              <a:rPr lang="en-US" dirty="0">
                <a:solidFill>
                  <a:schemeClr val="bg1"/>
                </a:solidFill>
              </a:rPr>
              <a:t>the synthesis of positive-sense viral </a:t>
            </a:r>
            <a:r>
              <a:rPr lang="en-US" dirty="0" smtClean="0">
                <a:solidFill>
                  <a:schemeClr val="bg1"/>
                </a:solidFill>
              </a:rPr>
              <a:t>mRNAs by </a:t>
            </a:r>
            <a:r>
              <a:rPr lang="en-US" dirty="0">
                <a:solidFill>
                  <a:schemeClr val="bg1"/>
                </a:solidFill>
              </a:rPr>
              <a:t>this viral RNA-dependent RNA polymerase, </a:t>
            </a:r>
            <a:r>
              <a:rPr lang="en-US" dirty="0" smtClean="0">
                <a:solidFill>
                  <a:schemeClr val="bg1"/>
                </a:solidFill>
              </a:rPr>
              <a:t>using the </a:t>
            </a:r>
            <a:r>
              <a:rPr lang="en-US" dirty="0">
                <a:solidFill>
                  <a:schemeClr val="bg1"/>
                </a:solidFill>
              </a:rPr>
              <a:t>negative-sense genome as a template.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739692" cy="59710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i="1" dirty="0"/>
              <a:t>3</a:t>
            </a:r>
            <a:r>
              <a:rPr lang="en-US" b="1" i="1" dirty="0">
                <a:solidFill>
                  <a:schemeClr val="bg1"/>
                </a:solidFill>
              </a:rPr>
              <a:t>. Viruses with double-stranded RNA genomes </a:t>
            </a:r>
            <a:r>
              <a:rPr lang="en-US" dirty="0">
                <a:solidFill>
                  <a:schemeClr val="bg1"/>
                </a:solidFill>
              </a:rPr>
              <a:t>are </a:t>
            </a:r>
            <a:r>
              <a:rPr lang="en-US" dirty="0" smtClean="0">
                <a:solidFill>
                  <a:schemeClr val="bg1"/>
                </a:solidFill>
              </a:rPr>
              <a:t>faced with </a:t>
            </a:r>
            <a:r>
              <a:rPr lang="en-US" dirty="0">
                <a:solidFill>
                  <a:schemeClr val="bg1"/>
                </a:solidFill>
              </a:rPr>
              <a:t>the same problem as those with </a:t>
            </a:r>
            <a:r>
              <a:rPr lang="en-US" dirty="0" err="1" smtClean="0">
                <a:solidFill>
                  <a:schemeClr val="bg1"/>
                </a:solidFill>
              </a:rPr>
              <a:t>negativestrand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RNA </a:t>
            </a:r>
            <a:r>
              <a:rPr lang="en-US" dirty="0">
                <a:solidFill>
                  <a:schemeClr val="bg1"/>
                </a:solidFill>
              </a:rPr>
              <a:t>genomes: the cell does not produce </a:t>
            </a:r>
            <a:r>
              <a:rPr lang="en-US" dirty="0" smtClean="0">
                <a:solidFill>
                  <a:schemeClr val="bg1"/>
                </a:solidFill>
              </a:rPr>
              <a:t>an enzyme </a:t>
            </a:r>
            <a:r>
              <a:rPr lang="en-US" dirty="0">
                <a:solidFill>
                  <a:schemeClr val="bg1"/>
                </a:solidFill>
              </a:rPr>
              <a:t>that can generate an mRNA by </a:t>
            </a:r>
            <a:r>
              <a:rPr lang="en-US" dirty="0" err="1" smtClean="0">
                <a:solidFill>
                  <a:schemeClr val="bg1"/>
                </a:solidFill>
              </a:rPr>
              <a:t>transcribing</a:t>
            </a:r>
            <a:r>
              <a:rPr lang="en-US" dirty="0" err="1">
                <a:solidFill>
                  <a:schemeClr val="bg1"/>
                </a:solidFill>
              </a:rPr>
              <a:t>one</a:t>
            </a:r>
            <a:r>
              <a:rPr lang="en-US" dirty="0">
                <a:solidFill>
                  <a:schemeClr val="bg1"/>
                </a:solidFill>
              </a:rPr>
              <a:t> of the RNA strands in the </a:t>
            </a:r>
            <a:r>
              <a:rPr lang="en-US" dirty="0" smtClean="0">
                <a:solidFill>
                  <a:schemeClr val="bg1"/>
                </a:solidFill>
              </a:rPr>
              <a:t>double-stranded genome</a:t>
            </a:r>
            <a:r>
              <a:rPr lang="en-US" dirty="0">
                <a:solidFill>
                  <a:schemeClr val="bg1"/>
                </a:solidFill>
              </a:rPr>
              <a:t>. It is theoretically possible that the </a:t>
            </a:r>
            <a:r>
              <a:rPr lang="en-US" dirty="0" err="1" smtClean="0">
                <a:solidFill>
                  <a:schemeClr val="bg1"/>
                </a:solidFill>
              </a:rPr>
              <a:t>doublestranded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genome </a:t>
            </a:r>
            <a:r>
              <a:rPr lang="en-US" dirty="0">
                <a:solidFill>
                  <a:schemeClr val="bg1"/>
                </a:solidFill>
              </a:rPr>
              <a:t>RNA could be denatured </a:t>
            </a:r>
            <a:r>
              <a:rPr lang="en-US" dirty="0" smtClean="0">
                <a:solidFill>
                  <a:schemeClr val="bg1"/>
                </a:solidFill>
              </a:rPr>
              <a:t>within the </a:t>
            </a:r>
            <a:r>
              <a:rPr lang="en-US" dirty="0">
                <a:solidFill>
                  <a:schemeClr val="bg1"/>
                </a:solidFill>
              </a:rPr>
              <a:t>cell, allowing the positive-strand RNA to </a:t>
            </a:r>
            <a:r>
              <a:rPr lang="en-US" dirty="0" smtClean="0">
                <a:solidFill>
                  <a:schemeClr val="bg1"/>
                </a:solidFill>
              </a:rPr>
              <a:t>be translated</a:t>
            </a:r>
            <a:r>
              <a:rPr lang="en-US" dirty="0">
                <a:solidFill>
                  <a:schemeClr val="bg1"/>
                </a:solidFill>
              </a:rPr>
              <a:t>; however, this is energetically </a:t>
            </a:r>
            <a:r>
              <a:rPr lang="en-US" dirty="0" smtClean="0">
                <a:solidFill>
                  <a:schemeClr val="bg1"/>
                </a:solidFill>
              </a:rPr>
              <a:t>unlikely and </a:t>
            </a:r>
            <a:r>
              <a:rPr lang="en-US" dirty="0">
                <a:solidFill>
                  <a:schemeClr val="bg1"/>
                </a:solidFill>
              </a:rPr>
              <a:t>does not occur. These viruses therefore </a:t>
            </a:r>
            <a:r>
              <a:rPr lang="en-US" dirty="0" smtClean="0">
                <a:solidFill>
                  <a:schemeClr val="bg1"/>
                </a:solidFill>
              </a:rPr>
              <a:t>also package </a:t>
            </a:r>
            <a:r>
              <a:rPr lang="en-US" dirty="0">
                <a:solidFill>
                  <a:schemeClr val="bg1"/>
                </a:solidFill>
              </a:rPr>
              <a:t>a virus-coded RNA-dependent RNA </a:t>
            </a:r>
            <a:r>
              <a:rPr lang="en-US" dirty="0" smtClean="0">
                <a:solidFill>
                  <a:schemeClr val="bg1"/>
                </a:solidFill>
              </a:rPr>
              <a:t>polymerase in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virion</a:t>
            </a:r>
            <a:r>
              <a:rPr lang="en-US" dirty="0">
                <a:solidFill>
                  <a:schemeClr val="bg1"/>
                </a:solidFill>
              </a:rPr>
              <a:t> and bring this enzyme </a:t>
            </a:r>
            <a:r>
              <a:rPr lang="en-US" dirty="0" smtClean="0">
                <a:solidFill>
                  <a:schemeClr val="bg1"/>
                </a:solidFill>
              </a:rPr>
              <a:t>into the </a:t>
            </a:r>
            <a:r>
              <a:rPr lang="en-US" dirty="0">
                <a:solidFill>
                  <a:schemeClr val="bg1"/>
                </a:solidFill>
              </a:rPr>
              <a:t>host cell along with the genome. This </a:t>
            </a:r>
            <a:r>
              <a:rPr lang="en-US" dirty="0" smtClean="0">
                <a:solidFill>
                  <a:schemeClr val="bg1"/>
                </a:solidFill>
              </a:rPr>
              <a:t>RNA polymerase </a:t>
            </a:r>
            <a:r>
              <a:rPr lang="en-US" dirty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specifi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cally</a:t>
            </a:r>
            <a:r>
              <a:rPr lang="en-US" dirty="0">
                <a:solidFill>
                  <a:schemeClr val="bg1"/>
                </a:solidFill>
              </a:rPr>
              <a:t> recognize the </a:t>
            </a:r>
            <a:r>
              <a:rPr lang="en-US" dirty="0" err="1" smtClean="0">
                <a:solidFill>
                  <a:schemeClr val="bg1"/>
                </a:solidFill>
              </a:rPr>
              <a:t>doublestranded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RNA </a:t>
            </a:r>
            <a:r>
              <a:rPr lang="en-US" dirty="0">
                <a:solidFill>
                  <a:schemeClr val="bg1"/>
                </a:solidFill>
              </a:rPr>
              <a:t>genome and transcribe its </a:t>
            </a:r>
            <a:r>
              <a:rPr lang="en-US" dirty="0" err="1" smtClean="0">
                <a:solidFill>
                  <a:schemeClr val="bg1"/>
                </a:solidFill>
              </a:rPr>
              <a:t>negativestrand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into </a:t>
            </a:r>
            <a:r>
              <a:rPr lang="en-US" dirty="0">
                <a:solidFill>
                  <a:schemeClr val="bg1"/>
                </a:solidFill>
              </a:rPr>
              <a:t>positive-strand messenger RNAs.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</a:rPr>
              <a:t>4. Viruses with double-stranded DNA genomes </a:t>
            </a:r>
            <a:r>
              <a:rPr lang="en-US" dirty="0" smtClean="0">
                <a:solidFill>
                  <a:schemeClr val="bg1"/>
                </a:solidFill>
              </a:rPr>
              <a:t>must fi </a:t>
            </a:r>
            <a:r>
              <a:rPr lang="en-US" dirty="0" err="1">
                <a:solidFill>
                  <a:schemeClr val="bg1"/>
                </a:solidFill>
              </a:rPr>
              <a:t>rst</a:t>
            </a:r>
            <a:r>
              <a:rPr lang="en-US" dirty="0">
                <a:solidFill>
                  <a:schemeClr val="bg1"/>
                </a:solidFill>
              </a:rPr>
              <a:t> transcribe their genomes into </a:t>
            </a:r>
            <a:r>
              <a:rPr lang="en-US" dirty="0" smtClean="0">
                <a:solidFill>
                  <a:schemeClr val="bg1"/>
                </a:solidFill>
              </a:rPr>
              <a:t>messenger RNAs</a:t>
            </a:r>
            <a:r>
              <a:rPr lang="en-US" dirty="0">
                <a:solidFill>
                  <a:schemeClr val="bg1"/>
                </a:solidFill>
              </a:rPr>
              <a:t>, using a </a:t>
            </a:r>
            <a:r>
              <a:rPr lang="en-US" b="1" dirty="0">
                <a:solidFill>
                  <a:schemeClr val="bg1"/>
                </a:solidFill>
              </a:rPr>
              <a:t>DNA-dependent RNA </a:t>
            </a:r>
            <a:r>
              <a:rPr lang="en-US" b="1" dirty="0" smtClean="0">
                <a:solidFill>
                  <a:schemeClr val="bg1"/>
                </a:solidFill>
              </a:rPr>
              <a:t>polymerase</a:t>
            </a:r>
            <a:r>
              <a:rPr lang="en-US" dirty="0" smtClean="0">
                <a:solidFill>
                  <a:schemeClr val="bg1"/>
                </a:solidFill>
              </a:rPr>
              <a:t>. Cellular </a:t>
            </a:r>
            <a:r>
              <a:rPr lang="en-US" dirty="0">
                <a:solidFill>
                  <a:schemeClr val="bg1"/>
                </a:solidFill>
              </a:rPr>
              <a:t>messenger RNAs are synthesized </a:t>
            </a:r>
            <a:r>
              <a:rPr lang="en-US" dirty="0" smtClean="0">
                <a:solidFill>
                  <a:schemeClr val="bg1"/>
                </a:solidFill>
              </a:rPr>
              <a:t>in exactly </a:t>
            </a:r>
            <a:r>
              <a:rPr lang="en-US" dirty="0">
                <a:solidFill>
                  <a:schemeClr val="bg1"/>
                </a:solidFill>
              </a:rPr>
              <a:t>the same way, and therefore all cells </a:t>
            </a:r>
            <a:r>
              <a:rPr lang="en-US" dirty="0" smtClean="0">
                <a:solidFill>
                  <a:schemeClr val="bg1"/>
                </a:solidFill>
              </a:rPr>
              <a:t>contain such </a:t>
            </a:r>
            <a:r>
              <a:rPr lang="en-US" dirty="0">
                <a:solidFill>
                  <a:schemeClr val="bg1"/>
                </a:solidFill>
              </a:rPr>
              <a:t>enzymes. Most DNA viruses use a </a:t>
            </a:r>
            <a:r>
              <a:rPr lang="en-US" dirty="0" smtClean="0">
                <a:solidFill>
                  <a:schemeClr val="bg1"/>
                </a:solidFill>
              </a:rPr>
              <a:t>host cell </a:t>
            </a:r>
            <a:r>
              <a:rPr lang="en-US" dirty="0">
                <a:solidFill>
                  <a:schemeClr val="bg1"/>
                </a:solidFill>
              </a:rPr>
              <a:t>RNA polymerase for this purpose, but </a:t>
            </a:r>
            <a:r>
              <a:rPr lang="en-US" dirty="0" smtClean="0">
                <a:solidFill>
                  <a:schemeClr val="bg1"/>
                </a:solidFill>
              </a:rPr>
              <a:t>some of </a:t>
            </a:r>
            <a:r>
              <a:rPr lang="en-US" dirty="0">
                <a:solidFill>
                  <a:schemeClr val="bg1"/>
                </a:solidFill>
              </a:rPr>
              <a:t>the larger DNA viruses bring their own </a:t>
            </a:r>
            <a:r>
              <a:rPr lang="en-US" dirty="0" smtClean="0">
                <a:solidFill>
                  <a:schemeClr val="bg1"/>
                </a:solidFill>
              </a:rPr>
              <a:t>RNA polymerase </a:t>
            </a:r>
            <a:r>
              <a:rPr lang="en-US" dirty="0">
                <a:solidFill>
                  <a:schemeClr val="bg1"/>
                </a:solidFill>
              </a:rPr>
              <a:t>into the cell along with their </a:t>
            </a:r>
            <a:r>
              <a:rPr lang="en-US" dirty="0" smtClean="0">
                <a:solidFill>
                  <a:schemeClr val="bg1"/>
                </a:solidFill>
              </a:rPr>
              <a:t>genome, or </a:t>
            </a:r>
            <a:r>
              <a:rPr lang="en-US" dirty="0">
                <a:solidFill>
                  <a:schemeClr val="bg1"/>
                </a:solidFill>
              </a:rPr>
              <a:t>make an additional RNA polymerase later in </a:t>
            </a:r>
            <a:r>
              <a:rPr lang="en-US" dirty="0" smtClean="0">
                <a:solidFill>
                  <a:schemeClr val="bg1"/>
                </a:solidFill>
              </a:rPr>
              <a:t>the cycle </a:t>
            </a:r>
            <a:r>
              <a:rPr lang="en-US" dirty="0">
                <a:solidFill>
                  <a:schemeClr val="bg1"/>
                </a:solidFill>
              </a:rPr>
              <a:t>to transcribe a subset of their genes.</a:t>
            </a:r>
          </a:p>
          <a:p>
            <a:pPr algn="just"/>
            <a:r>
              <a:rPr lang="en-US" b="1" i="1" dirty="0">
                <a:solidFill>
                  <a:schemeClr val="bg1"/>
                </a:solidFill>
              </a:rPr>
              <a:t>5. Viruses with single-stranded DNA genomes </a:t>
            </a:r>
            <a:r>
              <a:rPr lang="en-US" dirty="0" smtClean="0">
                <a:solidFill>
                  <a:schemeClr val="bg1"/>
                </a:solidFill>
              </a:rPr>
              <a:t>must fi </a:t>
            </a:r>
            <a:r>
              <a:rPr lang="en-US" dirty="0" err="1">
                <a:solidFill>
                  <a:schemeClr val="bg1"/>
                </a:solidFill>
              </a:rPr>
              <a:t>rst</a:t>
            </a:r>
            <a:r>
              <a:rPr lang="en-US" dirty="0">
                <a:solidFill>
                  <a:schemeClr val="bg1"/>
                </a:solidFill>
              </a:rPr>
              <a:t> convert their DNA into a </a:t>
            </a:r>
            <a:r>
              <a:rPr lang="en-US" dirty="0" smtClean="0">
                <a:solidFill>
                  <a:schemeClr val="bg1"/>
                </a:solidFill>
              </a:rPr>
              <a:t>double-stranded form</a:t>
            </a:r>
            <a:r>
              <a:rPr lang="en-US" dirty="0">
                <a:solidFill>
                  <a:schemeClr val="bg1"/>
                </a:solidFill>
              </a:rPr>
              <a:t>, as there are no known enzymes that will </a:t>
            </a:r>
            <a:r>
              <a:rPr lang="en-US" dirty="0" smtClean="0">
                <a:solidFill>
                  <a:schemeClr val="bg1"/>
                </a:solidFill>
              </a:rPr>
              <a:t>transcribe single-stranded </a:t>
            </a:r>
            <a:r>
              <a:rPr lang="en-US" dirty="0">
                <a:solidFill>
                  <a:schemeClr val="bg1"/>
                </a:solidFill>
              </a:rPr>
              <a:t>DNA directly into </a:t>
            </a:r>
            <a:r>
              <a:rPr lang="en-US" dirty="0" smtClean="0">
                <a:solidFill>
                  <a:schemeClr val="bg1"/>
                </a:solidFill>
              </a:rPr>
              <a:t>RNA. This </a:t>
            </a:r>
            <a:r>
              <a:rPr lang="en-US" dirty="0">
                <a:solidFill>
                  <a:schemeClr val="bg1"/>
                </a:solidFill>
              </a:rPr>
              <a:t>conversion is carried out by a cellular </a:t>
            </a:r>
            <a:r>
              <a:rPr lang="en-US" dirty="0" smtClean="0">
                <a:solidFill>
                  <a:schemeClr val="bg1"/>
                </a:solidFill>
              </a:rPr>
              <a:t>DNA polymerase</a:t>
            </a:r>
            <a:r>
              <a:rPr lang="en-US" dirty="0">
                <a:solidFill>
                  <a:schemeClr val="bg1"/>
                </a:solidFill>
              </a:rPr>
              <a:t>. The resulting double-stranded </a:t>
            </a:r>
            <a:r>
              <a:rPr lang="en-US" dirty="0" smtClean="0">
                <a:solidFill>
                  <a:schemeClr val="bg1"/>
                </a:solidFill>
              </a:rPr>
              <a:t>DNA is </a:t>
            </a:r>
            <a:r>
              <a:rPr lang="en-US" dirty="0">
                <a:solidFill>
                  <a:schemeClr val="bg1"/>
                </a:solidFill>
              </a:rPr>
              <a:t>then transcribed by a cellular RNA </a:t>
            </a:r>
            <a:r>
              <a:rPr lang="en-US" dirty="0" smtClean="0">
                <a:solidFill>
                  <a:schemeClr val="bg1"/>
                </a:solidFill>
              </a:rPr>
              <a:t>polymerase to </a:t>
            </a:r>
            <a:r>
              <a:rPr lang="en-US" dirty="0">
                <a:solidFill>
                  <a:schemeClr val="bg1"/>
                </a:solidFill>
              </a:rPr>
              <a:t>generate viral mRNAs. Note that either of </a:t>
            </a:r>
            <a:r>
              <a:rPr lang="en-US" dirty="0" smtClean="0">
                <a:solidFill>
                  <a:schemeClr val="bg1"/>
                </a:solidFill>
              </a:rPr>
              <a:t>the complementary </a:t>
            </a:r>
            <a:r>
              <a:rPr lang="en-US" dirty="0">
                <a:solidFill>
                  <a:schemeClr val="bg1"/>
                </a:solidFill>
              </a:rPr>
              <a:t>DNA strands can be </a:t>
            </a:r>
            <a:r>
              <a:rPr lang="en-US" dirty="0" smtClean="0">
                <a:solidFill>
                  <a:schemeClr val="bg1"/>
                </a:solidFill>
              </a:rPr>
              <a:t>packaged in </a:t>
            </a:r>
            <a:r>
              <a:rPr lang="en-US" dirty="0" err="1">
                <a:solidFill>
                  <a:schemeClr val="bg1"/>
                </a:solidFill>
              </a:rPr>
              <a:t>virions</a:t>
            </a:r>
            <a:r>
              <a:rPr lang="en-US" dirty="0">
                <a:solidFill>
                  <a:schemeClr val="bg1"/>
                </a:solidFill>
              </a:rPr>
              <a:t>. Most viruses preferentially package </a:t>
            </a:r>
            <a:r>
              <a:rPr lang="en-US" dirty="0" smtClean="0">
                <a:solidFill>
                  <a:schemeClr val="bg1"/>
                </a:solidFill>
              </a:rPr>
              <a:t>only one </a:t>
            </a:r>
            <a:r>
              <a:rPr lang="en-US" dirty="0">
                <a:solidFill>
                  <a:schemeClr val="bg1"/>
                </a:solidFill>
              </a:rPr>
              <a:t>of the two DNA strands, but some viruses </a:t>
            </a:r>
            <a:r>
              <a:rPr lang="en-US" dirty="0" smtClean="0">
                <a:solidFill>
                  <a:schemeClr val="bg1"/>
                </a:solidFill>
              </a:rPr>
              <a:t>package both </a:t>
            </a:r>
            <a:r>
              <a:rPr lang="en-US" dirty="0">
                <a:solidFill>
                  <a:schemeClr val="bg1"/>
                </a:solidFill>
              </a:rPr>
              <a:t>strands, making two kinds of </a:t>
            </a:r>
            <a:r>
              <a:rPr lang="en-US" dirty="0" err="1" smtClean="0">
                <a:solidFill>
                  <a:schemeClr val="bg1"/>
                </a:solidFill>
              </a:rPr>
              <a:t>virions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that </a:t>
            </a:r>
            <a:r>
              <a:rPr lang="en-US" dirty="0">
                <a:solidFill>
                  <a:schemeClr val="bg1"/>
                </a:solidFill>
              </a:rPr>
              <a:t>are identical except for the polarity of </a:t>
            </a:r>
            <a:r>
              <a:rPr lang="en-US" dirty="0" smtClean="0">
                <a:solidFill>
                  <a:schemeClr val="bg1"/>
                </a:solidFill>
              </a:rPr>
              <a:t>their single-stranded </a:t>
            </a:r>
            <a:r>
              <a:rPr lang="en-US" dirty="0">
                <a:solidFill>
                  <a:schemeClr val="bg1"/>
                </a:solidFill>
              </a:rPr>
              <a:t>DNA genomes. In all cases the </a:t>
            </a:r>
            <a:r>
              <a:rPr lang="en-US" dirty="0" err="1" smtClean="0">
                <a:solidFill>
                  <a:schemeClr val="bg1"/>
                </a:solidFill>
              </a:rPr>
              <a:t>singlestranded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DNA </a:t>
            </a:r>
            <a:r>
              <a:rPr lang="en-US" dirty="0">
                <a:solidFill>
                  <a:schemeClr val="bg1"/>
                </a:solidFill>
              </a:rPr>
              <a:t>is converted into a </a:t>
            </a:r>
            <a:r>
              <a:rPr lang="en-US" dirty="0" smtClean="0">
                <a:solidFill>
                  <a:schemeClr val="bg1"/>
                </a:solidFill>
              </a:rPr>
              <a:t>double-stranded form </a:t>
            </a:r>
            <a:r>
              <a:rPr lang="en-US" dirty="0">
                <a:solidFill>
                  <a:schemeClr val="bg1"/>
                </a:solidFill>
              </a:rPr>
              <a:t>before being transcribed, so the polarity of </a:t>
            </a:r>
            <a:r>
              <a:rPr lang="en-US" dirty="0" smtClean="0">
                <a:solidFill>
                  <a:schemeClr val="bg1"/>
                </a:solidFill>
              </a:rPr>
              <a:t>the packaged </a:t>
            </a:r>
            <a:r>
              <a:rPr lang="en-US" dirty="0">
                <a:solidFill>
                  <a:schemeClr val="bg1"/>
                </a:solidFill>
              </a:rPr>
              <a:t>strand is of little importance.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605580" cy="5885688"/>
          </a:xfrm>
        </p:spPr>
        <p:txBody>
          <a:bodyPr>
            <a:normAutofit/>
          </a:bodyPr>
          <a:lstStyle/>
          <a:p>
            <a:pPr algn="just"/>
            <a:r>
              <a:rPr lang="en-US" b="1" i="1" dirty="0"/>
              <a:t>6. </a:t>
            </a:r>
            <a:r>
              <a:rPr lang="en-US" b="1" i="1" dirty="0">
                <a:solidFill>
                  <a:schemeClr val="bg1"/>
                </a:solidFill>
              </a:rPr>
              <a:t>Retroviruses have a single-stranded, </a:t>
            </a:r>
            <a:r>
              <a:rPr lang="en-US" b="1" i="1" dirty="0" smtClean="0">
                <a:solidFill>
                  <a:schemeClr val="bg1"/>
                </a:solidFill>
              </a:rPr>
              <a:t>positive-sense RNA </a:t>
            </a:r>
            <a:r>
              <a:rPr lang="en-US" b="1" i="1" dirty="0">
                <a:solidFill>
                  <a:schemeClr val="bg1"/>
                </a:solidFill>
              </a:rPr>
              <a:t>genome</a:t>
            </a:r>
            <a:r>
              <a:rPr lang="en-US" dirty="0">
                <a:solidFill>
                  <a:schemeClr val="bg1"/>
                </a:solidFill>
              </a:rPr>
              <a:t>, but they follow a pathway different </a:t>
            </a:r>
            <a:r>
              <a:rPr lang="en-US" dirty="0" smtClean="0">
                <a:solidFill>
                  <a:schemeClr val="bg1"/>
                </a:solidFill>
              </a:rPr>
              <a:t>from other </a:t>
            </a:r>
            <a:r>
              <a:rPr lang="en-US" dirty="0">
                <a:solidFill>
                  <a:schemeClr val="bg1"/>
                </a:solidFill>
              </a:rPr>
              <a:t>positive-strand RNA viruses. </a:t>
            </a:r>
            <a:r>
              <a:rPr lang="en-US" dirty="0" smtClean="0">
                <a:solidFill>
                  <a:schemeClr val="bg1"/>
                </a:solidFill>
              </a:rPr>
              <a:t>Retroviruses package </a:t>
            </a:r>
            <a:r>
              <a:rPr lang="en-US" dirty="0">
                <a:solidFill>
                  <a:schemeClr val="bg1"/>
                </a:solidFill>
              </a:rPr>
              <a:t>a virus-coded </a:t>
            </a:r>
            <a:r>
              <a:rPr lang="en-US" i="1" dirty="0">
                <a:solidFill>
                  <a:schemeClr val="bg1"/>
                </a:solidFill>
              </a:rPr>
              <a:t>reverse transcriptase </a:t>
            </a:r>
            <a:r>
              <a:rPr lang="en-US" dirty="0">
                <a:solidFill>
                  <a:schemeClr val="bg1"/>
                </a:solidFill>
              </a:rPr>
              <a:t>(an </a:t>
            </a:r>
            <a:r>
              <a:rPr lang="en-US" b="1" dirty="0" err="1" smtClean="0">
                <a:solidFill>
                  <a:schemeClr val="bg1"/>
                </a:solidFill>
              </a:rPr>
              <a:t>RNAdependent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DNA </a:t>
            </a:r>
            <a:r>
              <a:rPr lang="en-US" b="1" dirty="0">
                <a:solidFill>
                  <a:schemeClr val="bg1"/>
                </a:solidFill>
              </a:rPr>
              <a:t>polymerase</a:t>
            </a:r>
            <a:r>
              <a:rPr lang="en-US" dirty="0">
                <a:solidFill>
                  <a:schemeClr val="bg1"/>
                </a:solidFill>
              </a:rPr>
              <a:t>) within the </a:t>
            </a:r>
            <a:r>
              <a:rPr lang="en-US" dirty="0" err="1" smtClean="0">
                <a:solidFill>
                  <a:schemeClr val="bg1"/>
                </a:solidFill>
              </a:rPr>
              <a:t>virion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dirty="0">
                <a:solidFill>
                  <a:schemeClr val="bg1"/>
                </a:solidFill>
              </a:rPr>
              <a:t>use this enzyme to produce a </a:t>
            </a:r>
            <a:r>
              <a:rPr lang="en-US" dirty="0" smtClean="0">
                <a:solidFill>
                  <a:schemeClr val="bg1"/>
                </a:solidFill>
              </a:rPr>
              <a:t>double-stranded DNA </a:t>
            </a:r>
            <a:r>
              <a:rPr lang="en-US" dirty="0">
                <a:solidFill>
                  <a:schemeClr val="bg1"/>
                </a:solidFill>
              </a:rPr>
              <a:t>copy of their RNA genome after they </a:t>
            </a:r>
            <a:r>
              <a:rPr lang="en-US" dirty="0" smtClean="0">
                <a:solidFill>
                  <a:schemeClr val="bg1"/>
                </a:solidFill>
              </a:rPr>
              <a:t>enter the </a:t>
            </a:r>
            <a:r>
              <a:rPr lang="en-US" dirty="0">
                <a:solidFill>
                  <a:schemeClr val="bg1"/>
                </a:solidFill>
              </a:rPr>
              <a:t>cell. Once the double-stranded DNA is </a:t>
            </a:r>
            <a:r>
              <a:rPr lang="en-US" dirty="0" smtClean="0">
                <a:solidFill>
                  <a:schemeClr val="bg1"/>
                </a:solidFill>
              </a:rPr>
              <a:t>made (and </a:t>
            </a:r>
            <a:r>
              <a:rPr lang="en-US" dirty="0">
                <a:solidFill>
                  <a:schemeClr val="bg1"/>
                </a:solidFill>
              </a:rPr>
              <a:t>integrated into the cellular </a:t>
            </a:r>
            <a:r>
              <a:rPr lang="en-US" dirty="0" smtClean="0">
                <a:solidFill>
                  <a:schemeClr val="bg1"/>
                </a:solidFill>
              </a:rPr>
              <a:t>genome, </a:t>
            </a:r>
            <a:r>
              <a:rPr lang="en-US" dirty="0">
                <a:solidFill>
                  <a:schemeClr val="bg1"/>
                </a:solidFill>
              </a:rPr>
              <a:t>it is transcribed into </a:t>
            </a:r>
            <a:r>
              <a:rPr lang="en-US" dirty="0" smtClean="0">
                <a:solidFill>
                  <a:schemeClr val="bg1"/>
                </a:solidFill>
              </a:rPr>
              <a:t>viral messenger </a:t>
            </a:r>
            <a:r>
              <a:rPr lang="en-US" dirty="0">
                <a:solidFill>
                  <a:schemeClr val="bg1"/>
                </a:solidFill>
              </a:rPr>
              <a:t>RNAs by host cell RNA polymerase </a:t>
            </a:r>
            <a:r>
              <a:rPr lang="en-US" dirty="0" smtClean="0">
                <a:solidFill>
                  <a:schemeClr val="bg1"/>
                </a:solidFill>
              </a:rPr>
              <a:t>II, as </a:t>
            </a:r>
            <a:r>
              <a:rPr lang="en-US" dirty="0">
                <a:solidFill>
                  <a:schemeClr val="bg1"/>
                </a:solidFill>
              </a:rPr>
              <a:t>for most DNA viruses.</a:t>
            </a: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7. </a:t>
            </a:r>
            <a:r>
              <a:rPr lang="en-US" dirty="0" err="1" smtClean="0">
                <a:solidFill>
                  <a:schemeClr val="bg1"/>
                </a:solidFill>
              </a:rPr>
              <a:t>Hepadnaviruses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package a circular </a:t>
            </a:r>
            <a:r>
              <a:rPr lang="en-US" dirty="0" smtClean="0">
                <a:solidFill>
                  <a:schemeClr val="bg1"/>
                </a:solidFill>
              </a:rPr>
              <a:t>DNA genome </a:t>
            </a:r>
            <a:r>
              <a:rPr lang="en-US" dirty="0">
                <a:solidFill>
                  <a:schemeClr val="bg1"/>
                </a:solidFill>
              </a:rPr>
              <a:t>that is partly double-stranded, with a </a:t>
            </a:r>
            <a:r>
              <a:rPr lang="en-US" dirty="0" err="1" smtClean="0">
                <a:solidFill>
                  <a:schemeClr val="bg1"/>
                </a:solidFill>
              </a:rPr>
              <a:t>singlestranded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gap </a:t>
            </a:r>
            <a:r>
              <a:rPr lang="en-US" dirty="0">
                <a:solidFill>
                  <a:schemeClr val="bg1"/>
                </a:solidFill>
              </a:rPr>
              <a:t>of variable length on one </a:t>
            </a:r>
            <a:r>
              <a:rPr lang="en-US" dirty="0" smtClean="0">
                <a:solidFill>
                  <a:schemeClr val="bg1"/>
                </a:solidFill>
              </a:rPr>
              <a:t>strand. </a:t>
            </a:r>
            <a:r>
              <a:rPr lang="en-US" dirty="0" err="1" smtClean="0">
                <a:solidFill>
                  <a:schemeClr val="bg1"/>
                </a:solidFill>
              </a:rPr>
              <a:t>Hepadnaviruses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 be seen as a special case of </a:t>
            </a:r>
            <a:r>
              <a:rPr lang="en-US" dirty="0" smtClean="0">
                <a:solidFill>
                  <a:schemeClr val="bg1"/>
                </a:solidFill>
              </a:rPr>
              <a:t>the category </a:t>
            </a:r>
            <a:r>
              <a:rPr lang="en-US" dirty="0">
                <a:solidFill>
                  <a:schemeClr val="bg1"/>
                </a:solidFill>
              </a:rPr>
              <a:t>of viruses that have single-stranded </a:t>
            </a:r>
            <a:r>
              <a:rPr lang="en-US" dirty="0" smtClean="0">
                <a:solidFill>
                  <a:schemeClr val="bg1"/>
                </a:solidFill>
              </a:rPr>
              <a:t>DNA genomes, because </a:t>
            </a:r>
            <a:r>
              <a:rPr lang="en-US" dirty="0">
                <a:solidFill>
                  <a:schemeClr val="bg1"/>
                </a:solidFill>
              </a:rPr>
              <a:t>like those </a:t>
            </a:r>
            <a:r>
              <a:rPr lang="en-US" dirty="0" smtClean="0">
                <a:solidFill>
                  <a:schemeClr val="bg1"/>
                </a:solidFill>
              </a:rPr>
              <a:t>viruses, their </a:t>
            </a:r>
            <a:r>
              <a:rPr lang="en-US" dirty="0">
                <a:solidFill>
                  <a:schemeClr val="bg1"/>
                </a:solidFill>
              </a:rPr>
              <a:t>genomes are made fully double-stranded </a:t>
            </a:r>
            <a:r>
              <a:rPr lang="en-US" dirty="0" smtClean="0">
                <a:solidFill>
                  <a:schemeClr val="bg1"/>
                </a:solidFill>
              </a:rPr>
              <a:t>by cellular </a:t>
            </a:r>
            <a:r>
              <a:rPr lang="en-US" dirty="0">
                <a:solidFill>
                  <a:schemeClr val="bg1"/>
                </a:solidFill>
              </a:rPr>
              <a:t>DNA polymerases after entering the </a:t>
            </a:r>
            <a:r>
              <a:rPr lang="en-US" dirty="0" smtClean="0">
                <a:solidFill>
                  <a:schemeClr val="bg1"/>
                </a:solidFill>
              </a:rPr>
              <a:t>cell. This </a:t>
            </a:r>
            <a:r>
              <a:rPr lang="en-US" dirty="0">
                <a:solidFill>
                  <a:schemeClr val="bg1"/>
                </a:solidFill>
              </a:rPr>
              <a:t>double-stranded DNA is subsequently </a:t>
            </a:r>
            <a:r>
              <a:rPr lang="en-US" dirty="0" smtClean="0">
                <a:solidFill>
                  <a:schemeClr val="bg1"/>
                </a:solidFill>
              </a:rPr>
              <a:t>transcribed into </a:t>
            </a:r>
            <a:r>
              <a:rPr lang="en-US" dirty="0">
                <a:solidFill>
                  <a:schemeClr val="bg1"/>
                </a:solidFill>
              </a:rPr>
              <a:t>messenger RNAs by cellular </a:t>
            </a:r>
            <a:r>
              <a:rPr lang="en-US" dirty="0" smtClean="0">
                <a:solidFill>
                  <a:schemeClr val="bg1"/>
                </a:solidFill>
              </a:rPr>
              <a:t>RNA polymerase</a:t>
            </a:r>
            <a:r>
              <a:rPr lang="en-US" dirty="0">
                <a:solidFill>
                  <a:schemeClr val="bg1"/>
                </a:solidFill>
              </a:rPr>
              <a:t>, as for other DNA </a:t>
            </a:r>
            <a:r>
              <a:rPr lang="en-US" dirty="0" smtClean="0">
                <a:solidFill>
                  <a:schemeClr val="bg1"/>
                </a:solidFill>
              </a:rPr>
              <a:t>viruses.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140</TotalTime>
  <Words>1311</Words>
  <Application>Microsoft Office PowerPoint</Application>
  <PresentationFormat>Widescreen</PresentationFormat>
  <Paragraphs>41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Tahoma</vt:lpstr>
      <vt:lpstr>Wingdings 3</vt:lpstr>
      <vt:lpstr>Slice</vt:lpstr>
      <vt:lpstr>Virology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Virology</dc:title>
  <dc:creator>apple</dc:creator>
  <cp:lastModifiedBy>apple</cp:lastModifiedBy>
  <cp:revision>17</cp:revision>
  <dcterms:created xsi:type="dcterms:W3CDTF">2020-03-22T07:14:37Z</dcterms:created>
  <dcterms:modified xsi:type="dcterms:W3CDTF">2020-03-22T18:17:38Z</dcterms:modified>
</cp:coreProperties>
</file>