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3/19/2020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Cell_nucleus" TargetMode="External"/><Relationship Id="rId13" Type="http://schemas.openxmlformats.org/officeDocument/2006/relationships/hyperlink" Target="https://en.wikipedia.org/wiki/Filoviridae" TargetMode="External"/><Relationship Id="rId18" Type="http://schemas.openxmlformats.org/officeDocument/2006/relationships/image" Target="../media/image2.emf"/><Relationship Id="rId3" Type="http://schemas.openxmlformats.org/officeDocument/2006/relationships/slideLayout" Target="../slideLayouts/slideLayout2.xml"/><Relationship Id="rId7" Type="http://schemas.openxmlformats.org/officeDocument/2006/relationships/hyperlink" Target="https://en.wikipedia.org/wiki/Genomes" TargetMode="External"/><Relationship Id="rId12" Type="http://schemas.openxmlformats.org/officeDocument/2006/relationships/hyperlink" Target="https://en.wikipedia.org/wiki/Bunyaviridae" TargetMode="External"/><Relationship Id="rId17" Type="http://schemas.openxmlformats.org/officeDocument/2006/relationships/image" Target="../media/image1.png"/><Relationship Id="rId2" Type="http://schemas.openxmlformats.org/officeDocument/2006/relationships/audio" Target="../media/media2.wma"/><Relationship Id="rId16" Type="http://schemas.openxmlformats.org/officeDocument/2006/relationships/hyperlink" Target="https://en.wikipedia.org/wiki/Genome" TargetMode="External"/><Relationship Id="rId1" Type="http://schemas.microsoft.com/office/2007/relationships/media" Target="../media/media2.wma"/><Relationship Id="rId6" Type="http://schemas.openxmlformats.org/officeDocument/2006/relationships/hyperlink" Target="https://en.wikipedia.org/wiki/Transcription_(genetics)" TargetMode="External"/><Relationship Id="rId11" Type="http://schemas.openxmlformats.org/officeDocument/2006/relationships/hyperlink" Target="https://en.wikipedia.org/wiki/Paramyxoviridae" TargetMode="External"/><Relationship Id="rId5" Type="http://schemas.openxmlformats.org/officeDocument/2006/relationships/hyperlink" Target="https://en.wikipedia.org/wiki/Sense_(molecular_biology)" TargetMode="External"/><Relationship Id="rId15" Type="http://schemas.openxmlformats.org/officeDocument/2006/relationships/hyperlink" Target="https://en.wikipedia.org/wiki/Rabies_virus" TargetMode="External"/><Relationship Id="rId10" Type="http://schemas.openxmlformats.org/officeDocument/2006/relationships/hyperlink" Target="https://en.wikipedia.org/wiki/Orthomyxoviridae" TargetMode="External"/><Relationship Id="rId4" Type="http://schemas.openxmlformats.org/officeDocument/2006/relationships/hyperlink" Target="https://en.wikipedia.org/wiki/Negative-sense_ssRNA_virus" TargetMode="External"/><Relationship Id="rId9" Type="http://schemas.openxmlformats.org/officeDocument/2006/relationships/hyperlink" Target="https://en.wikipedia.org/wiki/Arenaviridae" TargetMode="External"/><Relationship Id="rId14" Type="http://schemas.openxmlformats.org/officeDocument/2006/relationships/hyperlink" Target="https://en.wikipedia.org/wiki/Rhabdovirida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Reverse_transcriptase" TargetMode="External"/><Relationship Id="rId3" Type="http://schemas.openxmlformats.org/officeDocument/2006/relationships/slideLayout" Target="../slideLayouts/slideLayout2.xml"/><Relationship Id="rId7" Type="http://schemas.openxmlformats.org/officeDocument/2006/relationships/hyperlink" Target="https://en.wikipedia.org/wiki/Retroviridae" TargetMode="Externa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hyperlink" Target="https://en.wikipedia.org/wiki/SsRNA-RT_virus" TargetMode="External"/><Relationship Id="rId5" Type="http://schemas.openxmlformats.org/officeDocument/2006/relationships/image" Target="../media/image4.emf"/><Relationship Id="rId10" Type="http://schemas.openxmlformats.org/officeDocument/2006/relationships/image" Target="../media/image1.png"/><Relationship Id="rId4" Type="http://schemas.openxmlformats.org/officeDocument/2006/relationships/image" Target="../media/image3.emf"/><Relationship Id="rId9" Type="http://schemas.openxmlformats.org/officeDocument/2006/relationships/hyperlink" Target="https://en.wikipedia.org/wiki/Integras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ccDNA" TargetMode="External"/><Relationship Id="rId3" Type="http://schemas.openxmlformats.org/officeDocument/2006/relationships/slideLayout" Target="../slideLayouts/slideLayout2.xml"/><Relationship Id="rId7" Type="http://schemas.openxmlformats.org/officeDocument/2006/relationships/hyperlink" Target="https://en.wikipedia.org/wiki/Hepadnaviridae" TargetMode="Externa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hyperlink" Target="https://en.wikipedia.org/wiki/Hepatitis_B" TargetMode="External"/><Relationship Id="rId11" Type="http://schemas.openxmlformats.org/officeDocument/2006/relationships/image" Target="../media/image1.png"/><Relationship Id="rId5" Type="http://schemas.openxmlformats.org/officeDocument/2006/relationships/hyperlink" Target="https://en.wikipedia.org/wiki/DsDNA-RT_virus" TargetMode="External"/><Relationship Id="rId10" Type="http://schemas.openxmlformats.org/officeDocument/2006/relationships/hyperlink" Target="https://en.wikipedia.org/wiki/Subgenomic" TargetMode="External"/><Relationship Id="rId4" Type="http://schemas.openxmlformats.org/officeDocument/2006/relationships/image" Target="../media/image5.emf"/><Relationship Id="rId9" Type="http://schemas.openxmlformats.org/officeDocument/2006/relationships/hyperlink" Target="https://en.wikipedia.org/wiki/MRNA"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Messenger_RNA" TargetMode="External"/><Relationship Id="rId3" Type="http://schemas.openxmlformats.org/officeDocument/2006/relationships/slideLayout" Target="../slideLayouts/slideLayout2.xml"/><Relationship Id="rId7" Type="http://schemas.openxmlformats.org/officeDocument/2006/relationships/hyperlink" Target="https://en.wikipedia.org/wiki/RNA_polymerase_II" TargetMode="External"/><Relationship Id="rId12"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hyperlink" Target="https://en.wikipedia.org/wiki/Protein" TargetMode="External"/><Relationship Id="rId11" Type="http://schemas.openxmlformats.org/officeDocument/2006/relationships/hyperlink" Target="https://en.wikipedia.org/wiki/Catalytic" TargetMode="External"/><Relationship Id="rId5" Type="http://schemas.openxmlformats.org/officeDocument/2006/relationships/hyperlink" Target="https://en.wikipedia.org/wiki/Vascular_plant" TargetMode="External"/><Relationship Id="rId10" Type="http://schemas.openxmlformats.org/officeDocument/2006/relationships/hyperlink" Target="https://en.wikipedia.org/wiki/Ribozymes" TargetMode="External"/><Relationship Id="rId4" Type="http://schemas.openxmlformats.org/officeDocument/2006/relationships/hyperlink" Target="https://en.wikipedia.org/wiki/RNA" TargetMode="External"/><Relationship Id="rId9" Type="http://schemas.openxmlformats.org/officeDocument/2006/relationships/hyperlink" Target="https://en.wikipedia.org/wiki/Rolling_circl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Virus" TargetMode="External"/><Relationship Id="rId3" Type="http://schemas.openxmlformats.org/officeDocument/2006/relationships/slideLayout" Target="../slideLayouts/slideLayout2.xml"/><Relationship Id="rId7" Type="http://schemas.openxmlformats.org/officeDocument/2006/relationships/hyperlink" Target="https://en.wikipedia.org/wiki/Helper_virus" TargetMode="Externa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hyperlink" Target="https://en.wikipedia.org/wiki/Co-infection" TargetMode="External"/><Relationship Id="rId11" Type="http://schemas.openxmlformats.org/officeDocument/2006/relationships/image" Target="../media/image1.png"/><Relationship Id="rId5" Type="http://schemas.openxmlformats.org/officeDocument/2006/relationships/hyperlink" Target="https://en.wikipedia.org/wiki/Nucleic_acid" TargetMode="External"/><Relationship Id="rId10" Type="http://schemas.openxmlformats.org/officeDocument/2006/relationships/hyperlink" Target="https://en.wikipedia.org/wiki/Satellite_DNA" TargetMode="External"/><Relationship Id="rId4" Type="http://schemas.openxmlformats.org/officeDocument/2006/relationships/hyperlink" Target="https://en.wikipedia.org/wiki/Subviral_agent" TargetMode="External"/><Relationship Id="rId9" Type="http://schemas.openxmlformats.org/officeDocument/2006/relationships/hyperlink" Target="https://en.wikipedia.org/wiki/RNA-dependent_RNA_polymeras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hyperlink" Target="https://en.wikipedia.org/wiki/Protein_tertiary_structure" TargetMode="Externa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hyperlink" Target="https://en.wikipedia.org/wiki/Neurodegenerative_diseases" TargetMode="External"/><Relationship Id="rId5" Type="http://schemas.openxmlformats.org/officeDocument/2006/relationships/hyperlink" Target="https://en.wikipedia.org/wiki/Protein" TargetMode="External"/><Relationship Id="rId4" Type="http://schemas.openxmlformats.org/officeDocument/2006/relationships/hyperlink" Target="https://en.wikipedia.org/wiki/Misfold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0448" y="478535"/>
            <a:ext cx="8001000" cy="2971801"/>
          </a:xfrm>
        </p:spPr>
        <p:txBody>
          <a:bodyPr/>
          <a:lstStyle/>
          <a:p>
            <a:pPr algn="ctr"/>
            <a:r>
              <a:rPr lang="en-US" b="1" dirty="0" smtClean="0">
                <a:solidFill>
                  <a:schemeClr val="accent6">
                    <a:lumMod val="50000"/>
                  </a:schemeClr>
                </a:solidFill>
              </a:rPr>
              <a:t>Virology</a:t>
            </a:r>
            <a:endParaRPr lang="en-US" b="1" dirty="0">
              <a:solidFill>
                <a:schemeClr val="accent6">
                  <a:lumMod val="50000"/>
                </a:schemeClr>
              </a:solidFill>
            </a:endParaRPr>
          </a:p>
        </p:txBody>
      </p:sp>
      <p:sp>
        <p:nvSpPr>
          <p:cNvPr id="3" name="Subtitle 2"/>
          <p:cNvSpPr>
            <a:spLocks noGrp="1"/>
          </p:cNvSpPr>
          <p:nvPr>
            <p:ph type="subTitle" idx="1"/>
          </p:nvPr>
        </p:nvSpPr>
        <p:spPr>
          <a:xfrm>
            <a:off x="2610548" y="3941403"/>
            <a:ext cx="6400800" cy="1947333"/>
          </a:xfrm>
        </p:spPr>
        <p:txBody>
          <a:bodyPr/>
          <a:lstStyle/>
          <a:p>
            <a:pPr algn="ctr"/>
            <a:r>
              <a:rPr lang="fa-IR" dirty="0" smtClean="0">
                <a:solidFill>
                  <a:schemeClr val="bg1"/>
                </a:solidFill>
              </a:rPr>
              <a:t>جلسه دوم مجازی</a:t>
            </a:r>
            <a:endParaRPr lang="en-US" dirty="0">
              <a:solidFill>
                <a:schemeClr val="bg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26738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4212" y="685800"/>
            <a:ext cx="10873804" cy="5308599"/>
          </a:xfrm>
        </p:spPr>
        <p:txBody>
          <a:bodyPr>
            <a:normAutofit fontScale="92500" lnSpcReduction="10000"/>
          </a:bodyPr>
          <a:lstStyle/>
          <a:p>
            <a:pPr marL="0" indent="0" algn="just">
              <a:buNone/>
            </a:pPr>
            <a:r>
              <a:rPr lang="en-US" b="1" dirty="0">
                <a:solidFill>
                  <a:schemeClr val="bg1"/>
                </a:solidFill>
                <a:latin typeface="Times New Roman" panose="02020603050405020304" pitchFamily="18" charset="0"/>
                <a:cs typeface="Times New Roman" panose="02020603050405020304" pitchFamily="18" charset="0"/>
              </a:rPr>
              <a:t>Group V: Single-stranded RNA viruses - </a:t>
            </a:r>
            <a:r>
              <a:rPr lang="en-US" b="1" dirty="0" smtClean="0">
                <a:solidFill>
                  <a:schemeClr val="bg1"/>
                </a:solidFill>
                <a:latin typeface="Times New Roman" panose="02020603050405020304" pitchFamily="18" charset="0"/>
                <a:cs typeface="Times New Roman" panose="02020603050405020304" pitchFamily="18" charset="0"/>
              </a:rPr>
              <a:t>Negative-sense</a:t>
            </a:r>
            <a:endParaRPr lang="en-US" b="1"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i="1"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hlinkClick r:id="rId4" tooltip="Negative-sense ssRNA virus"/>
              </a:rPr>
              <a:t>negative-sense </a:t>
            </a:r>
            <a:r>
              <a:rPr lang="en-US" i="1" dirty="0" err="1">
                <a:solidFill>
                  <a:schemeClr val="bg1"/>
                </a:solidFill>
                <a:latin typeface="Times New Roman" panose="02020603050405020304" pitchFamily="18" charset="0"/>
                <a:cs typeface="Times New Roman" panose="02020603050405020304" pitchFamily="18" charset="0"/>
                <a:hlinkClick r:id="rId4" tooltip="Negative-sense ssRNA virus"/>
              </a:rPr>
              <a:t>ssRNA</a:t>
            </a:r>
            <a:r>
              <a:rPr lang="en-US" i="1" dirty="0">
                <a:solidFill>
                  <a:schemeClr val="bg1"/>
                </a:solidFill>
                <a:latin typeface="Times New Roman" panose="02020603050405020304" pitchFamily="18" charset="0"/>
                <a:cs typeface="Times New Roman" panose="02020603050405020304" pitchFamily="18" charset="0"/>
                <a:hlinkClick r:id="rId4" tooltip="Negative-sense ssRNA virus"/>
              </a:rPr>
              <a:t> virus</a:t>
            </a:r>
            <a:endParaRPr lang="en-US" i="1"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bg1"/>
                </a:solidFill>
                <a:latin typeface="Times New Roman" panose="02020603050405020304" pitchFamily="18" charset="0"/>
                <a:cs typeface="Times New Roman" panose="02020603050405020304" pitchFamily="18" charset="0"/>
              </a:rPr>
              <a:t>The negative-sense RNA viruses and indeed all genes defined as </a:t>
            </a:r>
            <a:r>
              <a:rPr lang="en-US" b="1" dirty="0">
                <a:solidFill>
                  <a:schemeClr val="bg1"/>
                </a:solidFill>
                <a:latin typeface="Times New Roman" panose="02020603050405020304" pitchFamily="18" charset="0"/>
                <a:cs typeface="Times New Roman" panose="02020603050405020304" pitchFamily="18" charset="0"/>
                <a:hlinkClick r:id="rId5" tooltip="Sense (molecular biology)"/>
              </a:rPr>
              <a:t>negative-sense</a:t>
            </a:r>
            <a:r>
              <a:rPr lang="en-US" dirty="0">
                <a:solidFill>
                  <a:schemeClr val="bg1"/>
                </a:solidFill>
                <a:latin typeface="Times New Roman" panose="02020603050405020304" pitchFamily="18" charset="0"/>
                <a:cs typeface="Times New Roman" panose="02020603050405020304" pitchFamily="18" charset="0"/>
              </a:rPr>
              <a:t> cannot be directly accessed by host ribosomes to immediately form proteins. Instead, they must be </a:t>
            </a:r>
            <a:r>
              <a:rPr lang="en-US" dirty="0">
                <a:solidFill>
                  <a:schemeClr val="bg1"/>
                </a:solidFill>
                <a:latin typeface="Times New Roman" panose="02020603050405020304" pitchFamily="18" charset="0"/>
                <a:cs typeface="Times New Roman" panose="02020603050405020304" pitchFamily="18" charset="0"/>
                <a:hlinkClick r:id="rId6" tooltip="Transcription (genetics)"/>
              </a:rPr>
              <a:t>transcribed</a:t>
            </a:r>
            <a:r>
              <a:rPr lang="en-US" dirty="0">
                <a:solidFill>
                  <a:schemeClr val="bg1"/>
                </a:solidFill>
                <a:latin typeface="Times New Roman" panose="02020603050405020304" pitchFamily="18" charset="0"/>
                <a:cs typeface="Times New Roman" panose="02020603050405020304" pitchFamily="18" charset="0"/>
              </a:rPr>
              <a:t> by viral polymerases into a "readable" form, which is the positive-sense reciprocal. These can also be divided into two groups:</a:t>
            </a:r>
          </a:p>
          <a:p>
            <a:pPr marL="0" indent="0" algn="just">
              <a:buNone/>
            </a:pPr>
            <a:r>
              <a:rPr lang="en-US" dirty="0">
                <a:solidFill>
                  <a:schemeClr val="bg1"/>
                </a:solidFill>
                <a:latin typeface="Times New Roman" panose="02020603050405020304" pitchFamily="18" charset="0"/>
                <a:cs typeface="Times New Roman" panose="02020603050405020304" pitchFamily="18" charset="0"/>
              </a:rPr>
              <a:t>Viruses containing </a:t>
            </a:r>
            <a:r>
              <a:rPr lang="en-US" dirty="0" err="1">
                <a:solidFill>
                  <a:schemeClr val="bg1"/>
                </a:solidFill>
                <a:latin typeface="Times New Roman" panose="02020603050405020304" pitchFamily="18" charset="0"/>
                <a:cs typeface="Times New Roman" panose="02020603050405020304" pitchFamily="18" charset="0"/>
              </a:rPr>
              <a:t>nonsegmented</a:t>
            </a:r>
            <a:r>
              <a:rPr 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hlinkClick r:id="rId7" tooltip="Genomes"/>
              </a:rPr>
              <a:t>genomes</a:t>
            </a:r>
            <a:r>
              <a:rPr lang="en-US" dirty="0">
                <a:solidFill>
                  <a:schemeClr val="bg1"/>
                </a:solidFill>
                <a:latin typeface="Times New Roman" panose="02020603050405020304" pitchFamily="18" charset="0"/>
                <a:cs typeface="Times New Roman" panose="02020603050405020304" pitchFamily="18" charset="0"/>
              </a:rPr>
              <a:t> for which the first step in replication is transcription from the (-)-stranded genome by the viral RNA-dependent RNA polymerase to yield </a:t>
            </a:r>
            <a:r>
              <a:rPr lang="en-US" dirty="0" err="1">
                <a:solidFill>
                  <a:schemeClr val="bg1"/>
                </a:solidFill>
                <a:latin typeface="Times New Roman" panose="02020603050405020304" pitchFamily="18" charset="0"/>
                <a:cs typeface="Times New Roman" panose="02020603050405020304" pitchFamily="18" charset="0"/>
              </a:rPr>
              <a:t>monocistronic</a:t>
            </a:r>
            <a:r>
              <a:rPr lang="en-US" dirty="0">
                <a:solidFill>
                  <a:schemeClr val="bg1"/>
                </a:solidFill>
                <a:latin typeface="Times New Roman" panose="02020603050405020304" pitchFamily="18" charset="0"/>
                <a:cs typeface="Times New Roman" panose="02020603050405020304" pitchFamily="18" charset="0"/>
              </a:rPr>
              <a:t> mRNAs that code for the various viral proteins. A positive-sense genome copy is then produced that serves as template for production of the (-)-strand genome. Replication is within the cytoplasm.</a:t>
            </a:r>
          </a:p>
          <a:p>
            <a:pPr marL="0" indent="0" algn="just">
              <a:buNone/>
            </a:pPr>
            <a:r>
              <a:rPr lang="en-US" dirty="0">
                <a:solidFill>
                  <a:schemeClr val="bg1"/>
                </a:solidFill>
                <a:latin typeface="Times New Roman" panose="02020603050405020304" pitchFamily="18" charset="0"/>
                <a:cs typeface="Times New Roman" panose="02020603050405020304" pitchFamily="18" charset="0"/>
              </a:rPr>
              <a:t>Viruses with segmented genomes for which replication occurs in the </a:t>
            </a:r>
            <a:r>
              <a:rPr lang="en-US" dirty="0">
                <a:solidFill>
                  <a:schemeClr val="bg1"/>
                </a:solidFill>
                <a:latin typeface="Times New Roman" panose="02020603050405020304" pitchFamily="18" charset="0"/>
                <a:cs typeface="Times New Roman" panose="02020603050405020304" pitchFamily="18" charset="0"/>
                <a:hlinkClick r:id="rId8" tooltip="Cell nucleus"/>
              </a:rPr>
              <a:t>nucleus</a:t>
            </a:r>
            <a:r>
              <a:rPr lang="en-US" dirty="0">
                <a:solidFill>
                  <a:schemeClr val="bg1"/>
                </a:solidFill>
                <a:latin typeface="Times New Roman" panose="02020603050405020304" pitchFamily="18" charset="0"/>
                <a:cs typeface="Times New Roman" panose="02020603050405020304" pitchFamily="18" charset="0"/>
              </a:rPr>
              <a:t> and for which the viral RNA-dependent RNA polymerase produces </a:t>
            </a:r>
            <a:r>
              <a:rPr lang="en-US" dirty="0" err="1">
                <a:solidFill>
                  <a:schemeClr val="bg1"/>
                </a:solidFill>
                <a:latin typeface="Times New Roman" panose="02020603050405020304" pitchFamily="18" charset="0"/>
                <a:cs typeface="Times New Roman" panose="02020603050405020304" pitchFamily="18" charset="0"/>
              </a:rPr>
              <a:t>monocistronic</a:t>
            </a:r>
            <a:r>
              <a:rPr lang="en-US" dirty="0">
                <a:solidFill>
                  <a:schemeClr val="bg1"/>
                </a:solidFill>
                <a:latin typeface="Times New Roman" panose="02020603050405020304" pitchFamily="18" charset="0"/>
                <a:cs typeface="Times New Roman" panose="02020603050405020304" pitchFamily="18" charset="0"/>
              </a:rPr>
              <a:t> mRNAs from each genome segment. The largest difference between the two is the location of replication.</a:t>
            </a:r>
          </a:p>
          <a:p>
            <a:pPr marL="0" indent="0" algn="just">
              <a:buNone/>
            </a:pPr>
            <a:r>
              <a:rPr lang="en-US" dirty="0">
                <a:solidFill>
                  <a:schemeClr val="bg1"/>
                </a:solidFill>
                <a:latin typeface="Times New Roman" panose="02020603050405020304" pitchFamily="18" charset="0"/>
                <a:cs typeface="Times New Roman" panose="02020603050405020304" pitchFamily="18" charset="0"/>
              </a:rPr>
              <a:t>Examples in this class include the families </a:t>
            </a:r>
            <a:r>
              <a:rPr lang="en-US" i="1" dirty="0" err="1">
                <a:solidFill>
                  <a:schemeClr val="bg1"/>
                </a:solidFill>
                <a:latin typeface="Times New Roman" panose="02020603050405020304" pitchFamily="18" charset="0"/>
                <a:cs typeface="Times New Roman" panose="02020603050405020304" pitchFamily="18" charset="0"/>
                <a:hlinkClick r:id="rId9" tooltip="Arenaviridae"/>
              </a:rPr>
              <a:t>Arenaviridae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hlinkClick r:id="rId10" tooltip="Orthomyxoviridae"/>
              </a:rPr>
              <a:t>Orthomyxoviridae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hlinkClick r:id="rId11" tooltip="Paramyxoviridae"/>
              </a:rPr>
              <a:t>Paramyxoviridae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hlinkClick r:id="rId12" tooltip="Bunyaviridae"/>
              </a:rPr>
              <a:t>Bunyaviridae</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hlinkClick r:id="rId13" tooltip="Filoviridae"/>
              </a:rPr>
              <a:t>Filoviridae</a:t>
            </a:r>
            <a:r>
              <a:rPr lang="en-US" i="1" dirty="0">
                <a:solidFill>
                  <a:schemeClr val="bg1"/>
                </a:solidFill>
                <a:latin typeface="Times New Roman" panose="02020603050405020304" pitchFamily="18" charset="0"/>
                <a:cs typeface="Times New Roman" panose="02020603050405020304" pitchFamily="18" charset="0"/>
              </a:rPr>
              <a:t>, and </a:t>
            </a:r>
            <a:r>
              <a:rPr lang="en-US" i="1" dirty="0" err="1">
                <a:solidFill>
                  <a:schemeClr val="bg1"/>
                </a:solidFill>
                <a:latin typeface="Times New Roman" panose="02020603050405020304" pitchFamily="18" charset="0"/>
                <a:cs typeface="Times New Roman" panose="02020603050405020304" pitchFamily="18" charset="0"/>
                <a:hlinkClick r:id="rId14" tooltip="Rhabdoviridae"/>
              </a:rPr>
              <a:t>Rhabdoviridae</a:t>
            </a:r>
            <a:r>
              <a:rPr lang="en-US" dirty="0">
                <a:solidFill>
                  <a:schemeClr val="bg1"/>
                </a:solidFill>
                <a:latin typeface="Times New Roman" panose="02020603050405020304" pitchFamily="18" charset="0"/>
                <a:cs typeface="Times New Roman" panose="02020603050405020304" pitchFamily="18" charset="0"/>
              </a:rPr>
              <a:t> (the latter of which includes the </a:t>
            </a:r>
            <a:r>
              <a:rPr lang="en-US" dirty="0">
                <a:solidFill>
                  <a:schemeClr val="bg1"/>
                </a:solidFill>
                <a:latin typeface="Times New Roman" panose="02020603050405020304" pitchFamily="18" charset="0"/>
                <a:cs typeface="Times New Roman" panose="02020603050405020304" pitchFamily="18" charset="0"/>
                <a:hlinkClick r:id="rId15" tooltip="Rabies virus"/>
              </a:rPr>
              <a:t>rabies virus</a:t>
            </a:r>
            <a:r>
              <a:rPr lang="en-US" dirty="0" smtClean="0">
                <a:solidFill>
                  <a:schemeClr val="bg1"/>
                </a:solidFill>
                <a:latin typeface="Times New Roman" panose="02020603050405020304" pitchFamily="18" charset="0"/>
                <a:cs typeface="Times New Roman" panose="02020603050405020304" pitchFamily="18" charset="0"/>
              </a:rPr>
              <a:t>).</a:t>
            </a:r>
          </a:p>
          <a:p>
            <a:pPr marL="0" indent="0" algn="just">
              <a:buNone/>
            </a:pPr>
            <a:r>
              <a:rPr lang="en-US" dirty="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hlinkClick r:id="rId16" tooltip="Genome"/>
              </a:rPr>
              <a:t>genome</a:t>
            </a:r>
            <a:r>
              <a:rPr lang="en-US" dirty="0">
                <a:solidFill>
                  <a:schemeClr val="bg1"/>
                </a:solidFill>
                <a:latin typeface="Times New Roman" panose="02020603050405020304" pitchFamily="18" charset="0"/>
                <a:cs typeface="Times New Roman" panose="02020603050405020304" pitchFamily="18" charset="0"/>
              </a:rPr>
              <a:t> size of a negative RNA virus is between 10kb to 30kb</a:t>
            </a:r>
            <a:r>
              <a:rPr lang="en-US" dirty="0" smtClean="0">
                <a:solidFill>
                  <a:schemeClr val="bg1"/>
                </a:solidFill>
                <a:latin typeface="Times New Roman" panose="02020603050405020304" pitchFamily="18" charset="0"/>
                <a:cs typeface="Times New Roman" panose="02020603050405020304" pitchFamily="18" charset="0"/>
              </a:rPr>
              <a:t>.</a:t>
            </a:r>
          </a:p>
          <a:p>
            <a:pPr marL="0" indent="0" algn="just">
              <a:buNone/>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5791200" y="3124200"/>
            <a:ext cx="609600" cy="609600"/>
          </a:xfrm>
          <a:prstGeom prst="rect">
            <a:avLst/>
          </a:prstGeom>
        </p:spPr>
      </p:pic>
      <p:pic>
        <p:nvPicPr>
          <p:cNvPr id="5" name="Picture 4"/>
          <p:cNvPicPr>
            <a:picLocks noChangeAspect="1"/>
          </p:cNvPicPr>
          <p:nvPr/>
        </p:nvPicPr>
        <p:blipFill>
          <a:blip r:embed="rId18"/>
          <a:stretch>
            <a:fillRect/>
          </a:stretch>
        </p:blipFill>
        <p:spPr>
          <a:xfrm>
            <a:off x="684212" y="5639220"/>
            <a:ext cx="9051301" cy="1065960"/>
          </a:xfrm>
          <a:prstGeom prst="rect">
            <a:avLst/>
          </a:prstGeom>
        </p:spPr>
      </p:pic>
    </p:spTree>
    <p:extLst>
      <p:ext uri="{BB962C8B-B14F-4D97-AF65-F5344CB8AC3E}">
        <p14:creationId xmlns:p14="http://schemas.microsoft.com/office/powerpoint/2010/main" val="3402867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5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4487332"/>
            <a:ext cx="5564829" cy="2139696"/>
          </a:xfrm>
          <a:prstGeom prst="rect">
            <a:avLst/>
          </a:prstGeom>
        </p:spPr>
      </p:pic>
      <p:pic>
        <p:nvPicPr>
          <p:cNvPr id="5" name="Picture 4"/>
          <p:cNvPicPr>
            <a:picLocks noChangeAspect="1"/>
          </p:cNvPicPr>
          <p:nvPr/>
        </p:nvPicPr>
        <p:blipFill>
          <a:blip r:embed="rId5"/>
          <a:stretch>
            <a:fillRect/>
          </a:stretch>
        </p:blipFill>
        <p:spPr>
          <a:xfrm>
            <a:off x="5852160" y="4572694"/>
            <a:ext cx="6059424" cy="173801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85800"/>
            <a:ext cx="11081068" cy="3615267"/>
          </a:xfrm>
        </p:spPr>
        <p:txBody>
          <a:bodyPr/>
          <a:lstStyle/>
          <a:p>
            <a:pPr marL="0" indent="0" algn="just">
              <a:buNone/>
            </a:pPr>
            <a:r>
              <a:rPr lang="en-US" b="1" dirty="0">
                <a:solidFill>
                  <a:schemeClr val="bg1"/>
                </a:solidFill>
                <a:latin typeface="Times New Roman" panose="02020603050405020304" pitchFamily="18" charset="0"/>
                <a:cs typeface="Times New Roman" panose="02020603050405020304" pitchFamily="18" charset="0"/>
              </a:rPr>
              <a:t>Group VI: Positive-sense single-stranded RNA viruses that replicate through a DNA </a:t>
            </a:r>
            <a:r>
              <a:rPr lang="en-US" b="1" dirty="0" smtClean="0">
                <a:solidFill>
                  <a:schemeClr val="bg1"/>
                </a:solidFill>
                <a:latin typeface="Times New Roman" panose="02020603050405020304" pitchFamily="18" charset="0"/>
                <a:cs typeface="Times New Roman" panose="02020603050405020304" pitchFamily="18" charset="0"/>
              </a:rPr>
              <a:t>intermediate</a:t>
            </a:r>
            <a:endParaRPr lang="en-US" b="1"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i="1" dirty="0" err="1" smtClean="0">
                <a:solidFill>
                  <a:schemeClr val="bg1"/>
                </a:solidFill>
                <a:latin typeface="Times New Roman" panose="02020603050405020304" pitchFamily="18" charset="0"/>
                <a:cs typeface="Times New Roman" panose="02020603050405020304" pitchFamily="18" charset="0"/>
                <a:hlinkClick r:id="rId6" tooltip="SsRNA-RT virus"/>
              </a:rPr>
              <a:t>ssRNA</a:t>
            </a:r>
            <a:r>
              <a:rPr lang="en-US" i="1" dirty="0" smtClean="0">
                <a:solidFill>
                  <a:schemeClr val="bg1"/>
                </a:solidFill>
                <a:latin typeface="Times New Roman" panose="02020603050405020304" pitchFamily="18" charset="0"/>
                <a:cs typeface="Times New Roman" panose="02020603050405020304" pitchFamily="18" charset="0"/>
                <a:hlinkClick r:id="rId6" tooltip="SsRNA-RT virus"/>
              </a:rPr>
              <a:t>-RT </a:t>
            </a:r>
            <a:r>
              <a:rPr lang="en-US" i="1" dirty="0">
                <a:solidFill>
                  <a:schemeClr val="bg1"/>
                </a:solidFill>
                <a:latin typeface="Times New Roman" panose="02020603050405020304" pitchFamily="18" charset="0"/>
                <a:cs typeface="Times New Roman" panose="02020603050405020304" pitchFamily="18" charset="0"/>
                <a:hlinkClick r:id="rId6" tooltip="SsRNA-RT virus"/>
              </a:rPr>
              <a:t>virus</a:t>
            </a:r>
            <a:endParaRPr lang="en-US" i="1"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bg1"/>
                </a:solidFill>
                <a:latin typeface="Times New Roman" panose="02020603050405020304" pitchFamily="18" charset="0"/>
                <a:cs typeface="Times New Roman" panose="02020603050405020304" pitchFamily="18" charset="0"/>
              </a:rPr>
              <a:t>A well-studied family of this class of viruses include the </a:t>
            </a:r>
            <a:r>
              <a:rPr lang="en-US" dirty="0">
                <a:solidFill>
                  <a:schemeClr val="bg1"/>
                </a:solidFill>
                <a:latin typeface="Times New Roman" panose="02020603050405020304" pitchFamily="18" charset="0"/>
                <a:cs typeface="Times New Roman" panose="02020603050405020304" pitchFamily="18" charset="0"/>
                <a:hlinkClick r:id="rId7" tooltip="Retroviridae"/>
              </a:rPr>
              <a:t>retroviruses</a:t>
            </a:r>
            <a:r>
              <a:rPr lang="en-US" dirty="0">
                <a:solidFill>
                  <a:schemeClr val="bg1"/>
                </a:solidFill>
                <a:latin typeface="Times New Roman" panose="02020603050405020304" pitchFamily="18" charset="0"/>
                <a:cs typeface="Times New Roman" panose="02020603050405020304" pitchFamily="18" charset="0"/>
              </a:rPr>
              <a:t>. One defining feature is the use of </a:t>
            </a:r>
            <a:r>
              <a:rPr lang="en-US" dirty="0">
                <a:solidFill>
                  <a:schemeClr val="bg1"/>
                </a:solidFill>
                <a:latin typeface="Times New Roman" panose="02020603050405020304" pitchFamily="18" charset="0"/>
                <a:cs typeface="Times New Roman" panose="02020603050405020304" pitchFamily="18" charset="0"/>
                <a:hlinkClick r:id="rId8" tooltip="Reverse transcriptase"/>
              </a:rPr>
              <a:t>reverse transcriptase</a:t>
            </a:r>
            <a:r>
              <a:rPr lang="en-US" dirty="0">
                <a:solidFill>
                  <a:schemeClr val="bg1"/>
                </a:solidFill>
                <a:latin typeface="Times New Roman" panose="02020603050405020304" pitchFamily="18" charset="0"/>
                <a:cs typeface="Times New Roman" panose="02020603050405020304" pitchFamily="18" charset="0"/>
              </a:rPr>
              <a:t> to convert the positive-sense RNA into DNA. Instead of using the RNA for templates of proteins, they use DNA to create the templates, which is spliced into the host genome using </a:t>
            </a:r>
            <a:r>
              <a:rPr lang="en-US" dirty="0" err="1">
                <a:solidFill>
                  <a:schemeClr val="bg1"/>
                </a:solidFill>
                <a:latin typeface="Times New Roman" panose="02020603050405020304" pitchFamily="18" charset="0"/>
                <a:cs typeface="Times New Roman" panose="02020603050405020304" pitchFamily="18" charset="0"/>
                <a:hlinkClick r:id="rId9" tooltip="Integrase"/>
              </a:rPr>
              <a:t>integrase</a:t>
            </a:r>
            <a:r>
              <a:rPr lang="en-US" dirty="0">
                <a:solidFill>
                  <a:schemeClr val="bg1"/>
                </a:solidFill>
                <a:latin typeface="Times New Roman" panose="02020603050405020304" pitchFamily="18" charset="0"/>
                <a:cs typeface="Times New Roman" panose="02020603050405020304" pitchFamily="18" charset="0"/>
              </a:rPr>
              <a:t>. Replication can then commence with the help of the host cell's polymerases.</a:t>
            </a:r>
          </a:p>
          <a:p>
            <a:pPr marL="0" indent="0" algn="just">
              <a:buNone/>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58747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50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731265" y="4487332"/>
            <a:ext cx="6915440" cy="152556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4212" y="685800"/>
            <a:ext cx="10349548" cy="3615267"/>
          </a:xfrm>
        </p:spPr>
        <p:txBody>
          <a:bodyPr/>
          <a:lstStyle/>
          <a:p>
            <a:pPr marL="0" indent="0" algn="just">
              <a:buNone/>
            </a:pPr>
            <a:r>
              <a:rPr lang="en-US" b="1" dirty="0">
                <a:solidFill>
                  <a:schemeClr val="bg1"/>
                </a:solidFill>
                <a:latin typeface="Times New Roman" panose="02020603050405020304" pitchFamily="18" charset="0"/>
                <a:cs typeface="Times New Roman" panose="02020603050405020304" pitchFamily="18" charset="0"/>
              </a:rPr>
              <a:t>Group VII: Double-stranded DNA viruses that replicate through a single-stranded RNA </a:t>
            </a:r>
            <a:r>
              <a:rPr lang="en-US" b="1" dirty="0" smtClean="0">
                <a:solidFill>
                  <a:schemeClr val="bg1"/>
                </a:solidFill>
                <a:latin typeface="Times New Roman" panose="02020603050405020304" pitchFamily="18" charset="0"/>
                <a:cs typeface="Times New Roman" panose="02020603050405020304" pitchFamily="18" charset="0"/>
              </a:rPr>
              <a:t>intermediate</a:t>
            </a:r>
            <a:endParaRPr lang="en-US" b="1"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i="1" dirty="0" err="1" smtClean="0">
                <a:solidFill>
                  <a:schemeClr val="bg1"/>
                </a:solidFill>
                <a:latin typeface="Times New Roman" panose="02020603050405020304" pitchFamily="18" charset="0"/>
                <a:cs typeface="Times New Roman" panose="02020603050405020304" pitchFamily="18" charset="0"/>
                <a:hlinkClick r:id="rId5" tooltip="DsDNA-RT virus"/>
              </a:rPr>
              <a:t>dsDNA</a:t>
            </a:r>
            <a:r>
              <a:rPr lang="en-US" i="1" dirty="0" smtClean="0">
                <a:solidFill>
                  <a:schemeClr val="bg1"/>
                </a:solidFill>
                <a:latin typeface="Times New Roman" panose="02020603050405020304" pitchFamily="18" charset="0"/>
                <a:cs typeface="Times New Roman" panose="02020603050405020304" pitchFamily="18" charset="0"/>
                <a:hlinkClick r:id="rId5" tooltip="DsDNA-RT virus"/>
              </a:rPr>
              <a:t>-RT </a:t>
            </a:r>
            <a:r>
              <a:rPr lang="en-US" i="1" dirty="0">
                <a:solidFill>
                  <a:schemeClr val="bg1"/>
                </a:solidFill>
                <a:latin typeface="Times New Roman" panose="02020603050405020304" pitchFamily="18" charset="0"/>
                <a:cs typeface="Times New Roman" panose="02020603050405020304" pitchFamily="18" charset="0"/>
                <a:hlinkClick r:id="rId5" tooltip="DsDNA-RT virus"/>
              </a:rPr>
              <a:t>virus</a:t>
            </a:r>
            <a:endParaRPr lang="en-US" i="1"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bg1"/>
                </a:solidFill>
                <a:latin typeface="Times New Roman" panose="02020603050405020304" pitchFamily="18" charset="0"/>
                <a:cs typeface="Times New Roman" panose="02020603050405020304" pitchFamily="18" charset="0"/>
              </a:rPr>
              <a:t>This small group of viruses, exemplified by the </a:t>
            </a:r>
            <a:r>
              <a:rPr lang="en-US" dirty="0">
                <a:solidFill>
                  <a:schemeClr val="bg1"/>
                </a:solidFill>
                <a:latin typeface="Times New Roman" panose="02020603050405020304" pitchFamily="18" charset="0"/>
                <a:cs typeface="Times New Roman" panose="02020603050405020304" pitchFamily="18" charset="0"/>
                <a:hlinkClick r:id="rId6" tooltip="Hepatitis B"/>
              </a:rPr>
              <a:t>Hepatitis B</a:t>
            </a:r>
            <a:r>
              <a:rPr lang="en-US" dirty="0">
                <a:solidFill>
                  <a:schemeClr val="bg1"/>
                </a:solidFill>
                <a:latin typeface="Times New Roman" panose="02020603050405020304" pitchFamily="18" charset="0"/>
                <a:cs typeface="Times New Roman" panose="02020603050405020304" pitchFamily="18" charset="0"/>
              </a:rPr>
              <a:t> virus (which is in the </a:t>
            </a:r>
            <a:r>
              <a:rPr lang="en-US" dirty="0" err="1">
                <a:solidFill>
                  <a:schemeClr val="bg1"/>
                </a:solidFill>
                <a:latin typeface="Times New Roman" panose="02020603050405020304" pitchFamily="18" charset="0"/>
                <a:cs typeface="Times New Roman" panose="02020603050405020304" pitchFamily="18" charset="0"/>
                <a:hlinkClick r:id="rId7" tooltip="Hepadnaviridae"/>
              </a:rPr>
              <a:t>Hepadnaviridae</a:t>
            </a:r>
            <a:r>
              <a:rPr lang="en-US" dirty="0">
                <a:solidFill>
                  <a:schemeClr val="bg1"/>
                </a:solidFill>
                <a:latin typeface="Times New Roman" panose="02020603050405020304" pitchFamily="18" charset="0"/>
                <a:cs typeface="Times New Roman" panose="02020603050405020304" pitchFamily="18" charset="0"/>
              </a:rPr>
              <a:t> family), have a double-stranded, gapped genome that is subsequently filled in to form a covalently closed circle (</a:t>
            </a:r>
            <a:r>
              <a:rPr lang="en-US" dirty="0" err="1">
                <a:solidFill>
                  <a:schemeClr val="bg1"/>
                </a:solidFill>
                <a:latin typeface="Times New Roman" panose="02020603050405020304" pitchFamily="18" charset="0"/>
                <a:cs typeface="Times New Roman" panose="02020603050405020304" pitchFamily="18" charset="0"/>
                <a:hlinkClick r:id="rId8" tooltip="CccDNA"/>
              </a:rPr>
              <a:t>cccDNA</a:t>
            </a:r>
            <a:r>
              <a:rPr lang="en-US" dirty="0">
                <a:solidFill>
                  <a:schemeClr val="bg1"/>
                </a:solidFill>
                <a:latin typeface="Times New Roman" panose="02020603050405020304" pitchFamily="18" charset="0"/>
                <a:cs typeface="Times New Roman" panose="02020603050405020304" pitchFamily="18" charset="0"/>
              </a:rPr>
              <a:t>) that serves as a template for production of viral </a:t>
            </a:r>
            <a:r>
              <a:rPr lang="en-US" dirty="0">
                <a:solidFill>
                  <a:schemeClr val="bg1"/>
                </a:solidFill>
                <a:latin typeface="Times New Roman" panose="02020603050405020304" pitchFamily="18" charset="0"/>
                <a:cs typeface="Times New Roman" panose="02020603050405020304" pitchFamily="18" charset="0"/>
                <a:hlinkClick r:id="rId9" tooltip="MRNA"/>
              </a:rPr>
              <a:t>mRNAs</a:t>
            </a:r>
            <a:r>
              <a:rPr lang="en-US" dirty="0">
                <a:solidFill>
                  <a:schemeClr val="bg1"/>
                </a:solidFill>
                <a:latin typeface="Times New Roman" panose="02020603050405020304" pitchFamily="18" charset="0"/>
                <a:cs typeface="Times New Roman" panose="02020603050405020304" pitchFamily="18" charset="0"/>
              </a:rPr>
              <a:t> and a </a:t>
            </a:r>
            <a:r>
              <a:rPr lang="en-US" dirty="0" err="1">
                <a:solidFill>
                  <a:schemeClr val="bg1"/>
                </a:solidFill>
                <a:latin typeface="Times New Roman" panose="02020603050405020304" pitchFamily="18" charset="0"/>
                <a:cs typeface="Times New Roman" panose="02020603050405020304" pitchFamily="18" charset="0"/>
                <a:hlinkClick r:id="rId10" tooltip="Subgenomic"/>
              </a:rPr>
              <a:t>subgenomic</a:t>
            </a:r>
            <a:r>
              <a:rPr lang="en-US" dirty="0">
                <a:solidFill>
                  <a:schemeClr val="bg1"/>
                </a:solidFill>
                <a:latin typeface="Times New Roman" panose="02020603050405020304" pitchFamily="18" charset="0"/>
                <a:cs typeface="Times New Roman" panose="02020603050405020304" pitchFamily="18" charset="0"/>
              </a:rPr>
              <a:t> RNA. The </a:t>
            </a:r>
            <a:r>
              <a:rPr lang="en-US" dirty="0" err="1">
                <a:solidFill>
                  <a:schemeClr val="bg1"/>
                </a:solidFill>
                <a:latin typeface="Times New Roman" panose="02020603050405020304" pitchFamily="18" charset="0"/>
                <a:cs typeface="Times New Roman" panose="02020603050405020304" pitchFamily="18" charset="0"/>
              </a:rPr>
              <a:t>pregenome</a:t>
            </a:r>
            <a:r>
              <a:rPr lang="en-US" dirty="0">
                <a:solidFill>
                  <a:schemeClr val="bg1"/>
                </a:solidFill>
                <a:latin typeface="Times New Roman" panose="02020603050405020304" pitchFamily="18" charset="0"/>
                <a:cs typeface="Times New Roman" panose="02020603050405020304" pitchFamily="18" charset="0"/>
              </a:rPr>
              <a:t> RNA serves as template for the viral reverse transcriptase for production of the DNA genome.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97903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0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stretch>
            <a:fillRect/>
          </a:stretch>
        </p:blipFill>
        <p:spPr>
          <a:xfrm>
            <a:off x="1046302" y="551687"/>
            <a:ext cx="8820115" cy="530859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03798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02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684212" y="685800"/>
            <a:ext cx="10825036" cy="5117592"/>
          </a:xfrm>
        </p:spPr>
        <p:txBody>
          <a:bodyPr>
            <a:normAutofit/>
          </a:bodyPr>
          <a:lstStyle/>
          <a:p>
            <a:pPr marL="0" indent="0">
              <a:buNone/>
            </a:pPr>
            <a:r>
              <a:rPr lang="en-US" sz="3000" b="1" dirty="0" err="1"/>
              <a:t>Subviral</a:t>
            </a:r>
            <a:r>
              <a:rPr lang="en-US" sz="3000" b="1" dirty="0"/>
              <a:t> </a:t>
            </a:r>
            <a:r>
              <a:rPr lang="en-US" sz="3000" b="1" dirty="0" smtClean="0"/>
              <a:t>agents</a:t>
            </a:r>
            <a:endParaRPr lang="en-US" sz="3000" b="1" dirty="0"/>
          </a:p>
          <a:p>
            <a:pPr marL="0" indent="0" algn="just">
              <a:buNone/>
            </a:pPr>
            <a:r>
              <a:rPr lang="en-US" dirty="0">
                <a:solidFill>
                  <a:schemeClr val="bg1"/>
                </a:solidFill>
                <a:latin typeface="Times New Roman" panose="02020603050405020304" pitchFamily="18" charset="0"/>
                <a:cs typeface="Times New Roman" panose="02020603050405020304" pitchFamily="18" charset="0"/>
              </a:rPr>
              <a:t>The following agents are smaller than viruses and have only some of their properties</a:t>
            </a:r>
            <a:r>
              <a:rPr lang="en-US" dirty="0" smtClean="0">
                <a:solidFill>
                  <a:schemeClr val="bg1"/>
                </a:solidFill>
                <a:latin typeface="Times New Roman" panose="02020603050405020304" pitchFamily="18" charset="0"/>
                <a:cs typeface="Times New Roman" panose="02020603050405020304" pitchFamily="18" charset="0"/>
              </a:rPr>
              <a:t>.</a:t>
            </a:r>
          </a:p>
          <a:p>
            <a:pPr marL="0" indent="0" algn="just">
              <a:buNone/>
            </a:pPr>
            <a:r>
              <a:rPr lang="en-US" b="1" dirty="0" smtClean="0">
                <a:solidFill>
                  <a:schemeClr val="bg1"/>
                </a:solidFill>
                <a:latin typeface="Times New Roman" panose="02020603050405020304" pitchFamily="18" charset="0"/>
                <a:cs typeface="Times New Roman" panose="02020603050405020304" pitchFamily="18" charset="0"/>
              </a:rPr>
              <a:t>1. </a:t>
            </a:r>
            <a:r>
              <a:rPr lang="en-US" b="1" dirty="0" err="1" smtClean="0">
                <a:solidFill>
                  <a:schemeClr val="bg1"/>
                </a:solidFill>
                <a:latin typeface="Times New Roman" panose="02020603050405020304" pitchFamily="18" charset="0"/>
                <a:cs typeface="Times New Roman" panose="02020603050405020304" pitchFamily="18" charset="0"/>
              </a:rPr>
              <a:t>Viroids</a:t>
            </a:r>
            <a:r>
              <a:rPr lang="en-US" dirty="0">
                <a:solidFill>
                  <a:schemeClr val="bg1"/>
                </a:solidFill>
                <a:latin typeface="Times New Roman" panose="02020603050405020304" pitchFamily="18" charset="0"/>
                <a:cs typeface="Times New Roman" panose="02020603050405020304" pitchFamily="18" charset="0"/>
              </a:rPr>
              <a:t> are the smallest infectious pathogens known. They are composed solely of a short strand of circular, single-stranded </a:t>
            </a:r>
            <a:r>
              <a:rPr lang="en-US" dirty="0">
                <a:solidFill>
                  <a:schemeClr val="bg1"/>
                </a:solidFill>
                <a:latin typeface="Times New Roman" panose="02020603050405020304" pitchFamily="18" charset="0"/>
                <a:cs typeface="Times New Roman" panose="02020603050405020304" pitchFamily="18" charset="0"/>
                <a:hlinkClick r:id="rId4" tooltip="RNA"/>
              </a:rPr>
              <a:t>RNA</a:t>
            </a:r>
            <a:r>
              <a:rPr lang="en-US" dirty="0">
                <a:solidFill>
                  <a:schemeClr val="bg1"/>
                </a:solidFill>
                <a:latin typeface="Times New Roman" panose="02020603050405020304" pitchFamily="18" charset="0"/>
                <a:cs typeface="Times New Roman" panose="02020603050405020304" pitchFamily="18" charset="0"/>
              </a:rPr>
              <a:t> that has no protein coating. All known </a:t>
            </a:r>
            <a:r>
              <a:rPr lang="en-US" dirty="0" err="1">
                <a:solidFill>
                  <a:schemeClr val="bg1"/>
                </a:solidFill>
                <a:latin typeface="Times New Roman" panose="02020603050405020304" pitchFamily="18" charset="0"/>
                <a:cs typeface="Times New Roman" panose="02020603050405020304" pitchFamily="18" charset="0"/>
              </a:rPr>
              <a:t>viroids</a:t>
            </a:r>
            <a:r>
              <a:rPr lang="en-US" dirty="0">
                <a:solidFill>
                  <a:schemeClr val="bg1"/>
                </a:solidFill>
                <a:latin typeface="Times New Roman" panose="02020603050405020304" pitchFamily="18" charset="0"/>
                <a:cs typeface="Times New Roman" panose="02020603050405020304" pitchFamily="18" charset="0"/>
              </a:rPr>
              <a:t> are inhabitants of </a:t>
            </a:r>
            <a:r>
              <a:rPr lang="en-US" dirty="0">
                <a:solidFill>
                  <a:schemeClr val="bg1"/>
                </a:solidFill>
                <a:latin typeface="Times New Roman" panose="02020603050405020304" pitchFamily="18" charset="0"/>
                <a:cs typeface="Times New Roman" panose="02020603050405020304" pitchFamily="18" charset="0"/>
                <a:hlinkClick r:id="rId5" tooltip="Vascular plant"/>
              </a:rPr>
              <a:t>higher plants</a:t>
            </a:r>
            <a:r>
              <a:rPr lang="en-US" dirty="0">
                <a:solidFill>
                  <a:schemeClr val="bg1"/>
                </a:solidFill>
                <a:latin typeface="Times New Roman" panose="02020603050405020304" pitchFamily="18" charset="0"/>
                <a:cs typeface="Times New Roman" panose="02020603050405020304" pitchFamily="18" charset="0"/>
              </a:rPr>
              <a:t>, and most cause </a:t>
            </a:r>
            <a:r>
              <a:rPr lang="en-US" dirty="0" smtClean="0">
                <a:solidFill>
                  <a:schemeClr val="bg1"/>
                </a:solidFill>
                <a:latin typeface="Times New Roman" panose="02020603050405020304" pitchFamily="18" charset="0"/>
                <a:cs typeface="Times New Roman" panose="02020603050405020304" pitchFamily="18" charset="0"/>
              </a:rPr>
              <a:t>diseases.</a:t>
            </a:r>
            <a:endParaRPr lang="en-US"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bg1"/>
                </a:solidFill>
                <a:latin typeface="Times New Roman" panose="02020603050405020304" pitchFamily="18" charset="0"/>
                <a:cs typeface="Times New Roman" panose="02020603050405020304" pitchFamily="18" charset="0"/>
              </a:rPr>
              <a:t>Although </a:t>
            </a:r>
            <a:r>
              <a:rPr lang="en-US" dirty="0" err="1">
                <a:solidFill>
                  <a:schemeClr val="bg1"/>
                </a:solidFill>
                <a:latin typeface="Times New Roman" panose="02020603050405020304" pitchFamily="18" charset="0"/>
                <a:cs typeface="Times New Roman" panose="02020603050405020304" pitchFamily="18" charset="0"/>
              </a:rPr>
              <a:t>viroids</a:t>
            </a:r>
            <a:r>
              <a:rPr lang="en-US" dirty="0">
                <a:solidFill>
                  <a:schemeClr val="bg1"/>
                </a:solidFill>
                <a:latin typeface="Times New Roman" panose="02020603050405020304" pitchFamily="18" charset="0"/>
                <a:cs typeface="Times New Roman" panose="02020603050405020304" pitchFamily="18" charset="0"/>
              </a:rPr>
              <a:t> are composed of nucleic acid, they do not code for any </a:t>
            </a:r>
            <a:r>
              <a:rPr lang="en-US" dirty="0">
                <a:solidFill>
                  <a:schemeClr val="bg1"/>
                </a:solidFill>
                <a:latin typeface="Times New Roman" panose="02020603050405020304" pitchFamily="18" charset="0"/>
                <a:cs typeface="Times New Roman" panose="02020603050405020304" pitchFamily="18" charset="0"/>
                <a:hlinkClick r:id="rId6" tooltip="Protein"/>
              </a:rPr>
              <a:t>protein</a:t>
            </a:r>
            <a:r>
              <a:rPr lang="en-US" dirty="0" smtClean="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 The viroid's replication mechanism uses </a:t>
            </a:r>
            <a:r>
              <a:rPr lang="en-US" dirty="0">
                <a:solidFill>
                  <a:schemeClr val="bg1"/>
                </a:solidFill>
                <a:latin typeface="Times New Roman" panose="02020603050405020304" pitchFamily="18" charset="0"/>
                <a:cs typeface="Times New Roman" panose="02020603050405020304" pitchFamily="18" charset="0"/>
                <a:hlinkClick r:id="rId7" tooltip="RNA polymerase II"/>
              </a:rPr>
              <a:t>RNA polymerase II</a:t>
            </a:r>
            <a:r>
              <a:rPr lang="en-US" dirty="0">
                <a:solidFill>
                  <a:schemeClr val="bg1"/>
                </a:solidFill>
                <a:latin typeface="Times New Roman" panose="02020603050405020304" pitchFamily="18" charset="0"/>
                <a:cs typeface="Times New Roman" panose="02020603050405020304" pitchFamily="18" charset="0"/>
              </a:rPr>
              <a:t>, a host cell enzyme normally associated with synthesis of </a:t>
            </a:r>
            <a:r>
              <a:rPr lang="en-US" dirty="0">
                <a:solidFill>
                  <a:schemeClr val="bg1"/>
                </a:solidFill>
                <a:latin typeface="Times New Roman" panose="02020603050405020304" pitchFamily="18" charset="0"/>
                <a:cs typeface="Times New Roman" panose="02020603050405020304" pitchFamily="18" charset="0"/>
                <a:hlinkClick r:id="rId8" tooltip="Messenger RNA"/>
              </a:rPr>
              <a:t>messenger RNA</a:t>
            </a:r>
            <a:r>
              <a:rPr lang="en-US" dirty="0">
                <a:solidFill>
                  <a:schemeClr val="bg1"/>
                </a:solidFill>
                <a:latin typeface="Times New Roman" panose="02020603050405020304" pitchFamily="18" charset="0"/>
                <a:cs typeface="Times New Roman" panose="02020603050405020304" pitchFamily="18" charset="0"/>
              </a:rPr>
              <a:t> from DNA, which instead catalyzes "</a:t>
            </a:r>
            <a:r>
              <a:rPr lang="en-US" dirty="0">
                <a:solidFill>
                  <a:schemeClr val="bg1"/>
                </a:solidFill>
                <a:latin typeface="Times New Roman" panose="02020603050405020304" pitchFamily="18" charset="0"/>
                <a:cs typeface="Times New Roman" panose="02020603050405020304" pitchFamily="18" charset="0"/>
                <a:hlinkClick r:id="rId9" tooltip="Rolling circle"/>
              </a:rPr>
              <a:t>rolling circle</a:t>
            </a:r>
            <a:r>
              <a:rPr lang="en-US" dirty="0">
                <a:solidFill>
                  <a:schemeClr val="bg1"/>
                </a:solidFill>
                <a:latin typeface="Times New Roman" panose="02020603050405020304" pitchFamily="18" charset="0"/>
                <a:cs typeface="Times New Roman" panose="02020603050405020304" pitchFamily="18" charset="0"/>
              </a:rPr>
              <a:t>" synthesis of new RNA using the viroid's RNA as a template. Some </a:t>
            </a:r>
            <a:r>
              <a:rPr lang="en-US" dirty="0" err="1">
                <a:solidFill>
                  <a:schemeClr val="bg1"/>
                </a:solidFill>
                <a:latin typeface="Times New Roman" panose="02020603050405020304" pitchFamily="18" charset="0"/>
                <a:cs typeface="Times New Roman" panose="02020603050405020304" pitchFamily="18" charset="0"/>
              </a:rPr>
              <a:t>viroids</a:t>
            </a:r>
            <a:r>
              <a:rPr lang="en-US" dirty="0">
                <a:solidFill>
                  <a:schemeClr val="bg1"/>
                </a:solidFill>
                <a:latin typeface="Times New Roman" panose="02020603050405020304" pitchFamily="18" charset="0"/>
                <a:cs typeface="Times New Roman" panose="02020603050405020304" pitchFamily="18" charset="0"/>
              </a:rPr>
              <a:t> are </a:t>
            </a:r>
            <a:r>
              <a:rPr lang="en-US" dirty="0">
                <a:solidFill>
                  <a:schemeClr val="bg1"/>
                </a:solidFill>
                <a:latin typeface="Times New Roman" panose="02020603050405020304" pitchFamily="18" charset="0"/>
                <a:cs typeface="Times New Roman" panose="02020603050405020304" pitchFamily="18" charset="0"/>
                <a:hlinkClick r:id="rId10" tooltip="Ribozymes"/>
              </a:rPr>
              <a:t>ribozymes</a:t>
            </a:r>
            <a:r>
              <a:rPr lang="en-US" dirty="0">
                <a:solidFill>
                  <a:schemeClr val="bg1"/>
                </a:solidFill>
                <a:latin typeface="Times New Roman" panose="02020603050405020304" pitchFamily="18" charset="0"/>
                <a:cs typeface="Times New Roman" panose="02020603050405020304" pitchFamily="18" charset="0"/>
              </a:rPr>
              <a:t>, having </a:t>
            </a:r>
            <a:r>
              <a:rPr lang="en-US" dirty="0">
                <a:solidFill>
                  <a:schemeClr val="bg1"/>
                </a:solidFill>
                <a:latin typeface="Times New Roman" panose="02020603050405020304" pitchFamily="18" charset="0"/>
                <a:cs typeface="Times New Roman" panose="02020603050405020304" pitchFamily="18" charset="0"/>
                <a:hlinkClick r:id="rId11" tooltip="Catalytic"/>
              </a:rPr>
              <a:t>catalytic</a:t>
            </a:r>
            <a:r>
              <a:rPr lang="en-US" dirty="0">
                <a:solidFill>
                  <a:schemeClr val="bg1"/>
                </a:solidFill>
                <a:latin typeface="Times New Roman" panose="02020603050405020304" pitchFamily="18" charset="0"/>
                <a:cs typeface="Times New Roman" panose="02020603050405020304" pitchFamily="18" charset="0"/>
              </a:rPr>
              <a:t> properties that allow self-cleavage and ligation of unit-size genomes from larger replication intermediates.</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933694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51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4212" y="685800"/>
            <a:ext cx="10873804" cy="3615267"/>
          </a:xfrm>
        </p:spPr>
        <p:txBody>
          <a:bodyPr>
            <a:normAutofit lnSpcReduction="10000"/>
          </a:bodyPr>
          <a:lstStyle/>
          <a:p>
            <a:pPr marL="0" indent="0" algn="just">
              <a:buNone/>
            </a:pPr>
            <a:r>
              <a:rPr lang="en-US" dirty="0" smtClean="0">
                <a:solidFill>
                  <a:schemeClr val="bg1"/>
                </a:solidFill>
                <a:latin typeface="Times New Roman" panose="02020603050405020304" pitchFamily="18" charset="0"/>
                <a:cs typeface="Times New Roman" panose="02020603050405020304" pitchFamily="18" charset="0"/>
              </a:rPr>
              <a:t>2. </a:t>
            </a:r>
            <a:r>
              <a:rPr lang="en-US" b="1" dirty="0">
                <a:solidFill>
                  <a:schemeClr val="bg1"/>
                </a:solidFill>
                <a:latin typeface="Times New Roman" panose="02020603050405020304" pitchFamily="18" charset="0"/>
                <a:cs typeface="Times New Roman" panose="02020603050405020304" pitchFamily="18" charset="0"/>
              </a:rPr>
              <a:t>Satellites</a:t>
            </a:r>
          </a:p>
          <a:p>
            <a:pPr marL="0" indent="0" algn="just">
              <a:buNone/>
            </a:pPr>
            <a:r>
              <a:rPr lang="en-US" dirty="0">
                <a:solidFill>
                  <a:schemeClr val="bg1"/>
                </a:solidFill>
                <a:latin typeface="Times New Roman" panose="02020603050405020304" pitchFamily="18" charset="0"/>
                <a:cs typeface="Times New Roman" panose="02020603050405020304" pitchFamily="18" charset="0"/>
              </a:rPr>
              <a:t>A </a:t>
            </a:r>
            <a:r>
              <a:rPr lang="en-US" b="1" dirty="0">
                <a:solidFill>
                  <a:schemeClr val="bg1"/>
                </a:solidFill>
                <a:latin typeface="Times New Roman" panose="02020603050405020304" pitchFamily="18" charset="0"/>
                <a:cs typeface="Times New Roman" panose="02020603050405020304" pitchFamily="18" charset="0"/>
              </a:rPr>
              <a:t>satellite</a:t>
            </a:r>
            <a:r>
              <a:rPr lang="en-US" dirty="0">
                <a:solidFill>
                  <a:schemeClr val="bg1"/>
                </a:solidFill>
                <a:latin typeface="Times New Roman" panose="02020603050405020304" pitchFamily="18" charset="0"/>
                <a:cs typeface="Times New Roman" panose="02020603050405020304" pitchFamily="18" charset="0"/>
              </a:rPr>
              <a:t> is a </a:t>
            </a:r>
            <a:r>
              <a:rPr lang="en-US" dirty="0" err="1">
                <a:solidFill>
                  <a:schemeClr val="bg1"/>
                </a:solidFill>
                <a:latin typeface="Times New Roman" panose="02020603050405020304" pitchFamily="18" charset="0"/>
                <a:cs typeface="Times New Roman" panose="02020603050405020304" pitchFamily="18" charset="0"/>
                <a:hlinkClick r:id="rId4" tooltip="Subviral agent"/>
              </a:rPr>
              <a:t>subviral</a:t>
            </a:r>
            <a:r>
              <a:rPr lang="en-US" dirty="0">
                <a:solidFill>
                  <a:schemeClr val="bg1"/>
                </a:solidFill>
                <a:latin typeface="Times New Roman" panose="02020603050405020304" pitchFamily="18" charset="0"/>
                <a:cs typeface="Times New Roman" panose="02020603050405020304" pitchFamily="18" charset="0"/>
                <a:hlinkClick r:id="rId4" tooltip="Subviral agent"/>
              </a:rPr>
              <a:t> agent</a:t>
            </a:r>
            <a:r>
              <a:rPr lang="en-US" dirty="0">
                <a:solidFill>
                  <a:schemeClr val="bg1"/>
                </a:solidFill>
                <a:latin typeface="Times New Roman" panose="02020603050405020304" pitchFamily="18" charset="0"/>
                <a:cs typeface="Times New Roman" panose="02020603050405020304" pitchFamily="18" charset="0"/>
              </a:rPr>
              <a:t> composed of </a:t>
            </a:r>
            <a:r>
              <a:rPr lang="en-US" dirty="0">
                <a:solidFill>
                  <a:schemeClr val="bg1"/>
                </a:solidFill>
                <a:latin typeface="Times New Roman" panose="02020603050405020304" pitchFamily="18" charset="0"/>
                <a:cs typeface="Times New Roman" panose="02020603050405020304" pitchFamily="18" charset="0"/>
                <a:hlinkClick r:id="rId5" tooltip="Nucleic acid"/>
              </a:rPr>
              <a:t>nucleic acid</a:t>
            </a:r>
            <a:r>
              <a:rPr lang="en-US" dirty="0">
                <a:solidFill>
                  <a:schemeClr val="bg1"/>
                </a:solidFill>
                <a:latin typeface="Times New Roman" panose="02020603050405020304" pitchFamily="18" charset="0"/>
                <a:cs typeface="Times New Roman" panose="02020603050405020304" pitchFamily="18" charset="0"/>
              </a:rPr>
              <a:t> that depends on the </a:t>
            </a:r>
            <a:r>
              <a:rPr lang="en-US" dirty="0">
                <a:solidFill>
                  <a:schemeClr val="bg1"/>
                </a:solidFill>
                <a:latin typeface="Times New Roman" panose="02020603050405020304" pitchFamily="18" charset="0"/>
                <a:cs typeface="Times New Roman" panose="02020603050405020304" pitchFamily="18" charset="0"/>
                <a:hlinkClick r:id="rId6" tooltip="Co-infection"/>
              </a:rPr>
              <a:t>co-infection</a:t>
            </a:r>
            <a:r>
              <a:rPr lang="en-US" dirty="0">
                <a:solidFill>
                  <a:schemeClr val="bg1"/>
                </a:solidFill>
                <a:latin typeface="Times New Roman" panose="02020603050405020304" pitchFamily="18" charset="0"/>
                <a:cs typeface="Times New Roman" panose="02020603050405020304" pitchFamily="18" charset="0"/>
              </a:rPr>
              <a:t> of a host cell with a </a:t>
            </a:r>
            <a:r>
              <a:rPr lang="en-US" dirty="0">
                <a:solidFill>
                  <a:schemeClr val="bg1"/>
                </a:solidFill>
                <a:latin typeface="Times New Roman" panose="02020603050405020304" pitchFamily="18" charset="0"/>
                <a:cs typeface="Times New Roman" panose="02020603050405020304" pitchFamily="18" charset="0"/>
                <a:hlinkClick r:id="rId7" tooltip="Helper virus"/>
              </a:rPr>
              <a:t>helper</a:t>
            </a:r>
            <a:r>
              <a:rPr 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hlinkClick r:id="rId8" tooltip="Virus"/>
              </a:rPr>
              <a:t>virus</a:t>
            </a:r>
            <a:r>
              <a:rPr lang="en-US" dirty="0">
                <a:solidFill>
                  <a:schemeClr val="bg1"/>
                </a:solidFill>
                <a:latin typeface="Times New Roman" panose="02020603050405020304" pitchFamily="18" charset="0"/>
                <a:cs typeface="Times New Roman" panose="02020603050405020304" pitchFamily="18" charset="0"/>
              </a:rPr>
              <a:t> for its replication.</a:t>
            </a:r>
          </a:p>
          <a:p>
            <a:pPr marL="0" indent="0" algn="just">
              <a:buNone/>
            </a:pPr>
            <a:r>
              <a:rPr lang="en-US" b="1" dirty="0">
                <a:solidFill>
                  <a:schemeClr val="bg1"/>
                </a:solidFill>
                <a:latin typeface="Times New Roman" panose="02020603050405020304" pitchFamily="18" charset="0"/>
                <a:cs typeface="Times New Roman" panose="02020603050405020304" pitchFamily="18" charset="0"/>
              </a:rPr>
              <a:t>Satellite viruses</a:t>
            </a:r>
            <a:r>
              <a:rPr lang="en-US" dirty="0">
                <a:solidFill>
                  <a:schemeClr val="bg1"/>
                </a:solidFill>
                <a:latin typeface="Times New Roman" panose="02020603050405020304" pitchFamily="18" charset="0"/>
                <a:cs typeface="Times New Roman" panose="02020603050405020304" pitchFamily="18" charset="0"/>
              </a:rPr>
              <a:t>, which are most commonly associated with plants, but are also found in mammals, arthropods, and bacteria, have the components to make their own protein shell to enclose their genetic material, but rely on a </a:t>
            </a:r>
            <a:r>
              <a:rPr lang="en-US" dirty="0">
                <a:solidFill>
                  <a:schemeClr val="bg1"/>
                </a:solidFill>
                <a:latin typeface="Times New Roman" panose="02020603050405020304" pitchFamily="18" charset="0"/>
                <a:cs typeface="Times New Roman" panose="02020603050405020304" pitchFamily="18" charset="0"/>
                <a:hlinkClick r:id="rId7" tooltip="Helper virus"/>
              </a:rPr>
              <a:t>helper virus</a:t>
            </a:r>
            <a:r>
              <a:rPr lang="en-US" dirty="0">
                <a:solidFill>
                  <a:schemeClr val="bg1"/>
                </a:solidFill>
                <a:latin typeface="Times New Roman" panose="02020603050405020304" pitchFamily="18" charset="0"/>
                <a:cs typeface="Times New Roman" panose="02020603050405020304" pitchFamily="18" charset="0"/>
              </a:rPr>
              <a:t> to replicate. </a:t>
            </a:r>
            <a:r>
              <a:rPr lang="en-US" dirty="0" smtClean="0">
                <a:solidFill>
                  <a:schemeClr val="bg1"/>
                </a:solidFill>
                <a:latin typeface="Times New Roman" panose="02020603050405020304" pitchFamily="18" charset="0"/>
                <a:cs typeface="Times New Roman" panose="02020603050405020304" pitchFamily="18" charset="0"/>
              </a:rPr>
              <a:t>Satellite </a:t>
            </a:r>
            <a:r>
              <a:rPr lang="en-US" dirty="0">
                <a:solidFill>
                  <a:schemeClr val="bg1"/>
                </a:solidFill>
                <a:latin typeface="Times New Roman" panose="02020603050405020304" pitchFamily="18" charset="0"/>
                <a:cs typeface="Times New Roman" panose="02020603050405020304" pitchFamily="18" charset="0"/>
              </a:rPr>
              <a:t>viruses </a:t>
            </a:r>
            <a:r>
              <a:rPr lang="en-US" dirty="0" smtClean="0">
                <a:solidFill>
                  <a:schemeClr val="bg1"/>
                </a:solidFill>
                <a:latin typeface="Times New Roman" panose="02020603050405020304" pitchFamily="18" charset="0"/>
                <a:cs typeface="Times New Roman" panose="02020603050405020304" pitchFamily="18" charset="0"/>
              </a:rPr>
              <a:t>are </a:t>
            </a:r>
            <a:r>
              <a:rPr lang="en-US" dirty="0">
                <a:solidFill>
                  <a:schemeClr val="bg1"/>
                </a:solidFill>
                <a:latin typeface="Times New Roman" panose="02020603050405020304" pitchFamily="18" charset="0"/>
                <a:cs typeface="Times New Roman" panose="02020603050405020304" pitchFamily="18" charset="0"/>
              </a:rPr>
              <a:t>completely dependent on a </a:t>
            </a:r>
            <a:r>
              <a:rPr lang="en-US" dirty="0">
                <a:solidFill>
                  <a:schemeClr val="bg1"/>
                </a:solidFill>
                <a:latin typeface="Times New Roman" panose="02020603050405020304" pitchFamily="18" charset="0"/>
                <a:cs typeface="Times New Roman" panose="02020603050405020304" pitchFamily="18" charset="0"/>
                <a:hlinkClick r:id="rId7" tooltip="Helper virus"/>
              </a:rPr>
              <a:t>helper virus</a:t>
            </a:r>
            <a:r>
              <a:rPr lang="en-US" dirty="0">
                <a:solidFill>
                  <a:schemeClr val="bg1"/>
                </a:solidFill>
                <a:latin typeface="Times New Roman" panose="02020603050405020304" pitchFamily="18" charset="0"/>
                <a:cs typeface="Times New Roman" panose="02020603050405020304" pitchFamily="18" charset="0"/>
              </a:rPr>
              <a:t> for replication. The symbiotic relationship between a satellite and a helper virus to catalyze the replication of a satellite viral genome is also dependent on the host to provide components like </a:t>
            </a:r>
            <a:r>
              <a:rPr lang="en-US" dirty="0" err="1" smtClean="0">
                <a:solidFill>
                  <a:schemeClr val="bg1"/>
                </a:solidFill>
                <a:latin typeface="Times New Roman" panose="02020603050405020304" pitchFamily="18" charset="0"/>
                <a:cs typeface="Times New Roman" panose="02020603050405020304" pitchFamily="18" charset="0"/>
                <a:hlinkClick r:id="rId9" tooltip="RNA-dependent RNA polymerase"/>
              </a:rPr>
              <a:t>replicases</a:t>
            </a:r>
            <a:r>
              <a:rPr lang="en-US" dirty="0">
                <a:solidFill>
                  <a:schemeClr val="bg1"/>
                </a:solidFill>
                <a:latin typeface="Times New Roman" panose="02020603050405020304" pitchFamily="18" charset="0"/>
                <a:cs typeface="Times New Roman" panose="02020603050405020304" pitchFamily="18" charset="0"/>
              </a:rPr>
              <a:t> to carry out </a:t>
            </a:r>
            <a:r>
              <a:rPr lang="en-US" dirty="0" smtClean="0">
                <a:solidFill>
                  <a:schemeClr val="bg1"/>
                </a:solidFill>
                <a:latin typeface="Times New Roman" panose="02020603050405020304" pitchFamily="18" charset="0"/>
                <a:cs typeface="Times New Roman" panose="02020603050405020304" pitchFamily="18" charset="0"/>
              </a:rPr>
              <a:t>replication.</a:t>
            </a:r>
            <a:r>
              <a:rPr lang="en-US" dirty="0">
                <a:solidFill>
                  <a:schemeClr val="bg1"/>
                </a:solidFill>
                <a:latin typeface="Times New Roman" panose="02020603050405020304" pitchFamily="18" charset="0"/>
                <a:cs typeface="Times New Roman" panose="02020603050405020304" pitchFamily="18" charset="0"/>
              </a:rPr>
              <a:t> </a:t>
            </a:r>
            <a:endParaRPr lang="en-US" dirty="0" smtClean="0">
              <a:solidFill>
                <a:schemeClr val="bg1"/>
              </a:solidFill>
              <a:latin typeface="Times New Roman" panose="02020603050405020304" pitchFamily="18" charset="0"/>
              <a:cs typeface="Times New Roman" panose="02020603050405020304" pitchFamily="18" charset="0"/>
            </a:endParaRPr>
          </a:p>
          <a:p>
            <a:pPr marL="0" indent="0" algn="just">
              <a:buNone/>
            </a:pPr>
            <a:r>
              <a:rPr lang="en-US" dirty="0" smtClean="0">
                <a:solidFill>
                  <a:schemeClr val="bg1"/>
                </a:solidFill>
                <a:latin typeface="Times New Roman" panose="02020603050405020304" pitchFamily="18" charset="0"/>
                <a:cs typeface="Times New Roman" panose="02020603050405020304" pitchFamily="18" charset="0"/>
              </a:rPr>
              <a:t>Satellite </a:t>
            </a:r>
            <a:r>
              <a:rPr lang="en-US" dirty="0">
                <a:solidFill>
                  <a:schemeClr val="bg1"/>
                </a:solidFill>
                <a:latin typeface="Times New Roman" panose="02020603050405020304" pitchFamily="18" charset="0"/>
                <a:cs typeface="Times New Roman" panose="02020603050405020304" pitchFamily="18" charset="0"/>
              </a:rPr>
              <a:t>viral particles should not be confused with </a:t>
            </a:r>
            <a:r>
              <a:rPr lang="en-US" dirty="0">
                <a:solidFill>
                  <a:schemeClr val="bg1"/>
                </a:solidFill>
                <a:latin typeface="Times New Roman" panose="02020603050405020304" pitchFamily="18" charset="0"/>
                <a:cs typeface="Times New Roman" panose="02020603050405020304" pitchFamily="18" charset="0"/>
                <a:hlinkClick r:id="rId10" tooltip="Satellite DNA"/>
              </a:rPr>
              <a:t>satellite DNA</a:t>
            </a:r>
            <a:r>
              <a:rPr lang="en-US" dirty="0">
                <a:solidFill>
                  <a:schemeClr val="bg1"/>
                </a:solidFill>
                <a:latin typeface="Times New Roman" panose="02020603050405020304" pitchFamily="18" charset="0"/>
                <a:cs typeface="Times New Roman" panose="02020603050405020304" pitchFamily="18" charset="0"/>
              </a:rPr>
              <a:t>.</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02602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5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4212" y="685800"/>
            <a:ext cx="10373932" cy="3615267"/>
          </a:xfrm>
        </p:spPr>
        <p:txBody>
          <a:bodyPr/>
          <a:lstStyle/>
          <a:p>
            <a:pPr algn="just"/>
            <a:r>
              <a:rPr lang="en-US" dirty="0" smtClean="0">
                <a:solidFill>
                  <a:schemeClr val="bg1"/>
                </a:solidFill>
                <a:latin typeface="Times New Roman" panose="02020603050405020304" pitchFamily="18" charset="0"/>
                <a:cs typeface="Times New Roman" panose="02020603050405020304" pitchFamily="18" charset="0"/>
              </a:rPr>
              <a:t>3. Prions</a:t>
            </a:r>
          </a:p>
          <a:p>
            <a:pPr algn="just"/>
            <a:r>
              <a:rPr lang="en-US" b="1" dirty="0">
                <a:solidFill>
                  <a:schemeClr val="bg1"/>
                </a:solidFill>
                <a:latin typeface="Times New Roman" panose="02020603050405020304" pitchFamily="18" charset="0"/>
                <a:cs typeface="Times New Roman" panose="02020603050405020304" pitchFamily="18" charset="0"/>
              </a:rPr>
              <a:t>Prions</a:t>
            </a:r>
            <a:r>
              <a:rPr lang="en-US" dirty="0">
                <a:solidFill>
                  <a:schemeClr val="bg1"/>
                </a:solidFill>
                <a:latin typeface="Times New Roman" panose="02020603050405020304" pitchFamily="18" charset="0"/>
                <a:cs typeface="Times New Roman" panose="02020603050405020304" pitchFamily="18" charset="0"/>
              </a:rPr>
              <a:t> are </a:t>
            </a:r>
            <a:r>
              <a:rPr lang="en-US" dirty="0" err="1">
                <a:solidFill>
                  <a:schemeClr val="bg1"/>
                </a:solidFill>
                <a:latin typeface="Times New Roman" panose="02020603050405020304" pitchFamily="18" charset="0"/>
                <a:cs typeface="Times New Roman" panose="02020603050405020304" pitchFamily="18" charset="0"/>
                <a:hlinkClick r:id="rId4" tooltip="Misfolded"/>
              </a:rPr>
              <a:t>misfolded</a:t>
            </a:r>
            <a:r>
              <a:rPr 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hlinkClick r:id="rId5" tooltip="Protein"/>
              </a:rPr>
              <a:t>proteins</a:t>
            </a:r>
            <a:r>
              <a:rPr lang="en-US" dirty="0">
                <a:solidFill>
                  <a:schemeClr val="bg1"/>
                </a:solidFill>
                <a:latin typeface="Times New Roman" panose="02020603050405020304" pitchFamily="18" charset="0"/>
                <a:cs typeface="Times New Roman" panose="02020603050405020304" pitchFamily="18" charset="0"/>
              </a:rPr>
              <a:t> with the ability to transmit their </a:t>
            </a:r>
            <a:r>
              <a:rPr lang="en-US" dirty="0" err="1">
                <a:solidFill>
                  <a:schemeClr val="bg1"/>
                </a:solidFill>
                <a:latin typeface="Times New Roman" panose="02020603050405020304" pitchFamily="18" charset="0"/>
                <a:cs typeface="Times New Roman" panose="02020603050405020304" pitchFamily="18" charset="0"/>
              </a:rPr>
              <a:t>misfolded</a:t>
            </a:r>
            <a:r>
              <a:rPr lang="en-US" dirty="0">
                <a:solidFill>
                  <a:schemeClr val="bg1"/>
                </a:solidFill>
                <a:latin typeface="Times New Roman" panose="02020603050405020304" pitchFamily="18" charset="0"/>
                <a:cs typeface="Times New Roman" panose="02020603050405020304" pitchFamily="18" charset="0"/>
              </a:rPr>
              <a:t> shape onto normal variants of the same protein. They characterize several fatal and transmissible </a:t>
            </a:r>
            <a:r>
              <a:rPr lang="en-US" dirty="0">
                <a:solidFill>
                  <a:schemeClr val="bg1"/>
                </a:solidFill>
                <a:latin typeface="Times New Roman" panose="02020603050405020304" pitchFamily="18" charset="0"/>
                <a:cs typeface="Times New Roman" panose="02020603050405020304" pitchFamily="18" charset="0"/>
                <a:hlinkClick r:id="rId6" tooltip="Neurodegenerative diseases"/>
              </a:rPr>
              <a:t>neurodegenerative diseases</a:t>
            </a:r>
            <a:r>
              <a:rPr lang="en-US" dirty="0">
                <a:solidFill>
                  <a:schemeClr val="bg1"/>
                </a:solidFill>
                <a:latin typeface="Times New Roman" panose="02020603050405020304" pitchFamily="18" charset="0"/>
                <a:cs typeface="Times New Roman" panose="02020603050405020304" pitchFamily="18" charset="0"/>
              </a:rPr>
              <a:t> in humans and many other animals</a:t>
            </a:r>
            <a:r>
              <a:rPr lang="en-US" dirty="0" smtClean="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 It is not known what causes the normal protein to </a:t>
            </a:r>
            <a:r>
              <a:rPr lang="en-US" dirty="0" err="1">
                <a:solidFill>
                  <a:schemeClr val="bg1"/>
                </a:solidFill>
                <a:latin typeface="Times New Roman" panose="02020603050405020304" pitchFamily="18" charset="0"/>
                <a:cs typeface="Times New Roman" panose="02020603050405020304" pitchFamily="18" charset="0"/>
              </a:rPr>
              <a:t>misfold</a:t>
            </a:r>
            <a:r>
              <a:rPr lang="en-US" dirty="0">
                <a:solidFill>
                  <a:schemeClr val="bg1"/>
                </a:solidFill>
                <a:latin typeface="Times New Roman" panose="02020603050405020304" pitchFamily="18" charset="0"/>
                <a:cs typeface="Times New Roman" panose="02020603050405020304" pitchFamily="18" charset="0"/>
              </a:rPr>
              <a:t>, but the abnormal </a:t>
            </a:r>
            <a:r>
              <a:rPr lang="en-US" dirty="0">
                <a:solidFill>
                  <a:schemeClr val="bg1"/>
                </a:solidFill>
                <a:latin typeface="Times New Roman" panose="02020603050405020304" pitchFamily="18" charset="0"/>
                <a:cs typeface="Times New Roman" panose="02020603050405020304" pitchFamily="18" charset="0"/>
                <a:hlinkClick r:id="rId7" tooltip="Protein tertiary structure"/>
              </a:rPr>
              <a:t>three-dimensional structure</a:t>
            </a:r>
            <a:r>
              <a:rPr lang="en-US" dirty="0">
                <a:solidFill>
                  <a:schemeClr val="bg1"/>
                </a:solidFill>
                <a:latin typeface="Times New Roman" panose="02020603050405020304" pitchFamily="18" charset="0"/>
                <a:cs typeface="Times New Roman" panose="02020603050405020304" pitchFamily="18" charset="0"/>
              </a:rPr>
              <a:t> is suspected of conferring infectious properties, collapsing nearby protein molecules into the same shape.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87617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90</TotalTime>
  <Words>89</Words>
  <Application>Microsoft Office PowerPoint</Application>
  <PresentationFormat>Widescreen</PresentationFormat>
  <Paragraphs>25</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Century Gothic</vt:lpstr>
      <vt:lpstr>Tahoma</vt:lpstr>
      <vt:lpstr>Times New Roman</vt:lpstr>
      <vt:lpstr>Wingdings 3</vt:lpstr>
      <vt:lpstr>Slice</vt:lpstr>
      <vt:lpstr>Virology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Virology</dc:title>
  <dc:creator>apple</dc:creator>
  <cp:lastModifiedBy>apple</cp:lastModifiedBy>
  <cp:revision>12</cp:revision>
  <dcterms:created xsi:type="dcterms:W3CDTF">2020-03-19T09:27:16Z</dcterms:created>
  <dcterms:modified xsi:type="dcterms:W3CDTF">2020-03-19T10:57:34Z</dcterms:modified>
</cp:coreProperties>
</file>