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7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79" d="100"/>
          <a:sy n="79" d="100"/>
        </p:scale>
        <p:origin x="1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5/21/2020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5/21/2020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5/21/2020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5/21/2020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5/21/2020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5/21/2020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5/21/2020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5/21/2020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5/21/2020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2.png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4048" y="2099733"/>
            <a:ext cx="5786564" cy="1643211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Virology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42689" y="4096512"/>
            <a:ext cx="5237924" cy="1542288"/>
          </a:xfrm>
        </p:spPr>
        <p:txBody>
          <a:bodyPr>
            <a:normAutofit/>
          </a:bodyPr>
          <a:lstStyle/>
          <a:p>
            <a:r>
              <a:rPr lang="fa-IR" sz="2800" dirty="0" smtClean="0">
                <a:cs typeface="B Lotus" panose="00000400000000000000" pitchFamily="2" charset="-78"/>
              </a:rPr>
              <a:t>جلسه سیزدهم</a:t>
            </a:r>
            <a:endParaRPr lang="en-US" sz="2800" dirty="0">
              <a:cs typeface="B Lotus" panose="00000400000000000000" pitchFamily="2" charset="-78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05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76" y="2292096"/>
            <a:ext cx="10814304" cy="418185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/>
              <a:t>All </a:t>
            </a:r>
            <a:r>
              <a:rPr lang="en-US" dirty="0" err="1" smtClean="0"/>
              <a:t>paramyxoviruses</a:t>
            </a:r>
            <a:r>
              <a:rPr lang="en-US" dirty="0" smtClean="0"/>
              <a:t> </a:t>
            </a:r>
            <a:r>
              <a:rPr lang="en-US" dirty="0"/>
              <a:t>have </a:t>
            </a:r>
            <a:r>
              <a:rPr lang="en-US" dirty="0" smtClean="0"/>
              <a:t>conserved sequences </a:t>
            </a:r>
            <a:r>
              <a:rPr lang="en-US" dirty="0"/>
              <a:t>at the 3' ends of their </a:t>
            </a:r>
            <a:r>
              <a:rPr lang="en-US" dirty="0" smtClean="0"/>
              <a:t>negative-strand genome </a:t>
            </a:r>
            <a:r>
              <a:rPr lang="en-US" dirty="0"/>
              <a:t>RNAs as well as their positive-strand </a:t>
            </a:r>
            <a:r>
              <a:rPr lang="en-US" dirty="0" err="1" smtClean="0"/>
              <a:t>antigenome</a:t>
            </a:r>
            <a:r>
              <a:rPr lang="en-US" dirty="0"/>
              <a:t> </a:t>
            </a:r>
            <a:r>
              <a:rPr lang="en-US" dirty="0" smtClean="0"/>
              <a:t>RNAs</a:t>
            </a:r>
            <a:r>
              <a:rPr lang="en-US" dirty="0"/>
              <a:t>. These conserved sequence </a:t>
            </a:r>
            <a:r>
              <a:rPr lang="en-US" dirty="0" smtClean="0"/>
              <a:t>elements are </a:t>
            </a:r>
            <a:r>
              <a:rPr lang="en-US" dirty="0"/>
              <a:t>required for initiation of transcription (</a:t>
            </a:r>
            <a:r>
              <a:rPr lang="en-US" dirty="0" smtClean="0"/>
              <a:t>mRNA). </a:t>
            </a:r>
          </a:p>
          <a:p>
            <a:pPr marL="0" indent="0">
              <a:buNone/>
            </a:pPr>
            <a:r>
              <a:rPr lang="en-US" b="1" dirty="0"/>
              <a:t>mRNAs are synthesized sequentially </a:t>
            </a:r>
            <a:r>
              <a:rPr lang="en-US" b="1" dirty="0" smtClean="0"/>
              <a:t>from the </a:t>
            </a:r>
            <a:r>
              <a:rPr lang="en-US" b="1" dirty="0"/>
              <a:t>3' to the 5' end of the genome RNA</a:t>
            </a:r>
          </a:p>
          <a:p>
            <a:pPr marL="0" indent="0">
              <a:buNone/>
            </a:pPr>
            <a:r>
              <a:rPr lang="en-US" dirty="0"/>
              <a:t>The viral RNA polymerase (L protein) begins </a:t>
            </a:r>
            <a:r>
              <a:rPr lang="en-US" dirty="0" smtClean="0"/>
              <a:t>transcription at </a:t>
            </a:r>
            <a:r>
              <a:rPr lang="en-US" dirty="0"/>
              <a:t>the 3' terminal nucleotide of the viral </a:t>
            </a:r>
            <a:r>
              <a:rPr lang="en-US" dirty="0" smtClean="0"/>
              <a:t>genome. </a:t>
            </a:r>
            <a:r>
              <a:rPr lang="en-US" dirty="0"/>
              <a:t>In conditions where there is little or </a:t>
            </a:r>
            <a:r>
              <a:rPr lang="en-US" dirty="0" smtClean="0"/>
              <a:t>no free </a:t>
            </a:r>
            <a:r>
              <a:rPr lang="en-US" dirty="0"/>
              <a:t>N protein (such as at the beginning of infection</a:t>
            </a:r>
            <a:r>
              <a:rPr lang="en-US" dirty="0" smtClean="0"/>
              <a:t>), the </a:t>
            </a:r>
            <a:r>
              <a:rPr lang="en-US" dirty="0"/>
              <a:t>RNA polymerase transcribes for a short </a:t>
            </a:r>
            <a:r>
              <a:rPr lang="en-US" dirty="0" smtClean="0"/>
              <a:t>distance (40–60 </a:t>
            </a:r>
            <a:r>
              <a:rPr lang="en-US" dirty="0" err="1"/>
              <a:t>nt</a:t>
            </a:r>
            <a:r>
              <a:rPr lang="en-US" dirty="0"/>
              <a:t>), then terminates and releases an </a:t>
            </a:r>
            <a:r>
              <a:rPr lang="en-US" dirty="0" smtClean="0"/>
              <a:t>uncapped “leader</a:t>
            </a:r>
            <a:r>
              <a:rPr lang="en-US" dirty="0"/>
              <a:t>” RNA. The RNA polymerase then scans </a:t>
            </a:r>
            <a:r>
              <a:rPr lang="en-US" dirty="0" smtClean="0"/>
              <a:t>the genome </a:t>
            </a:r>
            <a:r>
              <a:rPr lang="en-US" dirty="0"/>
              <a:t>for a nearby mRNA start site, and begins </a:t>
            </a:r>
            <a:r>
              <a:rPr lang="en-US" dirty="0" smtClean="0"/>
              <a:t>mRNA synthesis</a:t>
            </a:r>
            <a:r>
              <a:rPr lang="en-US" dirty="0"/>
              <a:t>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7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5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296" y="2603500"/>
            <a:ext cx="11387328" cy="34163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releasing the mRNA, the RNA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polymerase has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choices: it can again scan the genome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RNA for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start site and begin synthesis of the next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mRNA, or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can dissociate from the genome. This choice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dictated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partly by the precise sequence elements in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end/start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region. A fraction of RNA polymerase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molecules dissociate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the genome at the end of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each gene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therefore cannot reinitiate transcription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the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downstream gene. This results in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diminishing quantities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mRNAs as their genes lie farther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the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3' end of the genome. This mechanism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provides for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synthesis of large amounts of mRNAs for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proteins needed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high concentration, such as N and 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smaller amounts of mRNAs for envelope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proteins and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RNA polymerase (L).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2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Functions of P, C, and V proteins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6" y="2603500"/>
            <a:ext cx="10875264" cy="34163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 protein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a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cofactor required for viral RNA synthesis carried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 by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 protein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 also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serves as a chaperone that aids in the assembly of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protein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onto RNA chains to form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nucleocapsids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proteins are required for formation of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infectious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paramyxovirus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virions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also been shown to modulate the activity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RNA polymerase. In its absence, the RNA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polymerase appears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 stringent in the recognition of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RNA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sequences that direct its activity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protein normally interferes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some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host mechanisms that reduce virus replication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 spread.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Thus both C and V proteins are virulence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factors that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modulate host defense mechanisms.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7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0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224" y="2603500"/>
            <a:ext cx="10911840" cy="34163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Once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sufficient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protein is made, genome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replication can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begin.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two major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differences between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genome replication and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transcription. First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full-length RNA produced during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genome replication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encapsidated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binding to N protein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molecules, while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mRNAs are not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encapsidated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proteins serve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chaperones that help to assemble N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proteins onto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growing helical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nucleocapsid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Second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viral RNA polymerase changes its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 of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synthesis, and no longer recognizes the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intergenic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termination-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polyadenylation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reinitiation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sequences.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change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be signaled by the binding of N molecules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the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growing RNA chain, or it may be a result of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interaction between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newly synthesized molecules of P protein and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RNA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polymerase. As a result, the RNA polymerase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extends the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growing chain to the end of the template RNA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without stopping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making a full-length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antigenome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nucleocapsid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This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antigenome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nucleocapsid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in turn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 replicated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the viral RNA polymerase,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producing full-length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encapsidated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genomes. 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49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0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9482" y="2761996"/>
            <a:ext cx="9842230" cy="3416300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 algn="just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paramyxoviruses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rhabdoviruses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assemble their envelopes at the plasma membrane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Infected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cells often undergo fusion with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neighboring cells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a result of the presence of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fusion-competent envelope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proteins in their membranes. Fusion can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occur among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numerous nearby cells, leading to the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 of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giant multinucleated cells, called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syncytia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9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5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Paramyxoviridae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024" y="2145792"/>
            <a:ext cx="10887456" cy="3874008"/>
          </a:xfrm>
        </p:spPr>
        <p:txBody>
          <a:bodyPr>
            <a:normAutofit fontScale="85000" lnSpcReduction="20000"/>
          </a:bodyPr>
          <a:lstStyle/>
          <a:p>
            <a:r>
              <a:rPr lang="en-US" sz="2400" b="1" dirty="0" err="1">
                <a:solidFill>
                  <a:srgbClr val="265AE6"/>
                </a:solidFill>
                <a:latin typeface="AkzidenzGroteskBE-MdEx"/>
              </a:rPr>
              <a:t>Paramyxoviridae</a:t>
            </a:r>
            <a:endParaRPr lang="en-US" sz="2400" b="1" dirty="0">
              <a:solidFill>
                <a:srgbClr val="265AE6"/>
              </a:solidFill>
              <a:latin typeface="AkzidenzGroteskBE-MdEx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AkzidenzGroteskBE-Regular"/>
              </a:rPr>
              <a:t>From Greek </a:t>
            </a:r>
            <a:r>
              <a:rPr lang="en-US" i="1" dirty="0">
                <a:solidFill>
                  <a:srgbClr val="000000"/>
                </a:solidFill>
                <a:latin typeface="JansonText-Italic"/>
              </a:rPr>
              <a:t>para </a:t>
            </a:r>
            <a:r>
              <a:rPr lang="en-US" dirty="0">
                <a:solidFill>
                  <a:srgbClr val="000000"/>
                </a:solidFill>
                <a:latin typeface="AkzidenzGroteskBE-Regular"/>
              </a:rPr>
              <a:t>(alternate) and </a:t>
            </a:r>
            <a:r>
              <a:rPr lang="en-US" i="1" dirty="0" err="1">
                <a:solidFill>
                  <a:srgbClr val="000000"/>
                </a:solidFill>
                <a:latin typeface="JansonText-Italic"/>
              </a:rPr>
              <a:t>myxa</a:t>
            </a:r>
            <a:r>
              <a:rPr lang="en-US" i="1" dirty="0">
                <a:solidFill>
                  <a:srgbClr val="000000"/>
                </a:solidFill>
                <a:latin typeface="JansonText-Italic"/>
              </a:rPr>
              <a:t> </a:t>
            </a:r>
            <a:r>
              <a:rPr lang="en-US" dirty="0">
                <a:solidFill>
                  <a:srgbClr val="000000"/>
                </a:solidFill>
                <a:latin typeface="AkzidenzGroteskBE-Regular"/>
              </a:rPr>
              <a:t>(mucus): </a:t>
            </a:r>
            <a:r>
              <a:rPr lang="en-US" dirty="0" err="1" smtClean="0">
                <a:solidFill>
                  <a:srgbClr val="000000"/>
                </a:solidFill>
                <a:latin typeface="AkzidenzGroteskBE-Regular"/>
              </a:rPr>
              <a:t>virions</a:t>
            </a:r>
            <a:r>
              <a:rPr lang="en-US" dirty="0" smtClean="0">
                <a:solidFill>
                  <a:srgbClr val="000000"/>
                </a:solidFill>
                <a:latin typeface="AkzidenzGroteskBE-Regular"/>
              </a:rPr>
              <a:t> bind </a:t>
            </a:r>
            <a:r>
              <a:rPr lang="en-US" dirty="0">
                <a:solidFill>
                  <a:srgbClr val="000000"/>
                </a:solidFill>
                <a:latin typeface="AkzidenzGroteskBE-Regular"/>
              </a:rPr>
              <a:t>to </a:t>
            </a:r>
            <a:r>
              <a:rPr lang="en-US" dirty="0" err="1" smtClean="0">
                <a:solidFill>
                  <a:srgbClr val="000000"/>
                </a:solidFill>
                <a:latin typeface="AkzidenzGroteskBE-Regular"/>
              </a:rPr>
              <a:t>mucoproteins</a:t>
            </a:r>
            <a:r>
              <a:rPr lang="en-US" dirty="0" smtClean="0">
                <a:solidFill>
                  <a:srgbClr val="000000"/>
                </a:solidFill>
                <a:latin typeface="AkzidenzGroteskBE-Regular"/>
              </a:rPr>
              <a:t>.</a:t>
            </a:r>
          </a:p>
          <a:p>
            <a:r>
              <a:rPr lang="en-US" b="1" dirty="0"/>
              <a:t>VIRION</a:t>
            </a:r>
          </a:p>
          <a:p>
            <a:pPr marL="0" indent="0">
              <a:buNone/>
            </a:pPr>
            <a:r>
              <a:rPr lang="pt-BR" dirty="0"/>
              <a:t>Paramyxoviruses: spherical, diameter 150–300 </a:t>
            </a:r>
            <a:r>
              <a:rPr lang="pt-BR" dirty="0" smtClean="0"/>
              <a:t>nm, </a:t>
            </a:r>
            <a:r>
              <a:rPr lang="en-US" dirty="0" smtClean="0"/>
              <a:t>also </a:t>
            </a:r>
            <a:r>
              <a:rPr lang="en-US" dirty="0"/>
              <a:t>found as fi laments</a:t>
            </a:r>
            <a:r>
              <a:rPr lang="en-US" dirty="0" smtClean="0"/>
              <a:t>.</a:t>
            </a:r>
          </a:p>
          <a:p>
            <a:r>
              <a:rPr lang="en-US" b="1" dirty="0"/>
              <a:t>GENES AND PROTEINS</a:t>
            </a:r>
          </a:p>
          <a:p>
            <a:pPr marL="0" indent="0">
              <a:buNone/>
            </a:pPr>
            <a:r>
              <a:rPr lang="en-US" dirty="0"/>
              <a:t>Five to nine genes, transcribed in series from the </a:t>
            </a:r>
            <a:r>
              <a:rPr lang="en-US" dirty="0" smtClean="0"/>
              <a:t>3‘ end </a:t>
            </a:r>
            <a:r>
              <a:rPr lang="en-US" dirty="0"/>
              <a:t>of the genome by viral </a:t>
            </a:r>
            <a:r>
              <a:rPr lang="en-US" dirty="0" smtClean="0"/>
              <a:t>RNA polymerase.</a:t>
            </a:r>
          </a:p>
          <a:p>
            <a:pPr marL="0" indent="0">
              <a:buNone/>
            </a:pPr>
            <a:r>
              <a:rPr lang="en-US" b="1" dirty="0" err="1"/>
              <a:t>Nucleocapsid</a:t>
            </a:r>
            <a:r>
              <a:rPr lang="en-US" b="1" dirty="0"/>
              <a:t> protein (N)</a:t>
            </a:r>
          </a:p>
          <a:p>
            <a:pPr marL="0" indent="0">
              <a:buNone/>
            </a:pPr>
            <a:r>
              <a:rPr lang="en-US" b="1" dirty="0" smtClean="0"/>
              <a:t>RNA </a:t>
            </a:r>
            <a:r>
              <a:rPr lang="en-US" b="1" dirty="0"/>
              <a:t>polymerase cofactor and accessory proteins (P/C/V)</a:t>
            </a:r>
          </a:p>
          <a:p>
            <a:pPr marL="0" indent="0">
              <a:buNone/>
            </a:pPr>
            <a:r>
              <a:rPr lang="en-US" b="1" dirty="0" smtClean="0"/>
              <a:t>Matrix </a:t>
            </a:r>
            <a:r>
              <a:rPr lang="en-US" b="1" dirty="0"/>
              <a:t>protein (M</a:t>
            </a:r>
            <a:r>
              <a:rPr lang="en-US" b="1" dirty="0" smtClean="0"/>
              <a:t>)</a:t>
            </a:r>
          </a:p>
          <a:p>
            <a:pPr marL="0" indent="0">
              <a:buNone/>
            </a:pPr>
            <a:r>
              <a:rPr lang="en-US" b="1" dirty="0" smtClean="0"/>
              <a:t> </a:t>
            </a:r>
            <a:r>
              <a:rPr lang="en-US" b="1" dirty="0"/>
              <a:t>Fusion protein (F)</a:t>
            </a:r>
          </a:p>
          <a:p>
            <a:pPr marL="0" indent="0">
              <a:buNone/>
            </a:pPr>
            <a:r>
              <a:rPr lang="en-US" b="1" dirty="0" smtClean="0"/>
              <a:t> </a:t>
            </a:r>
            <a:r>
              <a:rPr lang="en-US" b="1" dirty="0" err="1"/>
              <a:t>Hemagglutinin</a:t>
            </a:r>
            <a:r>
              <a:rPr lang="en-US" b="1" dirty="0"/>
              <a:t>/neuraminidase, or </a:t>
            </a:r>
            <a:r>
              <a:rPr lang="en-US" b="1" dirty="0" smtClean="0"/>
              <a:t>envelope glycoprotein </a:t>
            </a:r>
            <a:r>
              <a:rPr lang="en-US" b="1" dirty="0"/>
              <a:t>(H, HN, or G)</a:t>
            </a:r>
          </a:p>
          <a:p>
            <a:pPr marL="0" indent="0">
              <a:buNone/>
            </a:pPr>
            <a:r>
              <a:rPr lang="en-US" b="1" dirty="0" smtClean="0"/>
              <a:t>RNA </a:t>
            </a:r>
            <a:r>
              <a:rPr lang="en-US" b="1" dirty="0"/>
              <a:t>polymerase (L)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3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328" y="1987296"/>
            <a:ext cx="10716768" cy="4032504"/>
          </a:xfrm>
        </p:spPr>
        <p:txBody>
          <a:bodyPr>
            <a:normAutofit/>
          </a:bodyPr>
          <a:lstStyle/>
          <a:p>
            <a:r>
              <a:rPr lang="en-US" b="1" dirty="0"/>
              <a:t>GENOME</a:t>
            </a:r>
          </a:p>
          <a:p>
            <a:pPr marL="0" indent="0">
              <a:buNone/>
            </a:pPr>
            <a:r>
              <a:rPr lang="en-US" dirty="0"/>
              <a:t>Single segment of linear </a:t>
            </a:r>
            <a:r>
              <a:rPr lang="en-US" dirty="0" err="1"/>
              <a:t>ssRNA</a:t>
            </a:r>
            <a:r>
              <a:rPr lang="en-US" dirty="0"/>
              <a:t>, negative sense</a:t>
            </a:r>
            <a:r>
              <a:rPr lang="en-US" dirty="0" smtClean="0"/>
              <a:t>. </a:t>
            </a:r>
            <a:r>
              <a:rPr lang="en-US" dirty="0"/>
              <a:t>15–18 kb</a:t>
            </a:r>
            <a:r>
              <a:rPr lang="en-US" dirty="0" smtClean="0"/>
              <a:t>.</a:t>
            </a:r>
          </a:p>
          <a:p>
            <a:r>
              <a:rPr lang="en-US" b="1" dirty="0"/>
              <a:t>DISTINCTIVE CHARACTERISTICS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RNA-dependent RNA polymerase 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virion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transcribes genome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into mRNAs.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single transcriptional promoter at the 3' end of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RNA; mRNAs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made by a start–stop mechanism.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Full-length genome or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antigenome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RNA is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always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encoated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nucleocapsid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proteins.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Paramyxoviruses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induce cell fusion,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producing multinucleated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cells (syncytia).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7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133600"/>
            <a:ext cx="8825659" cy="3886200"/>
          </a:xfrm>
        </p:spPr>
        <p:txBody>
          <a:bodyPr/>
          <a:lstStyle/>
          <a:p>
            <a:r>
              <a:rPr lang="en-US" dirty="0" smtClean="0"/>
              <a:t>Order: </a:t>
            </a:r>
            <a:r>
              <a:rPr lang="en-US" i="1" dirty="0" err="1" smtClean="0"/>
              <a:t>Mononegaviral</a:t>
            </a:r>
            <a:endParaRPr lang="en-US" i="1" dirty="0" smtClean="0"/>
          </a:p>
          <a:p>
            <a:r>
              <a:rPr lang="en-US" dirty="0" smtClean="0"/>
              <a:t>Family: </a:t>
            </a:r>
            <a:r>
              <a:rPr lang="en-US" i="1" dirty="0" err="1" smtClean="0"/>
              <a:t>Paramyxoviridae</a:t>
            </a:r>
            <a:endParaRPr lang="en-US" i="1" dirty="0" smtClean="0"/>
          </a:p>
          <a:p>
            <a:r>
              <a:rPr lang="en-US" b="1" dirty="0"/>
              <a:t>DISEASES</a:t>
            </a:r>
          </a:p>
          <a:p>
            <a:pPr marL="0" indent="0">
              <a:buNone/>
            </a:pPr>
            <a:r>
              <a:rPr lang="en-US" dirty="0" err="1"/>
              <a:t>Paramyxoviruses</a:t>
            </a:r>
            <a:r>
              <a:rPr lang="en-US" dirty="0"/>
              <a:t>: several important </a:t>
            </a:r>
            <a:r>
              <a:rPr lang="en-US" dirty="0" smtClean="0"/>
              <a:t>childhood diseases</a:t>
            </a:r>
            <a:r>
              <a:rPr lang="en-US" dirty="0"/>
              <a:t>, including measles, mumps, </a:t>
            </a:r>
            <a:r>
              <a:rPr lang="en-US" dirty="0" smtClean="0"/>
              <a:t>respiratory diseases </a:t>
            </a:r>
            <a:r>
              <a:rPr lang="en-US" dirty="0"/>
              <a:t>in humans; canine distemper, </a:t>
            </a:r>
            <a:r>
              <a:rPr lang="en-US" dirty="0" err="1"/>
              <a:t>rinderpest</a:t>
            </a:r>
            <a:r>
              <a:rPr lang="en-US" dirty="0"/>
              <a:t>.</a:t>
            </a:r>
            <a:endParaRPr lang="en-US" i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4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144" y="2267712"/>
            <a:ext cx="11192256" cy="3752088"/>
          </a:xfrm>
        </p:spPr>
        <p:txBody>
          <a:bodyPr>
            <a:normAutofit/>
          </a:bodyPr>
          <a:lstStyle/>
          <a:p>
            <a:r>
              <a:rPr lang="en-US" b="1" dirty="0"/>
              <a:t>Viral envelope proteins are </a:t>
            </a:r>
            <a:r>
              <a:rPr lang="en-US" b="1" dirty="0" smtClean="0"/>
              <a:t>responsible for </a:t>
            </a:r>
            <a:r>
              <a:rPr lang="en-US" b="1" dirty="0"/>
              <a:t>receptor binding and fusion </a:t>
            </a:r>
            <a:r>
              <a:rPr lang="en-US" b="1" dirty="0" smtClean="0"/>
              <a:t>with cellular </a:t>
            </a:r>
            <a:r>
              <a:rPr lang="en-US" b="1" dirty="0"/>
              <a:t>membranes</a:t>
            </a:r>
          </a:p>
          <a:p>
            <a:r>
              <a:rPr lang="en-US" dirty="0" smtClean="0"/>
              <a:t>The </a:t>
            </a:r>
            <a:r>
              <a:rPr lang="en-US" dirty="0"/>
              <a:t>virus envelope </a:t>
            </a:r>
            <a:r>
              <a:rPr lang="en-US" dirty="0" smtClean="0"/>
              <a:t>contains two </a:t>
            </a:r>
            <a:r>
              <a:rPr lang="en-US" dirty="0"/>
              <a:t>or three glycoproteins. Measles virus has a </a:t>
            </a:r>
            <a:r>
              <a:rPr lang="en-US" b="1" dirty="0" err="1" smtClean="0"/>
              <a:t>hemagglutinin</a:t>
            </a:r>
            <a:r>
              <a:rPr lang="en-US" b="1" dirty="0"/>
              <a:t> </a:t>
            </a:r>
            <a:r>
              <a:rPr lang="en-US" dirty="0" smtClean="0"/>
              <a:t>(H</a:t>
            </a:r>
            <a:r>
              <a:rPr lang="en-US" dirty="0"/>
              <a:t>) and a fusion (F) protein. The H </a:t>
            </a:r>
            <a:r>
              <a:rPr lang="en-US" dirty="0" smtClean="0"/>
              <a:t>protein is </a:t>
            </a:r>
            <a:r>
              <a:rPr lang="en-US" dirty="0"/>
              <a:t>responsible for binding to receptors on the cell </a:t>
            </a:r>
            <a:r>
              <a:rPr lang="en-US" dirty="0" smtClean="0"/>
              <a:t>surface, and </a:t>
            </a:r>
            <a:r>
              <a:rPr lang="en-US" dirty="0"/>
              <a:t>can also bind to receptors on red blood </a:t>
            </a:r>
            <a:r>
              <a:rPr lang="en-US" dirty="0" smtClean="0"/>
              <a:t>cells and </a:t>
            </a:r>
            <a:r>
              <a:rPr lang="en-US" dirty="0"/>
              <a:t>agglutinate them (</a:t>
            </a:r>
            <a:r>
              <a:rPr lang="en-US" b="1" dirty="0" err="1"/>
              <a:t>hemagglutination</a:t>
            </a:r>
            <a:r>
              <a:rPr lang="en-US" dirty="0"/>
              <a:t>). The </a:t>
            </a:r>
            <a:r>
              <a:rPr lang="en-US" dirty="0" err="1" smtClean="0"/>
              <a:t>hemagglutinin</a:t>
            </a:r>
            <a:r>
              <a:rPr lang="en-US" dirty="0"/>
              <a:t> </a:t>
            </a:r>
            <a:r>
              <a:rPr lang="en-US" dirty="0" smtClean="0"/>
              <a:t>of </a:t>
            </a:r>
            <a:r>
              <a:rPr lang="en-US" dirty="0"/>
              <a:t>some other </a:t>
            </a:r>
            <a:r>
              <a:rPr lang="en-US" dirty="0" err="1"/>
              <a:t>paramyxoviruses</a:t>
            </a:r>
            <a:r>
              <a:rPr lang="en-US" dirty="0"/>
              <a:t> also has </a:t>
            </a:r>
            <a:r>
              <a:rPr lang="en-US" dirty="0" smtClean="0"/>
              <a:t>a </a:t>
            </a:r>
            <a:r>
              <a:rPr lang="en-US" b="1" dirty="0" smtClean="0"/>
              <a:t>neuraminidase </a:t>
            </a:r>
            <a:r>
              <a:rPr lang="en-US" dirty="0"/>
              <a:t>activity, and is therefore called HN. </a:t>
            </a:r>
            <a:r>
              <a:rPr lang="en-US" dirty="0" smtClean="0"/>
              <a:t>The F </a:t>
            </a:r>
            <a:r>
              <a:rPr lang="en-US" dirty="0"/>
              <a:t>protein directs fusion with the plasma membrane.</a:t>
            </a:r>
          </a:p>
          <a:p>
            <a:r>
              <a:rPr lang="en-US" dirty="0"/>
              <a:t>Some </a:t>
            </a:r>
            <a:r>
              <a:rPr lang="en-US" dirty="0" err="1"/>
              <a:t>paramyxoviruses</a:t>
            </a:r>
            <a:r>
              <a:rPr lang="en-US" dirty="0"/>
              <a:t> make an additional small (</a:t>
            </a:r>
            <a:r>
              <a:rPr lang="en-US" dirty="0" smtClean="0"/>
              <a:t>40– 60 </a:t>
            </a:r>
            <a:r>
              <a:rPr lang="en-US" dirty="0" err="1"/>
              <a:t>aa</a:t>
            </a:r>
            <a:r>
              <a:rPr lang="en-US" dirty="0"/>
              <a:t>) </a:t>
            </a:r>
            <a:r>
              <a:rPr lang="en-US" dirty="0" err="1"/>
              <a:t>hydophobic</a:t>
            </a:r>
            <a:r>
              <a:rPr lang="en-US" dirty="0"/>
              <a:t> envelope protein (SH) of </a:t>
            </a:r>
            <a:r>
              <a:rPr lang="en-US" dirty="0" err="1" smtClean="0"/>
              <a:t>unknown</a:t>
            </a:r>
            <a:r>
              <a:rPr lang="en-US" dirty="0" err="1"/>
              <a:t>function</a:t>
            </a:r>
            <a:r>
              <a:rPr lang="en-US" dirty="0"/>
              <a:t>. SH may form </a:t>
            </a:r>
            <a:r>
              <a:rPr lang="en-US" dirty="0" err="1"/>
              <a:t>pentamers</a:t>
            </a:r>
            <a:r>
              <a:rPr lang="en-US" dirty="0"/>
              <a:t> and create an </a:t>
            </a:r>
            <a:r>
              <a:rPr lang="en-US" dirty="0" smtClean="0"/>
              <a:t>ion channel </a:t>
            </a:r>
            <a:r>
              <a:rPr lang="en-US" dirty="0"/>
              <a:t>in membranes.</a:t>
            </a:r>
          </a:p>
          <a:p>
            <a:r>
              <a:rPr lang="en-US" dirty="0"/>
              <a:t>The matrix (M) protein lies on the inner surface </a:t>
            </a:r>
            <a:r>
              <a:rPr lang="en-US" dirty="0" smtClean="0"/>
              <a:t>of the </a:t>
            </a:r>
            <a:r>
              <a:rPr lang="en-US" dirty="0"/>
              <a:t>envelope. M is involved in virus assembly and </a:t>
            </a:r>
            <a:r>
              <a:rPr lang="en-US" dirty="0" smtClean="0"/>
              <a:t>serves as </a:t>
            </a:r>
            <a:r>
              <a:rPr lang="en-US" dirty="0"/>
              <a:t>a bridge between the </a:t>
            </a:r>
            <a:r>
              <a:rPr lang="en-US" dirty="0" err="1"/>
              <a:t>nucleocapsid</a:t>
            </a:r>
            <a:r>
              <a:rPr lang="en-US" dirty="0"/>
              <a:t> and the </a:t>
            </a:r>
            <a:r>
              <a:rPr lang="en-US" dirty="0" smtClean="0"/>
              <a:t>transmembrane envelope </a:t>
            </a:r>
            <a:r>
              <a:rPr lang="en-US" dirty="0"/>
              <a:t>glycoproteins.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8976" y="2365248"/>
            <a:ext cx="8034561" cy="365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774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416" y="2304288"/>
            <a:ext cx="11167872" cy="3715512"/>
          </a:xfrm>
        </p:spPr>
        <p:txBody>
          <a:bodyPr>
            <a:normAutofit/>
          </a:bodyPr>
          <a:lstStyle/>
          <a:p>
            <a:pPr algn="just"/>
            <a:r>
              <a:rPr lang="en-US" dirty="0" err="1"/>
              <a:t>Nucleocapsids</a:t>
            </a:r>
            <a:r>
              <a:rPr lang="en-US" dirty="0"/>
              <a:t> protect </a:t>
            </a:r>
            <a:r>
              <a:rPr lang="en-US" dirty="0" smtClean="0"/>
              <a:t>the enclosed </a:t>
            </a:r>
            <a:r>
              <a:rPr lang="en-US" dirty="0"/>
              <a:t>viral RNA from </a:t>
            </a:r>
            <a:r>
              <a:rPr lang="en-US" dirty="0" err="1"/>
              <a:t>ribonuclease</a:t>
            </a:r>
            <a:r>
              <a:rPr lang="en-US" dirty="0"/>
              <a:t> digestion. </a:t>
            </a:r>
            <a:r>
              <a:rPr lang="en-US" dirty="0" smtClean="0"/>
              <a:t>When serving </a:t>
            </a:r>
            <a:r>
              <a:rPr lang="en-US" dirty="0"/>
              <a:t>as a template for mRNA synthesis and </a:t>
            </a:r>
            <a:r>
              <a:rPr lang="en-US" dirty="0" smtClean="0"/>
              <a:t>RNA replication </a:t>
            </a:r>
            <a:r>
              <a:rPr lang="en-US" dirty="0"/>
              <a:t>(see below), the RNA genomes of </a:t>
            </a:r>
            <a:r>
              <a:rPr lang="en-US" dirty="0" err="1" smtClean="0"/>
              <a:t>paramyxoviruses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 err="1"/>
              <a:t>rhabdoviruses</a:t>
            </a:r>
            <a:r>
              <a:rPr lang="en-US" dirty="0"/>
              <a:t> always remain associated </a:t>
            </a:r>
            <a:r>
              <a:rPr lang="en-US" dirty="0" smtClean="0"/>
              <a:t>with N </a:t>
            </a:r>
            <a:r>
              <a:rPr lang="en-US" dirty="0"/>
              <a:t>protein as </a:t>
            </a:r>
            <a:r>
              <a:rPr lang="en-US" dirty="0" err="1"/>
              <a:t>nucleocapsids</a:t>
            </a:r>
            <a:r>
              <a:rPr lang="en-US" dirty="0"/>
              <a:t>; naked genome-length </a:t>
            </a:r>
            <a:r>
              <a:rPr lang="en-US" dirty="0" smtClean="0"/>
              <a:t>RNA is </a:t>
            </a:r>
            <a:r>
              <a:rPr lang="en-US" dirty="0"/>
              <a:t>never found within the cell</a:t>
            </a:r>
            <a:r>
              <a:rPr lang="en-US" dirty="0" smtClean="0"/>
              <a:t>.</a:t>
            </a:r>
          </a:p>
          <a:p>
            <a:pPr algn="just"/>
            <a:r>
              <a:rPr lang="en-US" b="1" dirty="0" err="1"/>
              <a:t>Paramyxoviruses</a:t>
            </a:r>
            <a:r>
              <a:rPr lang="en-US" b="1" dirty="0"/>
              <a:t> enter the cell </a:t>
            </a:r>
            <a:r>
              <a:rPr lang="en-US" b="1" dirty="0" smtClean="0"/>
              <a:t>by fusion </a:t>
            </a:r>
            <a:r>
              <a:rPr lang="en-US" b="1" dirty="0"/>
              <a:t>with the plasma membrane </a:t>
            </a:r>
            <a:r>
              <a:rPr lang="en-US" b="1" dirty="0" smtClean="0"/>
              <a:t>at neutral </a:t>
            </a:r>
            <a:r>
              <a:rPr lang="en-US" b="1" dirty="0" err="1" smtClean="0"/>
              <a:t>pH.</a:t>
            </a:r>
            <a:endParaRPr lang="en-US" b="1" dirty="0" smtClean="0"/>
          </a:p>
          <a:p>
            <a:pPr marL="0" indent="0" algn="just">
              <a:buNone/>
            </a:pPr>
            <a:r>
              <a:rPr lang="en-US" dirty="0">
                <a:latin typeface="JansonText-Roman"/>
              </a:rPr>
              <a:t>Measles virus infection </a:t>
            </a:r>
            <a:r>
              <a:rPr lang="en-US" dirty="0" smtClean="0">
                <a:latin typeface="JansonText-Roman"/>
              </a:rPr>
              <a:t>can lead </a:t>
            </a:r>
            <a:r>
              <a:rPr lang="en-US" dirty="0">
                <a:latin typeface="JansonText-Roman"/>
              </a:rPr>
              <a:t>to strong immunosuppression of the host; </a:t>
            </a:r>
            <a:r>
              <a:rPr lang="en-US" dirty="0" smtClean="0">
                <a:latin typeface="JansonText-Roman"/>
              </a:rPr>
              <a:t>infection of </a:t>
            </a:r>
            <a:r>
              <a:rPr lang="en-US" dirty="0">
                <a:latin typeface="JansonText-Roman"/>
              </a:rPr>
              <a:t>cells in the immune system by the virus may play </a:t>
            </a:r>
            <a:r>
              <a:rPr lang="en-US" dirty="0" smtClean="0">
                <a:latin typeface="JansonText-Roman"/>
              </a:rPr>
              <a:t>an important </a:t>
            </a:r>
            <a:r>
              <a:rPr lang="en-US" dirty="0">
                <a:latin typeface="JansonText-Roman"/>
              </a:rPr>
              <a:t>role in measles pathogenesis</a:t>
            </a:r>
            <a:r>
              <a:rPr lang="en-US" dirty="0" smtClean="0">
                <a:latin typeface="JansonText-Roman"/>
              </a:rPr>
              <a:t>.</a:t>
            </a:r>
          </a:p>
          <a:p>
            <a:pPr algn="just"/>
            <a:r>
              <a:rPr lang="en-US" dirty="0">
                <a:latin typeface="JansonText-Roman"/>
              </a:rPr>
              <a:t>Upon binding of the </a:t>
            </a:r>
            <a:r>
              <a:rPr lang="en-US" dirty="0" err="1">
                <a:latin typeface="JansonText-Roman"/>
              </a:rPr>
              <a:t>virion</a:t>
            </a:r>
            <a:r>
              <a:rPr lang="en-US" dirty="0">
                <a:latin typeface="JansonText-Roman"/>
              </a:rPr>
              <a:t> to a cell </a:t>
            </a:r>
            <a:r>
              <a:rPr lang="en-US" dirty="0" smtClean="0">
                <a:latin typeface="JansonText-Roman"/>
              </a:rPr>
              <a:t>surface receptor</a:t>
            </a:r>
            <a:r>
              <a:rPr lang="en-US" dirty="0">
                <a:latin typeface="JansonText-Roman"/>
              </a:rPr>
              <a:t>, the F1/F2 (fusion) protein undergoes </a:t>
            </a:r>
            <a:r>
              <a:rPr lang="en-US" dirty="0" smtClean="0">
                <a:latin typeface="JansonText-Roman"/>
              </a:rPr>
              <a:t>a conformational </a:t>
            </a:r>
            <a:r>
              <a:rPr lang="en-US" dirty="0">
                <a:latin typeface="JansonText-Roman"/>
              </a:rPr>
              <a:t>change at neutral pH that </a:t>
            </a:r>
            <a:r>
              <a:rPr lang="en-US" dirty="0" smtClean="0">
                <a:latin typeface="JansonText-Roman"/>
              </a:rPr>
              <a:t>allows insertion </a:t>
            </a:r>
            <a:r>
              <a:rPr lang="en-US" dirty="0">
                <a:latin typeface="JansonText-Roman"/>
              </a:rPr>
              <a:t>of the fusion peptide into the </a:t>
            </a:r>
            <a:r>
              <a:rPr lang="en-US" dirty="0" smtClean="0">
                <a:latin typeface="JansonText-Roman"/>
              </a:rPr>
              <a:t>plasma membrane </a:t>
            </a:r>
            <a:r>
              <a:rPr lang="en-US" dirty="0">
                <a:latin typeface="JansonText-Roman"/>
              </a:rPr>
              <a:t>of the cell. This brings the virus </a:t>
            </a:r>
            <a:r>
              <a:rPr lang="en-US" dirty="0" smtClean="0">
                <a:latin typeface="JansonText-Roman"/>
              </a:rPr>
              <a:t>envelope close </a:t>
            </a:r>
            <a:r>
              <a:rPr lang="en-US" dirty="0">
                <a:latin typeface="JansonText-Roman"/>
              </a:rPr>
              <a:t>to the cell membrane and leads to </a:t>
            </a:r>
            <a:r>
              <a:rPr lang="en-US" dirty="0" smtClean="0">
                <a:latin typeface="JansonText-Roman"/>
              </a:rPr>
              <a:t>fusion of </a:t>
            </a:r>
            <a:r>
              <a:rPr lang="en-US" dirty="0">
                <a:latin typeface="JansonText-Roman"/>
              </a:rPr>
              <a:t>the two membranes, releasing the </a:t>
            </a:r>
            <a:r>
              <a:rPr lang="en-US" dirty="0" err="1">
                <a:latin typeface="JansonText-Roman"/>
              </a:rPr>
              <a:t>nucleocapsid</a:t>
            </a:r>
            <a:r>
              <a:rPr lang="en-US" dirty="0">
                <a:latin typeface="JansonText-Roman"/>
              </a:rPr>
              <a:t> </a:t>
            </a:r>
            <a:r>
              <a:rPr lang="en-US" dirty="0" smtClean="0">
                <a:latin typeface="JansonText-Roman"/>
              </a:rPr>
              <a:t>in the </a:t>
            </a:r>
            <a:r>
              <a:rPr lang="en-US" dirty="0">
                <a:latin typeface="JansonText-Roman"/>
              </a:rPr>
              <a:t>cytoplasm.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832" y="2267712"/>
            <a:ext cx="10521696" cy="4169664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dirty="0" err="1"/>
              <a:t>Paramyxovirus</a:t>
            </a:r>
            <a:r>
              <a:rPr lang="en-US" dirty="0"/>
              <a:t> and </a:t>
            </a:r>
            <a:r>
              <a:rPr lang="en-US" dirty="0" err="1"/>
              <a:t>rhabdovirus</a:t>
            </a:r>
            <a:r>
              <a:rPr lang="en-US" dirty="0"/>
              <a:t> genomes </a:t>
            </a:r>
            <a:r>
              <a:rPr lang="en-US" dirty="0" smtClean="0"/>
              <a:t>contain between five </a:t>
            </a:r>
            <a:r>
              <a:rPr lang="en-US" dirty="0"/>
              <a:t>and ten genes, each coding for a </a:t>
            </a:r>
            <a:r>
              <a:rPr lang="en-US" dirty="0" smtClean="0"/>
              <a:t>specific messenger </a:t>
            </a:r>
            <a:r>
              <a:rPr lang="en-US" dirty="0"/>
              <a:t>RNA</a:t>
            </a:r>
            <a:r>
              <a:rPr lang="en-US" dirty="0" smtClean="0"/>
              <a:t>.</a:t>
            </a:r>
            <a:r>
              <a:rPr lang="en-US" dirty="0"/>
              <a:t> A region including the </a:t>
            </a:r>
            <a:r>
              <a:rPr lang="en-US" dirty="0" smtClean="0"/>
              <a:t>first </a:t>
            </a:r>
            <a:r>
              <a:rPr lang="en-US" dirty="0"/>
              <a:t>55 </a:t>
            </a:r>
            <a:r>
              <a:rPr lang="en-US" dirty="0" err="1" smtClean="0"/>
              <a:t>nt</a:t>
            </a:r>
            <a:r>
              <a:rPr lang="en-US" dirty="0"/>
              <a:t> </a:t>
            </a:r>
            <a:r>
              <a:rPr lang="en-US" dirty="0" smtClean="0"/>
              <a:t>at </a:t>
            </a:r>
            <a:r>
              <a:rPr lang="en-US" dirty="0"/>
              <a:t>the 3' (left) end of the negative-strand genome </a:t>
            </a:r>
            <a:r>
              <a:rPr lang="en-US" dirty="0" smtClean="0"/>
              <a:t>RNA is </a:t>
            </a:r>
            <a:r>
              <a:rPr lang="en-US" dirty="0"/>
              <a:t>denoted the “</a:t>
            </a:r>
            <a:r>
              <a:rPr lang="en-US" b="1" dirty="0"/>
              <a:t>leader</a:t>
            </a:r>
            <a:r>
              <a:rPr lang="en-US" dirty="0"/>
              <a:t>” sequence. The leader region </a:t>
            </a:r>
            <a:r>
              <a:rPr lang="en-US" dirty="0" smtClean="0"/>
              <a:t>contains signals </a:t>
            </a:r>
            <a:r>
              <a:rPr lang="en-US" dirty="0"/>
              <a:t>for initiation of RNA synthesis by the </a:t>
            </a:r>
            <a:r>
              <a:rPr lang="en-US" dirty="0" smtClean="0"/>
              <a:t>viral RNA </a:t>
            </a:r>
            <a:r>
              <a:rPr lang="en-US" dirty="0"/>
              <a:t>polymerase. Furthermore, its transcript </a:t>
            </a:r>
            <a:r>
              <a:rPr lang="en-US" dirty="0" smtClean="0"/>
              <a:t>contains signals </a:t>
            </a:r>
            <a:r>
              <a:rPr lang="en-US" dirty="0"/>
              <a:t>that direct packaging of full-length </a:t>
            </a:r>
            <a:r>
              <a:rPr lang="en-US" dirty="0" smtClean="0"/>
              <a:t>plus-strand copies </a:t>
            </a:r>
            <a:r>
              <a:rPr lang="en-US" dirty="0"/>
              <a:t>of the viral genome with N protein to </a:t>
            </a:r>
            <a:r>
              <a:rPr lang="en-US" dirty="0" smtClean="0"/>
              <a:t>generate </a:t>
            </a:r>
            <a:r>
              <a:rPr lang="en-US" dirty="0" err="1" smtClean="0"/>
              <a:t>nucleocapsids</a:t>
            </a:r>
            <a:r>
              <a:rPr lang="en-US" dirty="0"/>
              <a:t>. The leader transcript contains no </a:t>
            </a:r>
            <a:r>
              <a:rPr lang="en-US" dirty="0" smtClean="0"/>
              <a:t>coding region</a:t>
            </a:r>
            <a:r>
              <a:rPr lang="en-US" dirty="0"/>
              <a:t>, is not capped or </a:t>
            </a:r>
            <a:r>
              <a:rPr lang="en-US" dirty="0" err="1"/>
              <a:t>polyadenylated</a:t>
            </a:r>
            <a:r>
              <a:rPr lang="en-US" dirty="0"/>
              <a:t>, and does </a:t>
            </a:r>
            <a:r>
              <a:rPr lang="en-US" dirty="0" smtClean="0"/>
              <a:t>not </a:t>
            </a:r>
            <a:r>
              <a:rPr lang="pt-BR" dirty="0" smtClean="0"/>
              <a:t>serve </a:t>
            </a:r>
            <a:r>
              <a:rPr lang="pt-BR" dirty="0"/>
              <a:t>as a viral </a:t>
            </a:r>
            <a:r>
              <a:rPr lang="pt-BR" dirty="0" smtClean="0"/>
              <a:t>mRNA. </a:t>
            </a:r>
            <a:r>
              <a:rPr lang="en-US" dirty="0" smtClean="0"/>
              <a:t>Immediately </a:t>
            </a:r>
            <a:r>
              <a:rPr lang="en-US" dirty="0"/>
              <a:t>downstream of the leader is the </a:t>
            </a:r>
            <a:r>
              <a:rPr lang="en-US" dirty="0" smtClean="0"/>
              <a:t>N gene</a:t>
            </a:r>
            <a:r>
              <a:rPr lang="en-US" dirty="0"/>
              <a:t>, followed by the P/C/V, M, F, HN, and L </a:t>
            </a:r>
            <a:r>
              <a:rPr lang="en-US" dirty="0" smtClean="0"/>
              <a:t>genes. This </a:t>
            </a:r>
            <a:r>
              <a:rPr lang="en-US" dirty="0"/>
              <a:t>gene order is highly conserved, both in </a:t>
            </a:r>
            <a:r>
              <a:rPr lang="en-US" dirty="0" err="1" smtClean="0"/>
              <a:t>paramyxoviruses</a:t>
            </a:r>
            <a:r>
              <a:rPr lang="en-US" dirty="0" smtClean="0"/>
              <a:t>. At </a:t>
            </a:r>
            <a:r>
              <a:rPr lang="en-US" dirty="0"/>
              <a:t>the junction </a:t>
            </a:r>
            <a:r>
              <a:rPr lang="en-US" dirty="0" smtClean="0"/>
              <a:t>between each </a:t>
            </a:r>
            <a:r>
              <a:rPr lang="en-US" dirty="0"/>
              <a:t>gene is a highly conserved set of “</a:t>
            </a:r>
            <a:r>
              <a:rPr lang="en-US" b="1" dirty="0" err="1" smtClean="0"/>
              <a:t>intergenic</a:t>
            </a:r>
            <a:r>
              <a:rPr lang="en-US" b="1" dirty="0"/>
              <a:t> </a:t>
            </a:r>
            <a:r>
              <a:rPr lang="en-US" b="1" dirty="0" smtClean="0"/>
              <a:t>sequences</a:t>
            </a:r>
            <a:r>
              <a:rPr lang="en-US" dirty="0"/>
              <a:t>” that control transcription </a:t>
            </a:r>
            <a:r>
              <a:rPr lang="en-US" dirty="0" smtClean="0"/>
              <a:t>termination, </a:t>
            </a:r>
            <a:r>
              <a:rPr lang="en-US" dirty="0" err="1" smtClean="0"/>
              <a:t>polyadenylation</a:t>
            </a:r>
            <a:r>
              <a:rPr lang="en-US" dirty="0"/>
              <a:t>, and </a:t>
            </a:r>
            <a:r>
              <a:rPr lang="en-US" dirty="0" err="1"/>
              <a:t>reinitiation</a:t>
            </a:r>
            <a:r>
              <a:rPr lang="en-US" dirty="0"/>
              <a:t>. Beyond the end </a:t>
            </a:r>
            <a:r>
              <a:rPr lang="en-US" dirty="0" smtClean="0"/>
              <a:t>of the </a:t>
            </a:r>
            <a:r>
              <a:rPr lang="en-US" dirty="0"/>
              <a:t>L gene is a short (50–150 </a:t>
            </a:r>
            <a:r>
              <a:rPr lang="en-US" dirty="0" err="1"/>
              <a:t>nt</a:t>
            </a:r>
            <a:r>
              <a:rPr lang="en-US" dirty="0"/>
              <a:t>) noncoding “</a:t>
            </a:r>
            <a:r>
              <a:rPr lang="en-US" b="1" dirty="0" smtClean="0"/>
              <a:t>trailer</a:t>
            </a:r>
            <a:r>
              <a:rPr lang="en-US" dirty="0" smtClean="0"/>
              <a:t>” sequence</a:t>
            </a:r>
            <a:r>
              <a:rPr lang="en-US" dirty="0"/>
              <a:t>. Like the leader sequence on genome </a:t>
            </a:r>
            <a:r>
              <a:rPr lang="en-US" dirty="0" smtClean="0"/>
              <a:t>RNA, the </a:t>
            </a:r>
            <a:r>
              <a:rPr lang="en-US" dirty="0"/>
              <a:t>trailer region, located at the 3' end of the </a:t>
            </a:r>
            <a:r>
              <a:rPr lang="en-US" dirty="0" err="1" smtClean="0"/>
              <a:t>antigenome</a:t>
            </a:r>
            <a:r>
              <a:rPr lang="en-US" dirty="0"/>
              <a:t> </a:t>
            </a:r>
            <a:r>
              <a:rPr lang="en-US" dirty="0" smtClean="0"/>
              <a:t>RNA</a:t>
            </a:r>
            <a:r>
              <a:rPr lang="en-US" dirty="0"/>
              <a:t>, contains the promoter for </a:t>
            </a:r>
            <a:r>
              <a:rPr lang="en-US" dirty="0" smtClean="0"/>
              <a:t>genome replication</a:t>
            </a:r>
            <a:r>
              <a:rPr lang="en-US" dirty="0"/>
              <a:t>, and its negative-strand transcript </a:t>
            </a:r>
            <a:r>
              <a:rPr lang="en-US" dirty="0" smtClean="0"/>
              <a:t>contains signals </a:t>
            </a:r>
            <a:r>
              <a:rPr lang="en-US" dirty="0"/>
              <a:t>for genome packaging.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48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6557" y="2837633"/>
            <a:ext cx="10850563" cy="239323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4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158</TotalTime>
  <Words>1390</Words>
  <Application>Microsoft Office PowerPoint</Application>
  <PresentationFormat>Widescreen</PresentationFormat>
  <Paragraphs>47</Paragraphs>
  <Slides>14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AkzidenzGroteskBE-MdEx</vt:lpstr>
      <vt:lpstr>AkzidenzGroteskBE-Regular</vt:lpstr>
      <vt:lpstr>Arial</vt:lpstr>
      <vt:lpstr>B Lotus</vt:lpstr>
      <vt:lpstr>Century Gothic</vt:lpstr>
      <vt:lpstr>JansonText-Italic</vt:lpstr>
      <vt:lpstr>JansonText-Roman</vt:lpstr>
      <vt:lpstr>Times New Roman</vt:lpstr>
      <vt:lpstr>Wingdings 3</vt:lpstr>
      <vt:lpstr>Ion Boardroom</vt:lpstr>
      <vt:lpstr>Virology</vt:lpstr>
      <vt:lpstr>Paramyxoviridae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Functions of P, C, and V proteins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Virology</dc:title>
  <dc:creator>apple</dc:creator>
  <cp:lastModifiedBy>apple</cp:lastModifiedBy>
  <cp:revision>23</cp:revision>
  <dcterms:created xsi:type="dcterms:W3CDTF">2020-05-21T09:25:48Z</dcterms:created>
  <dcterms:modified xsi:type="dcterms:W3CDTF">2020-05-21T14:33:52Z</dcterms:modified>
</cp:coreProperties>
</file>