
<file path=[Content_Types].xml><?xml version="1.0" encoding="utf-8"?>
<Types xmlns="http://schemas.openxmlformats.org/package/2006/content-types">
  <Default Extension="png" ContentType="image/png"/>
  <Default Extension="jpeg" ContentType="image/jpeg"/>
  <Default Extension="wma" ContentType="audio/x-ms-wma"/>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79" d="100"/>
          <a:sy n="79" d="100"/>
        </p:scale>
        <p:origin x="16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5/13/2020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5/13/2020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5/13/2020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5/13/2020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5" Type="http://schemas.openxmlformats.org/officeDocument/2006/relationships/image" Target="../media/image5.png"/><Relationship Id="rId4" Type="http://schemas.openxmlformats.org/officeDocument/2006/relationships/hyperlink" Target="https://en.wikipedia.org/wiki/Picornavirales"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ma"/><Relationship Id="rId1" Type="http://schemas.microsoft.com/office/2007/relationships/media" Target="../media/media4.wma"/><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microsoft.com/office/2007/relationships/media" Target="../media/media6.wma"/><Relationship Id="rId2" Type="http://schemas.openxmlformats.org/officeDocument/2006/relationships/audio" Target="../media/media5.wma"/><Relationship Id="rId1" Type="http://schemas.microsoft.com/office/2007/relationships/media" Target="../media/media5.wma"/><Relationship Id="rId6" Type="http://schemas.openxmlformats.org/officeDocument/2006/relationships/image" Target="../media/image5.png"/><Relationship Id="rId5" Type="http://schemas.openxmlformats.org/officeDocument/2006/relationships/slideLayout" Target="../slideLayouts/slideLayout2.xml"/><Relationship Id="rId4" Type="http://schemas.openxmlformats.org/officeDocument/2006/relationships/audio" Target="../media/media6.wma"/></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ma"/><Relationship Id="rId1" Type="http://schemas.microsoft.com/office/2007/relationships/media" Target="../media/media7.wma"/><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ma"/><Relationship Id="rId1" Type="http://schemas.microsoft.com/office/2007/relationships/media" Target="../media/media8.wma"/><Relationship Id="rId5" Type="http://schemas.openxmlformats.org/officeDocument/2006/relationships/image" Target="../media/image5.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Virology</a:t>
            </a:r>
            <a:endParaRPr lang="en-US" dirty="0"/>
          </a:p>
        </p:txBody>
      </p:sp>
      <p:sp>
        <p:nvSpPr>
          <p:cNvPr id="3" name="Subtitle 2"/>
          <p:cNvSpPr>
            <a:spLocks noGrp="1"/>
          </p:cNvSpPr>
          <p:nvPr>
            <p:ph type="subTitle" idx="1"/>
          </p:nvPr>
        </p:nvSpPr>
        <p:spPr/>
        <p:txBody>
          <a:bodyPr/>
          <a:lstStyle/>
          <a:p>
            <a:r>
              <a:rPr lang="fa-IR" b="1" dirty="0" smtClean="0"/>
              <a:t>جلسه دوازدهم</a:t>
            </a:r>
            <a:endParaRPr lang="en-US" b="1"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1257044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034"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8263126" cy="980780"/>
          </a:xfrm>
        </p:spPr>
        <p:txBody>
          <a:bodyPr/>
          <a:lstStyle/>
          <a:p>
            <a:r>
              <a:rPr lang="en-US" i="1" dirty="0" err="1" smtClean="0"/>
              <a:t>Picornaviridae</a:t>
            </a:r>
            <a:endParaRPr lang="en-US" i="1" dirty="0"/>
          </a:p>
        </p:txBody>
      </p:sp>
      <p:sp>
        <p:nvSpPr>
          <p:cNvPr id="3" name="Content Placeholder 2"/>
          <p:cNvSpPr>
            <a:spLocks noGrp="1"/>
          </p:cNvSpPr>
          <p:nvPr>
            <p:ph idx="1"/>
          </p:nvPr>
        </p:nvSpPr>
        <p:spPr>
          <a:xfrm>
            <a:off x="1295401" y="1962913"/>
            <a:ext cx="9601196" cy="3912955"/>
          </a:xfrm>
        </p:spPr>
        <p:txBody>
          <a:bodyPr>
            <a:normAutofit fontScale="70000" lnSpcReduction="20000"/>
          </a:bodyPr>
          <a:lstStyle/>
          <a:p>
            <a:r>
              <a:rPr lang="en-US" dirty="0"/>
              <a:t>Members of the family </a:t>
            </a:r>
            <a:r>
              <a:rPr lang="en-US" i="1" dirty="0" err="1"/>
              <a:t>Picornaviridae</a:t>
            </a:r>
            <a:r>
              <a:rPr lang="en-US" i="1" dirty="0"/>
              <a:t> </a:t>
            </a:r>
            <a:r>
              <a:rPr lang="en-US" dirty="0"/>
              <a:t>are found in mammals and birds.</a:t>
            </a:r>
          </a:p>
          <a:p>
            <a:r>
              <a:rPr lang="en-US" dirty="0"/>
              <a:t>The </a:t>
            </a:r>
            <a:r>
              <a:rPr lang="en-US" dirty="0" err="1"/>
              <a:t>picornaviruse</a:t>
            </a:r>
            <a:r>
              <a:rPr lang="en-US" dirty="0"/>
              <a:t> genome is a plus-strand RNA that functions as mRNA once it is released into a host cell. </a:t>
            </a:r>
          </a:p>
          <a:p>
            <a:r>
              <a:rPr lang="en-US" dirty="0"/>
              <a:t>Order: </a:t>
            </a:r>
            <a:r>
              <a:rPr lang="en-US" i="1" dirty="0" err="1">
                <a:solidFill>
                  <a:srgbClr val="0B0080"/>
                </a:solidFill>
                <a:hlinkClick r:id="rId4" tooltip="Picornavirales"/>
              </a:rPr>
              <a:t>Picornavirales</a:t>
            </a:r>
            <a:endParaRPr lang="en-US" dirty="0"/>
          </a:p>
          <a:p>
            <a:r>
              <a:rPr lang="en-US" dirty="0"/>
              <a:t>Family: </a:t>
            </a:r>
            <a:r>
              <a:rPr lang="en-US" b="1" i="1" dirty="0" err="1"/>
              <a:t>Picornaviridae</a:t>
            </a:r>
            <a:endParaRPr lang="en-US" dirty="0"/>
          </a:p>
          <a:p>
            <a:pPr marL="0" indent="0">
              <a:buNone/>
            </a:pPr>
            <a:r>
              <a:rPr lang="en-US" dirty="0"/>
              <a:t>More than 60 genus.</a:t>
            </a:r>
          </a:p>
          <a:p>
            <a:r>
              <a:rPr lang="en-US" b="1" dirty="0"/>
              <a:t>Some important </a:t>
            </a:r>
            <a:r>
              <a:rPr lang="en-US" b="1" dirty="0" err="1"/>
              <a:t>picornaviruses</a:t>
            </a:r>
            <a:endParaRPr lang="en-US" b="1" dirty="0"/>
          </a:p>
          <a:p>
            <a:r>
              <a:rPr lang="pt-BR" i="1" dirty="0"/>
              <a:t>Genus                          Example</a:t>
            </a:r>
          </a:p>
          <a:p>
            <a:pPr marL="0" indent="0">
              <a:buNone/>
            </a:pPr>
            <a:r>
              <a:rPr lang="pt-BR" i="1" dirty="0"/>
              <a:t>Hepatovirus              </a:t>
            </a:r>
            <a:r>
              <a:rPr lang="pt-BR" dirty="0"/>
              <a:t>          Hepatitis A virus</a:t>
            </a:r>
          </a:p>
          <a:p>
            <a:pPr marL="0" indent="0">
              <a:buNone/>
            </a:pPr>
            <a:r>
              <a:rPr lang="en-US" i="1" dirty="0" err="1"/>
              <a:t>Enterovirus</a:t>
            </a:r>
            <a:r>
              <a:rPr lang="en-US" i="1" dirty="0"/>
              <a:t>                   </a:t>
            </a:r>
            <a:r>
              <a:rPr lang="en-US" dirty="0"/>
              <a:t>       Poliovirus</a:t>
            </a:r>
          </a:p>
          <a:p>
            <a:pPr marL="0" indent="0">
              <a:buNone/>
            </a:pPr>
            <a:r>
              <a:rPr lang="en-US" i="1" dirty="0" smtClean="0"/>
              <a:t>Rhinovirus                          </a:t>
            </a:r>
            <a:r>
              <a:rPr lang="en-US" dirty="0" smtClean="0"/>
              <a:t> </a:t>
            </a:r>
            <a:r>
              <a:rPr lang="en-US" dirty="0"/>
              <a:t>Common cold viruses</a:t>
            </a:r>
          </a:p>
          <a:p>
            <a:pPr marL="0" indent="0">
              <a:buNone/>
            </a:pPr>
            <a:r>
              <a:rPr lang="en-US" i="1" dirty="0" err="1"/>
              <a:t>Aphthovirus</a:t>
            </a:r>
            <a:r>
              <a:rPr lang="en-US" i="1" dirty="0"/>
              <a:t>                        </a:t>
            </a:r>
            <a:r>
              <a:rPr lang="en-US" dirty="0"/>
              <a:t>Foot and mouth disease virus</a:t>
            </a:r>
          </a:p>
          <a:p>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2512917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5511"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670560"/>
            <a:ext cx="9601196" cy="5205308"/>
          </a:xfrm>
        </p:spPr>
        <p:txBody>
          <a:bodyPr>
            <a:normAutofit fontScale="92500" lnSpcReduction="10000"/>
          </a:bodyPr>
          <a:lstStyle/>
          <a:p>
            <a:pPr algn="just"/>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Picornaviruses</a:t>
            </a:r>
            <a:r>
              <a:rPr lang="en-US" dirty="0">
                <a:latin typeface="Times New Roman" panose="02020603050405020304" pitchFamily="18" charset="0"/>
                <a:cs typeface="Times New Roman" panose="02020603050405020304" pitchFamily="18" charset="0"/>
              </a:rPr>
              <a:t> are small RNA viruses of relatively simple structure. The RNA is enclosed by a capsid, which has a diameter of about 25–30 nm.</a:t>
            </a:r>
          </a:p>
          <a:p>
            <a:pPr algn="just"/>
            <a:r>
              <a:rPr lang="en-US" dirty="0">
                <a:latin typeface="Times New Roman" panose="02020603050405020304" pitchFamily="18" charset="0"/>
                <a:cs typeface="Times New Roman" panose="02020603050405020304" pitchFamily="18" charset="0"/>
              </a:rPr>
              <a:t>The </a:t>
            </a:r>
            <a:r>
              <a:rPr lang="en-US" dirty="0" err="1">
                <a:latin typeface="Times New Roman" panose="02020603050405020304" pitchFamily="18" charset="0"/>
                <a:cs typeface="Times New Roman" panose="02020603050405020304" pitchFamily="18" charset="0"/>
              </a:rPr>
              <a:t>picornavirus</a:t>
            </a:r>
            <a:r>
              <a:rPr lang="en-US" dirty="0">
                <a:latin typeface="Times New Roman" panose="02020603050405020304" pitchFamily="18" charset="0"/>
                <a:cs typeface="Times New Roman" panose="02020603050405020304" pitchFamily="18" charset="0"/>
              </a:rPr>
              <a:t> capsid has icosahedral symmetry.</a:t>
            </a:r>
          </a:p>
          <a:p>
            <a:pPr algn="just"/>
            <a:r>
              <a:rPr lang="en-US" dirty="0">
                <a:latin typeface="Times New Roman" panose="02020603050405020304" pitchFamily="18" charset="0"/>
                <a:cs typeface="Times New Roman" panose="02020603050405020304" pitchFamily="18" charset="0"/>
              </a:rPr>
              <a:t>Evolution of </a:t>
            </a:r>
            <a:r>
              <a:rPr lang="en-US" dirty="0" err="1">
                <a:latin typeface="Times New Roman" panose="02020603050405020304" pitchFamily="18" charset="0"/>
                <a:cs typeface="Times New Roman" panose="02020603050405020304" pitchFamily="18" charset="0"/>
              </a:rPr>
              <a:t>picornaviruses</a:t>
            </a:r>
            <a:r>
              <a:rPr lang="en-US" dirty="0">
                <a:latin typeface="Times New Roman" panose="02020603050405020304" pitchFamily="18" charset="0"/>
                <a:cs typeface="Times New Roman" panose="02020603050405020304" pitchFamily="18" charset="0"/>
              </a:rPr>
              <a:t> has generated a lot of variability in the capsid proteins, some of which is reflected in the existence of distinct serotypes. This antigenic variability creates problem for the development of vaccines against these viruses, problems that have been overcome for poliovirus and foot and mouth disease virus, but not for the rhinoviruses.</a:t>
            </a:r>
          </a:p>
          <a:p>
            <a:pPr algn="just"/>
            <a:r>
              <a:rPr lang="en-US" dirty="0">
                <a:latin typeface="Times New Roman" panose="02020603050405020304" pitchFamily="18" charset="0"/>
                <a:cs typeface="Times New Roman" panose="02020603050405020304" pitchFamily="18" charset="0"/>
              </a:rPr>
              <a:t>The </a:t>
            </a:r>
            <a:r>
              <a:rPr lang="en-US" dirty="0" err="1">
                <a:latin typeface="Times New Roman" panose="02020603050405020304" pitchFamily="18" charset="0"/>
                <a:cs typeface="Times New Roman" panose="02020603050405020304" pitchFamily="18" charset="0"/>
              </a:rPr>
              <a:t>picornavirus</a:t>
            </a:r>
            <a:r>
              <a:rPr lang="en-US" dirty="0">
                <a:latin typeface="Times New Roman" panose="02020603050405020304" pitchFamily="18" charset="0"/>
                <a:cs typeface="Times New Roman" panose="02020603050405020304" pitchFamily="18" charset="0"/>
              </a:rPr>
              <a:t> genome is composed of a 7–8 kb </a:t>
            </a:r>
            <a:r>
              <a:rPr lang="en-US" dirty="0" err="1">
                <a:latin typeface="Times New Roman" panose="02020603050405020304" pitchFamily="18" charset="0"/>
                <a:cs typeface="Times New Roman" panose="02020603050405020304" pitchFamily="18" charset="0"/>
              </a:rPr>
              <a:t>ssRNA</a:t>
            </a:r>
            <a:r>
              <a:rPr lang="en-US" dirty="0">
                <a:latin typeface="Times New Roman" panose="02020603050405020304" pitchFamily="18" charset="0"/>
                <a:cs typeface="Times New Roman" panose="02020603050405020304" pitchFamily="18" charset="0"/>
              </a:rPr>
              <a:t>. Covalently linked to the 5 end of the RNA is a small (2–3 </a:t>
            </a:r>
            <a:r>
              <a:rPr lang="en-US" dirty="0" err="1">
                <a:latin typeface="Times New Roman" panose="02020603050405020304" pitchFamily="18" charset="0"/>
                <a:cs typeface="Times New Roman" panose="02020603050405020304" pitchFamily="18" charset="0"/>
              </a:rPr>
              <a:t>kD</a:t>
            </a:r>
            <a:r>
              <a:rPr lang="en-US" dirty="0">
                <a:latin typeface="Times New Roman" panose="02020603050405020304" pitchFamily="18" charset="0"/>
                <a:cs typeface="Times New Roman" panose="02020603050405020304" pitchFamily="18" charset="0"/>
              </a:rPr>
              <a:t>) protein known as </a:t>
            </a:r>
            <a:r>
              <a:rPr lang="en-US" dirty="0" err="1">
                <a:latin typeface="Times New Roman" panose="02020603050405020304" pitchFamily="18" charset="0"/>
                <a:cs typeface="Times New Roman" panose="02020603050405020304" pitchFamily="18" charset="0"/>
              </a:rPr>
              <a:t>VPg</a:t>
            </a:r>
            <a:r>
              <a:rPr lang="en-US" dirty="0">
                <a:latin typeface="Times New Roman" panose="02020603050405020304" pitchFamily="18" charset="0"/>
                <a:cs typeface="Times New Roman" panose="02020603050405020304" pitchFamily="18" charset="0"/>
              </a:rPr>
              <a:t> (virus protein, genome linked. The 3 end of the RNA is </a:t>
            </a:r>
            <a:r>
              <a:rPr lang="en-US" dirty="0" err="1">
                <a:latin typeface="Times New Roman" panose="02020603050405020304" pitchFamily="18" charset="0"/>
                <a:cs typeface="Times New Roman" panose="02020603050405020304" pitchFamily="18" charset="0"/>
              </a:rPr>
              <a:t>polyadenylated</a:t>
            </a:r>
            <a:r>
              <a:rPr lang="en-US" dirty="0">
                <a:latin typeface="Times New Roman" panose="02020603050405020304" pitchFamily="18" charset="0"/>
                <a:cs typeface="Times New Roman" panose="02020603050405020304" pitchFamily="18" charset="0"/>
              </a:rPr>
              <a:t>.</a:t>
            </a:r>
            <a:r>
              <a:rPr lang="en-US" dirty="0"/>
              <a:t> </a:t>
            </a:r>
            <a:r>
              <a:rPr lang="en-US" dirty="0">
                <a:latin typeface="Times New Roman" panose="02020603050405020304" pitchFamily="18" charset="0"/>
                <a:cs typeface="Times New Roman" panose="02020603050405020304" pitchFamily="18" charset="0"/>
              </a:rPr>
              <a:t>The genome consists of one very large ORF flanked by untranslated regions. Within the untranslated region at the 5 end there is much secondary structure. For example, in poliovirus RNA there are six domains, five of which form an internal ribosome entry site (IRES).</a:t>
            </a:r>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4983755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4521"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a:stretch>
            <a:fillRect/>
          </a:stretch>
        </p:blipFill>
        <p:spPr>
          <a:xfrm>
            <a:off x="1150794" y="2854217"/>
            <a:ext cx="2745900" cy="2626830"/>
          </a:xfrm>
          <a:prstGeom prst="rect">
            <a:avLst/>
          </a:prstGeom>
        </p:spPr>
      </p:pic>
      <p:pic>
        <p:nvPicPr>
          <p:cNvPr id="5" name="Picture 4"/>
          <p:cNvPicPr>
            <a:picLocks noChangeAspect="1"/>
          </p:cNvPicPr>
          <p:nvPr/>
        </p:nvPicPr>
        <p:blipFill>
          <a:blip r:embed="rId5"/>
          <a:stretch>
            <a:fillRect/>
          </a:stretch>
        </p:blipFill>
        <p:spPr>
          <a:xfrm>
            <a:off x="3896694" y="3691076"/>
            <a:ext cx="7559695" cy="1182727"/>
          </a:xfrm>
          <a:prstGeom prst="rect">
            <a:avLst/>
          </a:prstGeom>
        </p:spPr>
      </p:pic>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2034074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2523"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670560"/>
            <a:ext cx="9601196" cy="5205308"/>
          </a:xfrm>
        </p:spPr>
        <p:txBody>
          <a:bodyPr>
            <a:normAutofit fontScale="92500"/>
          </a:bodyPr>
          <a:lstStyle/>
          <a:p>
            <a:r>
              <a:rPr lang="en-US" b="1" i="1" dirty="0">
                <a:latin typeface="Times New Roman" panose="02020603050405020304" pitchFamily="18" charset="0"/>
                <a:cs typeface="Times New Roman" panose="02020603050405020304" pitchFamily="18" charset="0"/>
              </a:rPr>
              <a:t>Attachment</a:t>
            </a:r>
          </a:p>
          <a:p>
            <a:pPr marL="0" indent="0" algn="just">
              <a:buNone/>
            </a:pPr>
            <a:r>
              <a:rPr lang="en-US" dirty="0">
                <a:latin typeface="Times New Roman" panose="02020603050405020304" pitchFamily="18" charset="0"/>
                <a:cs typeface="Times New Roman" panose="02020603050405020304" pitchFamily="18" charset="0"/>
              </a:rPr>
              <a:t>The cell receptors for a number of </a:t>
            </a:r>
            <a:r>
              <a:rPr lang="en-US" dirty="0" err="1">
                <a:latin typeface="Times New Roman" panose="02020603050405020304" pitchFamily="18" charset="0"/>
                <a:cs typeface="Times New Roman" panose="02020603050405020304" pitchFamily="18" charset="0"/>
              </a:rPr>
              <a:t>picornaviruses</a:t>
            </a:r>
            <a:r>
              <a:rPr lang="en-US" dirty="0">
                <a:latin typeface="Times New Roman" panose="02020603050405020304" pitchFamily="18" charset="0"/>
                <a:cs typeface="Times New Roman" panose="02020603050405020304" pitchFamily="18" charset="0"/>
              </a:rPr>
              <a:t> have been characterized, including those for the rhinoviruses and poliovirus. The poliovirus receptor is the glycoprotein CD155. Its function is not known, but it is expressed on many </a:t>
            </a:r>
            <a:r>
              <a:rPr lang="en-US" dirty="0" err="1">
                <a:latin typeface="Times New Roman" panose="02020603050405020304" pitchFamily="18" charset="0"/>
                <a:cs typeface="Times New Roman" panose="02020603050405020304" pitchFamily="18" charset="0"/>
              </a:rPr>
              <a:t>celltypes</a:t>
            </a:r>
            <a:r>
              <a:rPr lang="en-US" dirty="0">
                <a:latin typeface="Times New Roman" panose="02020603050405020304" pitchFamily="18" charset="0"/>
                <a:cs typeface="Times New Roman" panose="02020603050405020304" pitchFamily="18" charset="0"/>
              </a:rPr>
              <a:t>.</a:t>
            </a:r>
          </a:p>
          <a:p>
            <a:pPr algn="just"/>
            <a:r>
              <a:rPr lang="en-US" b="1" i="1" dirty="0">
                <a:latin typeface="Times New Roman" panose="02020603050405020304" pitchFamily="18" charset="0"/>
                <a:cs typeface="Times New Roman" panose="02020603050405020304" pitchFamily="18" charset="0"/>
              </a:rPr>
              <a:t>Entry</a:t>
            </a:r>
          </a:p>
          <a:p>
            <a:pPr marL="0" indent="0" algn="just">
              <a:buNone/>
            </a:pPr>
            <a:r>
              <a:rPr lang="en-US" dirty="0">
                <a:latin typeface="Times New Roman" panose="02020603050405020304" pitchFamily="18" charset="0"/>
                <a:cs typeface="Times New Roman" panose="02020603050405020304" pitchFamily="18" charset="0"/>
              </a:rPr>
              <a:t>Several modes of genome entry into the host cell have been proposed for </a:t>
            </a:r>
            <a:r>
              <a:rPr lang="en-US" dirty="0" err="1">
                <a:latin typeface="Times New Roman" panose="02020603050405020304" pitchFamily="18" charset="0"/>
                <a:cs typeface="Times New Roman" panose="02020603050405020304" pitchFamily="18" charset="0"/>
              </a:rPr>
              <a:t>picornaviruses</a:t>
            </a:r>
            <a:r>
              <a:rPr lang="en-US" dirty="0">
                <a:latin typeface="Times New Roman" panose="02020603050405020304" pitchFamily="18" charset="0"/>
                <a:cs typeface="Times New Roman" panose="02020603050405020304" pitchFamily="18" charset="0"/>
              </a:rPr>
              <a:t>. One mode involves transfer of the RNA from the </a:t>
            </a:r>
            <a:r>
              <a:rPr lang="en-US" dirty="0" err="1">
                <a:latin typeface="Times New Roman" panose="02020603050405020304" pitchFamily="18" charset="0"/>
                <a:cs typeface="Times New Roman" panose="02020603050405020304" pitchFamily="18" charset="0"/>
              </a:rPr>
              <a:t>virion</a:t>
            </a:r>
            <a:r>
              <a:rPr lang="en-US" dirty="0">
                <a:latin typeface="Times New Roman" panose="02020603050405020304" pitchFamily="18" charset="0"/>
                <a:cs typeface="Times New Roman" panose="02020603050405020304" pitchFamily="18" charset="0"/>
              </a:rPr>
              <a:t> into the cytoplasm at the plasma membrane, leaving the capsid at the cell surface. Other modes involve endocytosis, followed by either release from the capsid after disruption of the endosome membrane, or release of RNA from the capsid then transport across the endosome membrane. Once the virus genome is free in the cytoplasm the </a:t>
            </a:r>
            <a:r>
              <a:rPr lang="en-US" dirty="0" err="1">
                <a:latin typeface="Times New Roman" panose="02020603050405020304" pitchFamily="18" charset="0"/>
                <a:cs typeface="Times New Roman" panose="02020603050405020304" pitchFamily="18" charset="0"/>
              </a:rPr>
              <a:t>VPg</a:t>
            </a:r>
            <a:r>
              <a:rPr lang="en-US" dirty="0">
                <a:latin typeface="Times New Roman" panose="02020603050405020304" pitchFamily="18" charset="0"/>
                <a:cs typeface="Times New Roman" panose="02020603050405020304" pitchFamily="18" charset="0"/>
              </a:rPr>
              <a:t> is removed from the 5 end by a cell enzyme.</a:t>
            </a:r>
          </a:p>
          <a:p>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791200" y="3124200"/>
            <a:ext cx="609600" cy="609600"/>
          </a:xfrm>
          <a:prstGeom prst="rect">
            <a:avLst/>
          </a:prstGeom>
        </p:spPr>
      </p:pic>
      <p:pic>
        <p:nvPicPr>
          <p:cNvPr id="5"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5975338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4025"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53530" fill="hold"/>
                                        <p:tgtEl>
                                          <p:spTgt spid="5"/>
                                        </p:tgtEl>
                                      </p:cBhvr>
                                    </p:cmd>
                                  </p:childTnLst>
                                </p:cTn>
                              </p:par>
                            </p:childTnLst>
                          </p:cTn>
                        </p:par>
                      </p:childTnLst>
                    </p:cTn>
                  </p:par>
                </p:childTnLst>
              </p:cTn>
              <p:nextCondLst>
                <p:cond evt="onClick" delay="0">
                  <p:tgtEl>
                    <p:spTgt spid="5"/>
                  </p:tgtEl>
                </p:cond>
              </p:nextCondLst>
            </p:seq>
            <p:audio>
              <p:cMediaNode vol="80000">
                <p:cTn id="13"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1231392"/>
            <a:ext cx="9601196" cy="4644476"/>
          </a:xfrm>
        </p:spPr>
        <p:txBody>
          <a:bodyPr>
            <a:normAutofit fontScale="85000" lnSpcReduction="20000"/>
          </a:bodyPr>
          <a:lstStyle/>
          <a:p>
            <a:pPr algn="just"/>
            <a:r>
              <a:rPr lang="en-US" b="1" i="1" dirty="0">
                <a:latin typeface="Times New Roman" panose="02020603050405020304" pitchFamily="18" charset="0"/>
                <a:cs typeface="Times New Roman" panose="02020603050405020304" pitchFamily="18" charset="0"/>
              </a:rPr>
              <a:t>Translation and post-translational modifications</a:t>
            </a:r>
          </a:p>
          <a:p>
            <a:pPr marL="0" indent="0" algn="just">
              <a:buNone/>
            </a:pPr>
            <a:r>
              <a:rPr lang="en-US" dirty="0">
                <a:latin typeface="Times New Roman" panose="02020603050405020304" pitchFamily="18" charset="0"/>
                <a:cs typeface="Times New Roman" panose="02020603050405020304" pitchFamily="18" charset="0"/>
              </a:rPr>
              <a:t>The virus genome functions as mRNA, but as the RNA is not capped the preliminary stages of translation are different to those for capped mRNAs. The 40S ribosomal subunit binds not at the 5 end of the RNA, but internally at the IRES. it was found that the genome encodes a single </a:t>
            </a:r>
            <a:r>
              <a:rPr lang="en-US" dirty="0" err="1">
                <a:latin typeface="Times New Roman" panose="02020603050405020304" pitchFamily="18" charset="0"/>
                <a:cs typeface="Times New Roman" panose="02020603050405020304" pitchFamily="18" charset="0"/>
              </a:rPr>
              <a:t>polyprotein</a:t>
            </a:r>
            <a:r>
              <a:rPr lang="en-US" dirty="0">
                <a:latin typeface="Times New Roman" panose="02020603050405020304" pitchFamily="18" charset="0"/>
                <a:cs typeface="Times New Roman" panose="02020603050405020304" pitchFamily="18" charset="0"/>
              </a:rPr>
              <a:t>, which undergoes a series of cleavages to give rise to all the structural and non-structural proteins.</a:t>
            </a:r>
          </a:p>
          <a:p>
            <a:r>
              <a:rPr lang="en-US" dirty="0">
                <a:latin typeface="Times New Roman" panose="02020603050405020304" pitchFamily="18" charset="0"/>
                <a:cs typeface="Times New Roman" panose="02020603050405020304" pitchFamily="18" charset="0"/>
              </a:rPr>
              <a:t>RNA synthesis occurs in replication complexes that contain cell proteins, as well as virus proteins and RNA.</a:t>
            </a:r>
          </a:p>
          <a:p>
            <a:r>
              <a:rPr lang="en-US" dirty="0">
                <a:latin typeface="Times New Roman" panose="02020603050405020304" pitchFamily="18" charset="0"/>
                <a:cs typeface="Times New Roman" panose="02020603050405020304" pitchFamily="18" charset="0"/>
              </a:rPr>
              <a:t>In order for the infecting (+) RNA to be replicated, multiple copies of (−) RNA must be transcribed and then used as templates for (+) RNA synthesis. The primer for both (+) and (−) strand synthesis is the small protein </a:t>
            </a:r>
            <a:r>
              <a:rPr lang="en-US" dirty="0" err="1">
                <a:latin typeface="Times New Roman" panose="02020603050405020304" pitchFamily="18" charset="0"/>
                <a:cs typeface="Times New Roman" panose="02020603050405020304" pitchFamily="18" charset="0"/>
              </a:rPr>
              <a:t>VPg</a:t>
            </a:r>
            <a:r>
              <a:rPr lang="en-US" dirty="0">
                <a:latin typeface="Times New Roman" panose="02020603050405020304" pitchFamily="18" charset="0"/>
                <a:cs typeface="Times New Roman" panose="02020603050405020304" pitchFamily="18" charset="0"/>
              </a:rPr>
              <a:t>, which is </a:t>
            </a:r>
            <a:r>
              <a:rPr lang="en-US" dirty="0" err="1">
                <a:latin typeface="Times New Roman" panose="02020603050405020304" pitchFamily="18" charset="0"/>
                <a:cs typeface="Times New Roman" panose="02020603050405020304" pitchFamily="18" charset="0"/>
              </a:rPr>
              <a:t>uridylylated</a:t>
            </a:r>
            <a:r>
              <a:rPr lang="en-US" dirty="0">
                <a:latin typeface="Times New Roman" panose="02020603050405020304" pitchFamily="18" charset="0"/>
                <a:cs typeface="Times New Roman" panose="02020603050405020304" pitchFamily="18" charset="0"/>
              </a:rPr>
              <a:t> at the hydroxyl group of a tyrosine residue by the poliovirus RNA polymerase.</a:t>
            </a:r>
          </a:p>
          <a:p>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Lysis</a:t>
            </a:r>
            <a:r>
              <a:rPr lang="en-US" dirty="0">
                <a:latin typeface="Times New Roman" panose="02020603050405020304" pitchFamily="18" charset="0"/>
                <a:cs typeface="Times New Roman" panose="02020603050405020304" pitchFamily="18" charset="0"/>
              </a:rPr>
              <a:t> of the cell releases the </a:t>
            </a:r>
            <a:r>
              <a:rPr lang="en-US" dirty="0" err="1">
                <a:latin typeface="Times New Roman" panose="02020603050405020304" pitchFamily="18" charset="0"/>
                <a:cs typeface="Times New Roman" panose="02020603050405020304" pitchFamily="18" charset="0"/>
              </a:rPr>
              <a:t>virions</a:t>
            </a:r>
            <a:r>
              <a:rPr lang="en-US" dirty="0">
                <a:latin typeface="Times New Roman" panose="02020603050405020304" pitchFamily="18" charset="0"/>
                <a:cs typeface="Times New Roman" panose="02020603050405020304" pitchFamily="18" charset="0"/>
              </a:rPr>
              <a:t>; approximately </a:t>
            </a:r>
            <a:r>
              <a:rPr lang="en-US" dirty="0" smtClean="0">
                <a:latin typeface="Times New Roman" panose="02020603050405020304" pitchFamily="18" charset="0"/>
                <a:cs typeface="Times New Roman" panose="02020603050405020304" pitchFamily="18" charset="0"/>
              </a:rPr>
              <a:t>10^5 </a:t>
            </a:r>
            <a:r>
              <a:rPr lang="en-US" dirty="0" err="1">
                <a:latin typeface="Times New Roman" panose="02020603050405020304" pitchFamily="18" charset="0"/>
                <a:cs typeface="Times New Roman" panose="02020603050405020304" pitchFamily="18" charset="0"/>
              </a:rPr>
              <a:t>virions</a:t>
            </a:r>
            <a:r>
              <a:rPr lang="en-US" dirty="0">
                <a:latin typeface="Times New Roman" panose="02020603050405020304" pitchFamily="18" charset="0"/>
                <a:cs typeface="Times New Roman" panose="02020603050405020304" pitchFamily="18" charset="0"/>
              </a:rPr>
              <a:t> are produced in each poliovirus-infected cell.</a:t>
            </a:r>
          </a:p>
          <a:p>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4403956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100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a:stretch>
            <a:fillRect/>
          </a:stretch>
        </p:blipFill>
        <p:spPr>
          <a:xfrm>
            <a:off x="2396371" y="755650"/>
            <a:ext cx="7399257" cy="5119688"/>
          </a:xfrm>
          <a:prstGeom prst="rect">
            <a:avLst/>
          </a:prstGeom>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7214578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3529"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25</TotalTime>
  <Words>581</Words>
  <Application>Microsoft Office PowerPoint</Application>
  <PresentationFormat>Widescreen</PresentationFormat>
  <Paragraphs>28</Paragraphs>
  <Slides>7</Slides>
  <Notes>0</Notes>
  <HiddenSlides>0</HiddenSlides>
  <MMClips>8</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Garamond</vt:lpstr>
      <vt:lpstr>Times New Roman</vt:lpstr>
      <vt:lpstr>Organic</vt:lpstr>
      <vt:lpstr>Virology</vt:lpstr>
      <vt:lpstr>Picornaviridae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Virology</dc:title>
  <dc:creator>apple</dc:creator>
  <cp:lastModifiedBy>apple</cp:lastModifiedBy>
  <cp:revision>3</cp:revision>
  <dcterms:created xsi:type="dcterms:W3CDTF">2020-05-13T09:46:29Z</dcterms:created>
  <dcterms:modified xsi:type="dcterms:W3CDTF">2020-05-13T10:12:13Z</dcterms:modified>
</cp:coreProperties>
</file>