
<file path=[Content_Types].xml><?xml version="1.0" encoding="utf-8"?>
<Types xmlns="http://schemas.openxmlformats.org/package/2006/content-types">
  <Default Extension="png" ContentType="image/png"/>
  <Default Extension="wma" ContentType="audio/x-ms-wma"/>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ndex.php?title=Fowl_aviadenovirus_A&amp;action=edit&amp;redlink=1" TargetMode="External"/><Relationship Id="rId13" Type="http://schemas.openxmlformats.org/officeDocument/2006/relationships/hyperlink" Target="https://en.wikipedia.org/wiki/Siadenovirus" TargetMode="External"/><Relationship Id="rId3" Type="http://schemas.openxmlformats.org/officeDocument/2006/relationships/slideLayout" Target="../slideLayouts/slideLayout2.xml"/><Relationship Id="rId7" Type="http://schemas.openxmlformats.org/officeDocument/2006/relationships/hyperlink" Target="https://en.wikipedia.org/wiki/Aviadenovirus" TargetMode="External"/><Relationship Id="rId12" Type="http://schemas.openxmlformats.org/officeDocument/2006/relationships/hyperlink" Target="https://en.wikipedia.org/w/index.php?title=Human_mastadenovirus_C&amp;action=edit&amp;redlink=1" TargetMode="Externa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hyperlink" Target="https://en.wikipedia.org/w/index.php?title=Ovine_atadenovirus_D&amp;action=edit&amp;redlink=1" TargetMode="External"/><Relationship Id="rId11" Type="http://schemas.openxmlformats.org/officeDocument/2006/relationships/hyperlink" Target="https://en.wikipedia.org/wiki/Mastadenovirus" TargetMode="External"/><Relationship Id="rId5" Type="http://schemas.openxmlformats.org/officeDocument/2006/relationships/hyperlink" Target="https://en.wikipedia.org/wiki/Atadenovirus" TargetMode="External"/><Relationship Id="rId15" Type="http://schemas.openxmlformats.org/officeDocument/2006/relationships/image" Target="../media/image1.png"/><Relationship Id="rId10" Type="http://schemas.openxmlformats.org/officeDocument/2006/relationships/hyperlink" Target="https://en.wikipedia.org/wiki/Sturgeon_ichtadenovirus_A" TargetMode="External"/><Relationship Id="rId4" Type="http://schemas.openxmlformats.org/officeDocument/2006/relationships/hyperlink" Target="https://en.wikipedia.org/wiki/Genus" TargetMode="External"/><Relationship Id="rId9" Type="http://schemas.openxmlformats.org/officeDocument/2006/relationships/hyperlink" Target="https://en.wikipedia.org/wiki/Ichtadenovirus" TargetMode="External"/><Relationship Id="rId14" Type="http://schemas.openxmlformats.org/officeDocument/2006/relationships/hyperlink" Target="https://en.wikipedia.org/w/index.php?title=Frog_siadenovirus_A&amp;action=edit&amp;redlink=1"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Cell_(biology)" TargetMode="External"/><Relationship Id="rId3" Type="http://schemas.openxmlformats.org/officeDocument/2006/relationships/slideLayout" Target="../slideLayouts/slideLayout2.xml"/><Relationship Id="rId7" Type="http://schemas.openxmlformats.org/officeDocument/2006/relationships/hyperlink" Target="https://en.wikipedia.org/wiki/Host_(biology)" TargetMode="Externa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hyperlink" Target="https://en.wikipedia.org/wiki/Capsid" TargetMode="External"/><Relationship Id="rId5" Type="http://schemas.openxmlformats.org/officeDocument/2006/relationships/hyperlink" Target="https://en.wikipedia.org/wiki/Fiber" TargetMode="External"/><Relationship Id="rId10" Type="http://schemas.openxmlformats.org/officeDocument/2006/relationships/image" Target="../media/image1.png"/><Relationship Id="rId4" Type="http://schemas.openxmlformats.org/officeDocument/2006/relationships/hyperlink" Target="https://en.wikipedia.org/wiki/Endosome" TargetMode="Externa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1.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Virology</a:t>
            </a:r>
          </a:p>
        </p:txBody>
      </p:sp>
      <p:sp>
        <p:nvSpPr>
          <p:cNvPr id="3" name="Subtitle 2"/>
          <p:cNvSpPr>
            <a:spLocks noGrp="1"/>
          </p:cNvSpPr>
          <p:nvPr>
            <p:ph type="subTitle" idx="1"/>
          </p:nvPr>
        </p:nvSpPr>
        <p:spPr/>
        <p:txBody>
          <a:bodyPr/>
          <a:lstStyle/>
          <a:p>
            <a:pPr algn="ctr"/>
            <a:r>
              <a:rPr lang="fa-IR" dirty="0" smtClean="0"/>
              <a:t>جلسه یازدهم</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631416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52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4"/>
          <a:stretch>
            <a:fillRect/>
          </a:stretch>
        </p:blipFill>
        <p:spPr>
          <a:xfrm>
            <a:off x="3709100" y="695325"/>
            <a:ext cx="3537137" cy="5346700"/>
          </a:xfrm>
          <a:prstGeom prst="rect">
            <a:avLst/>
          </a:prstGeom>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9463572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531"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219201"/>
            <a:ext cx="10600266" cy="4822162"/>
          </a:xfrm>
        </p:spPr>
        <p:txBody>
          <a:bodyPr/>
          <a:lstStyle/>
          <a:p>
            <a:pPr algn="just"/>
            <a:r>
              <a:rPr lang="en-US" dirty="0"/>
              <a:t>Two viral proteins have been implicated in cell killing and virus release. One is the E3 11.6-kDa “death protein”. Although it is nominally an early protein, the protein is expressed at high levels during the late phase when its mRNA is made using the major late promoter and an E3 </a:t>
            </a:r>
            <a:r>
              <a:rPr lang="en-US" dirty="0" err="1"/>
              <a:t>polyadenylation</a:t>
            </a:r>
            <a:r>
              <a:rPr lang="en-US" dirty="0"/>
              <a:t> site.</a:t>
            </a:r>
          </a:p>
          <a:p>
            <a:pPr algn="just"/>
            <a:r>
              <a:rPr lang="en-US" dirty="0"/>
              <a:t>The E4 protein also can induce cell death, via a p53-independent mechanism. When expressed alone, E4 kills a wide range of cancer cells, but it has little effect on normal human cells.</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690317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5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E84ECB"/>
                </a:solidFill>
              </a:rPr>
              <a:t>Adenoviridae</a:t>
            </a:r>
            <a:endParaRPr lang="en-US" dirty="0"/>
          </a:p>
        </p:txBody>
      </p:sp>
      <p:sp>
        <p:nvSpPr>
          <p:cNvPr id="3" name="Content Placeholder 2"/>
          <p:cNvSpPr>
            <a:spLocks noGrp="1"/>
          </p:cNvSpPr>
          <p:nvPr>
            <p:ph idx="1"/>
          </p:nvPr>
        </p:nvSpPr>
        <p:spPr>
          <a:xfrm>
            <a:off x="677334" y="2160589"/>
            <a:ext cx="10783146" cy="3880773"/>
          </a:xfrm>
        </p:spPr>
        <p:txBody>
          <a:bodyPr/>
          <a:lstStyle/>
          <a:p>
            <a:r>
              <a:rPr lang="en-US" dirty="0"/>
              <a:t>From Greek </a:t>
            </a:r>
            <a:r>
              <a:rPr lang="en-US" i="1" dirty="0" err="1"/>
              <a:t>adenos</a:t>
            </a:r>
            <a:r>
              <a:rPr lang="en-US" i="1" dirty="0"/>
              <a:t> </a:t>
            </a:r>
            <a:r>
              <a:rPr lang="en-US" dirty="0"/>
              <a:t>(gland), for site of first isolation, adenoids</a:t>
            </a:r>
          </a:p>
          <a:p>
            <a:pPr marL="0" indent="0">
              <a:buNone/>
            </a:pPr>
            <a:r>
              <a:rPr lang="en-US" b="1" dirty="0"/>
              <a:t>VIRION</a:t>
            </a:r>
          </a:p>
          <a:p>
            <a:pPr marL="0" indent="0">
              <a:buNone/>
            </a:pPr>
            <a:r>
              <a:rPr lang="en-US" dirty="0"/>
              <a:t>Naked icosahedral capsid, Diameter 70–90 nm. Knobbed fibers protruding from each of 12 vertices.</a:t>
            </a:r>
          </a:p>
          <a:p>
            <a:pPr marL="0" indent="0">
              <a:buNone/>
            </a:pPr>
            <a:r>
              <a:rPr lang="en-US" b="1" dirty="0"/>
              <a:t>VIRUSES AND HOSTS</a:t>
            </a:r>
          </a:p>
          <a:p>
            <a:pPr marL="0" indent="0">
              <a:buNone/>
            </a:pPr>
            <a:r>
              <a:rPr lang="en-US" dirty="0"/>
              <a:t>Fifty human serotypes in six subgroups (A through </a:t>
            </a:r>
            <a:r>
              <a:rPr lang="en-US" dirty="0" smtClean="0"/>
              <a:t>G). </a:t>
            </a:r>
            <a:r>
              <a:rPr lang="en-US" dirty="0"/>
              <a:t>Other adenoviruses in cattle, mice, birds, etc.</a:t>
            </a:r>
          </a:p>
          <a:p>
            <a:pPr marL="0" indent="0">
              <a:buNone/>
            </a:pPr>
            <a:r>
              <a:rPr lang="en-US" b="1" dirty="0"/>
              <a:t>DISEASES</a:t>
            </a:r>
          </a:p>
          <a:p>
            <a:r>
              <a:rPr lang="en-US" dirty="0"/>
              <a:t>Respiratory syndromes including pneumonia, but not common colds. Eye and gastrointestinal infections</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2530056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5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19327"/>
            <a:ext cx="10332042" cy="5322035"/>
          </a:xfrm>
        </p:spPr>
        <p:txBody>
          <a:bodyPr/>
          <a:lstStyle/>
          <a:p>
            <a:r>
              <a:rPr lang="en-US" dirty="0"/>
              <a:t>This family contains the following </a:t>
            </a:r>
            <a:r>
              <a:rPr lang="en-US" dirty="0">
                <a:hlinkClick r:id="rId4" tooltip="Genus"/>
              </a:rPr>
              <a:t>genera</a:t>
            </a:r>
            <a:r>
              <a:rPr lang="en-US" dirty="0"/>
              <a:t>:</a:t>
            </a:r>
          </a:p>
          <a:p>
            <a:pPr marL="0" indent="0">
              <a:buNone/>
            </a:pPr>
            <a:r>
              <a:rPr lang="en-US" dirty="0"/>
              <a:t>Genus </a:t>
            </a:r>
            <a:r>
              <a:rPr lang="en-US" i="1" dirty="0" err="1">
                <a:hlinkClick r:id="rId5" tooltip="Atadenovirus"/>
              </a:rPr>
              <a:t>Atadenovirus</a:t>
            </a:r>
            <a:r>
              <a:rPr lang="en-US" dirty="0"/>
              <a:t>; type species: </a:t>
            </a:r>
            <a:r>
              <a:rPr lang="en-US" i="1" dirty="0">
                <a:hlinkClick r:id="rId6" tooltip="Ovine atadenovirus D (page does not exist)"/>
              </a:rPr>
              <a:t>Ovine </a:t>
            </a:r>
            <a:r>
              <a:rPr lang="en-US" i="1" dirty="0" err="1">
                <a:hlinkClick r:id="rId6" tooltip="Ovine atadenovirus D (page does not exist)"/>
              </a:rPr>
              <a:t>atadenovirus</a:t>
            </a:r>
            <a:r>
              <a:rPr lang="en-US" i="1" dirty="0">
                <a:hlinkClick r:id="rId6" tooltip="Ovine atadenovirus D (page does not exist)"/>
              </a:rPr>
              <a:t> D</a:t>
            </a:r>
            <a:endParaRPr lang="en-US" dirty="0"/>
          </a:p>
          <a:p>
            <a:pPr marL="0" indent="0">
              <a:buNone/>
            </a:pPr>
            <a:r>
              <a:rPr lang="en-US" dirty="0"/>
              <a:t>Genus </a:t>
            </a:r>
            <a:r>
              <a:rPr lang="en-US" i="1" dirty="0" err="1">
                <a:hlinkClick r:id="rId7" tooltip="Aviadenovirus"/>
              </a:rPr>
              <a:t>Aviadenovirus</a:t>
            </a:r>
            <a:r>
              <a:rPr lang="en-US" dirty="0"/>
              <a:t>; type species: </a:t>
            </a:r>
            <a:r>
              <a:rPr lang="en-US" i="1" dirty="0">
                <a:hlinkClick r:id="rId8" tooltip="Fowl aviadenovirus A (page does not exist)"/>
              </a:rPr>
              <a:t>Fowl </a:t>
            </a:r>
            <a:r>
              <a:rPr lang="en-US" i="1" dirty="0" err="1">
                <a:hlinkClick r:id="rId8" tooltip="Fowl aviadenovirus A (page does not exist)"/>
              </a:rPr>
              <a:t>aviadenovirus</a:t>
            </a:r>
            <a:r>
              <a:rPr lang="en-US" i="1" dirty="0">
                <a:hlinkClick r:id="rId8" tooltip="Fowl aviadenovirus A (page does not exist)"/>
              </a:rPr>
              <a:t> A</a:t>
            </a:r>
            <a:endParaRPr lang="en-US" dirty="0"/>
          </a:p>
          <a:p>
            <a:pPr marL="0" indent="0">
              <a:buNone/>
            </a:pPr>
            <a:r>
              <a:rPr lang="en-US" dirty="0"/>
              <a:t>Genus </a:t>
            </a:r>
            <a:r>
              <a:rPr lang="en-US" i="1" dirty="0" err="1">
                <a:hlinkClick r:id="rId9" tooltip="Ichtadenovirus"/>
              </a:rPr>
              <a:t>Ichtadenovirus</a:t>
            </a:r>
            <a:r>
              <a:rPr lang="en-US" dirty="0"/>
              <a:t>; type species: </a:t>
            </a:r>
            <a:r>
              <a:rPr lang="en-US" i="1" dirty="0">
                <a:hlinkClick r:id="rId10" tooltip="Sturgeon ichtadenovirus A"/>
              </a:rPr>
              <a:t>Sturgeon </a:t>
            </a:r>
            <a:r>
              <a:rPr lang="en-US" i="1" dirty="0" err="1">
                <a:hlinkClick r:id="rId10" tooltip="Sturgeon ichtadenovirus A"/>
              </a:rPr>
              <a:t>ichtadenovirus</a:t>
            </a:r>
            <a:r>
              <a:rPr lang="en-US" i="1" dirty="0">
                <a:hlinkClick r:id="rId10" tooltip="Sturgeon ichtadenovirus A"/>
              </a:rPr>
              <a:t> A</a:t>
            </a:r>
            <a:endParaRPr lang="en-US" dirty="0"/>
          </a:p>
          <a:p>
            <a:pPr marL="0" indent="0">
              <a:buNone/>
            </a:pPr>
            <a:r>
              <a:rPr lang="en-US" dirty="0"/>
              <a:t>Genus </a:t>
            </a:r>
            <a:r>
              <a:rPr lang="en-US" i="1" dirty="0" err="1">
                <a:hlinkClick r:id="rId11" tooltip="Mastadenovirus"/>
              </a:rPr>
              <a:t>Mastadenovirus</a:t>
            </a:r>
            <a:r>
              <a:rPr lang="en-US" dirty="0"/>
              <a:t> (including all human adenoviruses); type species: </a:t>
            </a:r>
            <a:r>
              <a:rPr lang="en-US" i="1" dirty="0">
                <a:hlinkClick r:id="rId12" tooltip="Human mastadenovirus C (page does not exist)"/>
              </a:rPr>
              <a:t>Human </a:t>
            </a:r>
            <a:r>
              <a:rPr lang="en-US" i="1" dirty="0" err="1">
                <a:hlinkClick r:id="rId12" tooltip="Human mastadenovirus C (page does not exist)"/>
              </a:rPr>
              <a:t>mastadenovirus</a:t>
            </a:r>
            <a:r>
              <a:rPr lang="en-US" i="1" dirty="0">
                <a:hlinkClick r:id="rId12" tooltip="Human mastadenovirus C (page does not exist)"/>
              </a:rPr>
              <a:t> C</a:t>
            </a:r>
            <a:endParaRPr lang="en-US" dirty="0"/>
          </a:p>
          <a:p>
            <a:pPr marL="0" indent="0">
              <a:buNone/>
            </a:pPr>
            <a:r>
              <a:rPr lang="en-US" dirty="0"/>
              <a:t>Genus </a:t>
            </a:r>
            <a:r>
              <a:rPr lang="en-US" i="1" dirty="0" err="1">
                <a:hlinkClick r:id="rId13" tooltip="Siadenovirus"/>
              </a:rPr>
              <a:t>Siadenovirus</a:t>
            </a:r>
            <a:r>
              <a:rPr lang="en-US" dirty="0"/>
              <a:t>; type species: </a:t>
            </a:r>
            <a:r>
              <a:rPr lang="en-US" i="1" dirty="0">
                <a:hlinkClick r:id="rId14" tooltip="Frog siadenovirus A (page does not exist)"/>
              </a:rPr>
              <a:t>Frog </a:t>
            </a:r>
            <a:r>
              <a:rPr lang="en-US" i="1" dirty="0" err="1">
                <a:hlinkClick r:id="rId14" tooltip="Frog siadenovirus A (page does not exist)"/>
              </a:rPr>
              <a:t>siadenovirus</a:t>
            </a:r>
            <a:r>
              <a:rPr lang="en-US" i="1" dirty="0">
                <a:hlinkClick r:id="rId14" tooltip="Frog siadenovirus A (page does not exist)"/>
              </a:rPr>
              <a:t> A</a:t>
            </a:r>
            <a:endParaRPr lang="en-US" i="1" dirty="0"/>
          </a:p>
          <a:p>
            <a:pPr marL="0" indent="0">
              <a:buNone/>
            </a:pPr>
            <a:endParaRPr lang="en-US" i="1" dirty="0"/>
          </a:p>
          <a:p>
            <a:pPr marL="0" indent="0">
              <a:buNone/>
            </a:pPr>
            <a:r>
              <a:rPr lang="en-US" dirty="0"/>
              <a:t>In humans, there are 57 accepted human adenovirus types (HAdV-1 to 57) in seven species (Human adenovirus A to G)</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4231119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53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24256"/>
            <a:ext cx="9929706" cy="5517107"/>
          </a:xfrm>
        </p:spPr>
        <p:txBody>
          <a:bodyPr/>
          <a:lstStyle/>
          <a:p>
            <a:r>
              <a:rPr lang="en-US" b="1" dirty="0"/>
              <a:t>Structure</a:t>
            </a:r>
            <a:r>
              <a:rPr lang="en-US" dirty="0"/>
              <a:t>[Adenoviruses represent the largest known </a:t>
            </a:r>
            <a:r>
              <a:rPr lang="en-US" dirty="0" err="1"/>
              <a:t>nonenveloped</a:t>
            </a:r>
            <a:r>
              <a:rPr lang="en-US" dirty="0"/>
              <a:t> viruses. They are able to be transported through the </a:t>
            </a:r>
            <a:r>
              <a:rPr lang="en-US" dirty="0">
                <a:hlinkClick r:id="rId4" tooltip="Endosome"/>
              </a:rPr>
              <a:t>endosome</a:t>
            </a:r>
            <a:r>
              <a:rPr lang="en-US" dirty="0"/>
              <a:t> (i.e., envelope fusion is not necessary). The </a:t>
            </a:r>
            <a:r>
              <a:rPr lang="en-US" dirty="0" err="1"/>
              <a:t>virion</a:t>
            </a:r>
            <a:r>
              <a:rPr lang="en-US" dirty="0"/>
              <a:t> also has a unique "spike" or </a:t>
            </a:r>
            <a:r>
              <a:rPr lang="en-US" dirty="0">
                <a:hlinkClick r:id="rId5" tooltip="Fiber"/>
              </a:rPr>
              <a:t>fiber</a:t>
            </a:r>
            <a:r>
              <a:rPr lang="en-US" dirty="0"/>
              <a:t> associated with each penton base of the </a:t>
            </a:r>
            <a:r>
              <a:rPr lang="en-US" dirty="0">
                <a:hlinkClick r:id="rId6" tooltip="Capsid"/>
              </a:rPr>
              <a:t>capsid</a:t>
            </a:r>
            <a:r>
              <a:rPr lang="en-US" dirty="0"/>
              <a:t> (see picture below) that aids in attachment to the host cell via the receptor on the surface of the </a:t>
            </a:r>
            <a:r>
              <a:rPr lang="en-US" dirty="0">
                <a:hlinkClick r:id="rId7" tooltip="Host (biology)"/>
              </a:rPr>
              <a:t>host</a:t>
            </a:r>
            <a:r>
              <a:rPr lang="en-US" dirty="0"/>
              <a:t> </a:t>
            </a:r>
            <a:r>
              <a:rPr lang="en-US" dirty="0">
                <a:hlinkClick r:id="rId8" tooltip="Cell (biology)"/>
              </a:rPr>
              <a:t>cell</a:t>
            </a:r>
            <a:r>
              <a:rPr lang="en-US" dirty="0"/>
              <a:t>. </a:t>
            </a:r>
          </a:p>
          <a:p>
            <a:endParaRPr lang="en-US" dirty="0"/>
          </a:p>
        </p:txBody>
      </p:sp>
      <p:pic>
        <p:nvPicPr>
          <p:cNvPr id="4" name="Picture 3"/>
          <p:cNvPicPr>
            <a:picLocks noChangeAspect="1"/>
          </p:cNvPicPr>
          <p:nvPr/>
        </p:nvPicPr>
        <p:blipFill>
          <a:blip r:embed="rId9"/>
          <a:stretch>
            <a:fillRect/>
          </a:stretch>
        </p:blipFill>
        <p:spPr>
          <a:xfrm>
            <a:off x="3191382" y="2298010"/>
            <a:ext cx="5050410" cy="4188315"/>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19616" y="2673209"/>
            <a:ext cx="609600" cy="609600"/>
          </a:xfrm>
          <a:prstGeom prst="rect">
            <a:avLst/>
          </a:prstGeom>
        </p:spPr>
      </p:pic>
    </p:spTree>
    <p:extLst>
      <p:ext uri="{BB962C8B-B14F-4D97-AF65-F5344CB8AC3E}">
        <p14:creationId xmlns:p14="http://schemas.microsoft.com/office/powerpoint/2010/main" val="25400145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54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90145"/>
            <a:ext cx="10246698" cy="5651218"/>
          </a:xfrm>
        </p:spPr>
        <p:txBody>
          <a:bodyPr/>
          <a:lstStyle/>
          <a:p>
            <a:pPr algn="just"/>
            <a:r>
              <a:rPr lang="en-US" dirty="0"/>
              <a:t>The 30- to 36-kb linear, double-stranded viral </a:t>
            </a:r>
            <a:r>
              <a:rPr lang="en-US" dirty="0" smtClean="0"/>
              <a:t>DNA. </a:t>
            </a:r>
            <a:r>
              <a:rPr lang="en-US" dirty="0"/>
              <a:t>A 55-kDa virus-coded </a:t>
            </a:r>
            <a:r>
              <a:rPr lang="en-US" b="1" dirty="0"/>
              <a:t>terminal protein </a:t>
            </a:r>
            <a:r>
              <a:rPr lang="en-US" dirty="0"/>
              <a:t>is covalently linked via a serine residue to each of the 5' ends of the viral </a:t>
            </a:r>
            <a:r>
              <a:rPr lang="en-US" dirty="0" smtClean="0"/>
              <a:t>DNA. </a:t>
            </a:r>
            <a:r>
              <a:rPr lang="en-US" dirty="0"/>
              <a:t>The viral DNA contains </a:t>
            </a:r>
            <a:r>
              <a:rPr lang="en-US" b="1" dirty="0"/>
              <a:t>inverted terminal repeat </a:t>
            </a:r>
            <a:r>
              <a:rPr lang="en-US" dirty="0"/>
              <a:t>sequences of approximately 100 </a:t>
            </a:r>
            <a:r>
              <a:rPr lang="en-US" dirty="0" err="1" smtClean="0"/>
              <a:t>bp.</a:t>
            </a:r>
            <a:r>
              <a:rPr lang="en-US" dirty="0" smtClean="0"/>
              <a:t> </a:t>
            </a:r>
            <a:r>
              <a:rPr lang="en-US" dirty="0"/>
              <a:t>This means that the first 100 </a:t>
            </a:r>
            <a:r>
              <a:rPr lang="en-US" dirty="0" err="1"/>
              <a:t>nt</a:t>
            </a:r>
            <a:r>
              <a:rPr lang="en-US" dirty="0"/>
              <a:t> at the 5' and 3' ends of each DNA strand are complementary and can base-pair, allowing single DNA strands to circularize, forming a short panhandle end. Both the terminal protein and the inverted terminal repeats are involved in viral DNA replication (see below).</a:t>
            </a:r>
          </a:p>
          <a:p>
            <a:pPr algn="just"/>
            <a:endParaRPr lang="en-US" dirty="0"/>
          </a:p>
        </p:txBody>
      </p:sp>
      <p:pic>
        <p:nvPicPr>
          <p:cNvPr id="4" name="Picture 3"/>
          <p:cNvPicPr>
            <a:picLocks noChangeAspect="1"/>
          </p:cNvPicPr>
          <p:nvPr/>
        </p:nvPicPr>
        <p:blipFill>
          <a:blip r:embed="rId4"/>
          <a:stretch>
            <a:fillRect/>
          </a:stretch>
        </p:blipFill>
        <p:spPr>
          <a:xfrm>
            <a:off x="1655043" y="3096700"/>
            <a:ext cx="8291279" cy="1566808"/>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00682" y="2319528"/>
            <a:ext cx="609600" cy="609600"/>
          </a:xfrm>
          <a:prstGeom prst="rect">
            <a:avLst/>
          </a:prstGeom>
        </p:spPr>
      </p:pic>
    </p:spTree>
    <p:extLst>
      <p:ext uri="{BB962C8B-B14F-4D97-AF65-F5344CB8AC3E}">
        <p14:creationId xmlns:p14="http://schemas.microsoft.com/office/powerpoint/2010/main" val="30012768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53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048511"/>
            <a:ext cx="10076010" cy="4992851"/>
          </a:xfrm>
        </p:spPr>
        <p:txBody>
          <a:bodyPr/>
          <a:lstStyle/>
          <a:p>
            <a:pPr algn="just"/>
            <a:r>
              <a:rPr lang="en-US" dirty="0"/>
              <a:t>Adenoviruses attach to specific cellular receptors via the knob of the fiber protein.</a:t>
            </a:r>
          </a:p>
          <a:p>
            <a:pPr algn="just"/>
            <a:r>
              <a:rPr lang="en-US" dirty="0"/>
              <a:t>CAR is a cell surface protein of unknown function. Adenoviruses types 2 and 5 also utilize certain cell surface </a:t>
            </a:r>
            <a:r>
              <a:rPr lang="en-US" b="1" dirty="0"/>
              <a:t>integrin </a:t>
            </a:r>
            <a:r>
              <a:rPr lang="en-US" dirty="0"/>
              <a:t>proteins, as </a:t>
            </a:r>
            <a:r>
              <a:rPr lang="en-US" b="1" dirty="0"/>
              <a:t>secondary receptors</a:t>
            </a:r>
            <a:r>
              <a:rPr lang="en-US" dirty="0"/>
              <a:t>.</a:t>
            </a:r>
          </a:p>
          <a:p>
            <a:pPr algn="just"/>
            <a:r>
              <a:rPr lang="en-US" dirty="0"/>
              <a:t>Binding to </a:t>
            </a:r>
            <a:r>
              <a:rPr lang="en-US" dirty="0" err="1"/>
              <a:t>integrins</a:t>
            </a:r>
            <a:r>
              <a:rPr lang="en-US" dirty="0"/>
              <a:t> leads to the migration of virus-receptor complexes </a:t>
            </a:r>
            <a:r>
              <a:rPr lang="en-US" dirty="0" smtClean="0"/>
              <a:t>into </a:t>
            </a:r>
            <a:r>
              <a:rPr lang="en-US" dirty="0"/>
              <a:t>endosomes. After which the </a:t>
            </a:r>
            <a:r>
              <a:rPr lang="en-US" dirty="0" err="1"/>
              <a:t>virion</a:t>
            </a:r>
            <a:r>
              <a:rPr lang="en-US" dirty="0"/>
              <a:t> escapes to the cytosol in a process dependent on the acidic pH of the endosome. Virus particles are transported toward the nucleus using microtubules. They localize at nuclear pores where they are disassembled in a sequential manner, and the DNA is released into the nucleus.</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5105479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51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07136"/>
            <a:ext cx="9954090" cy="5730239"/>
          </a:xfrm>
        </p:spPr>
        <p:txBody>
          <a:bodyPr/>
          <a:lstStyle/>
          <a:p>
            <a:pPr algn="just"/>
            <a:r>
              <a:rPr lang="en-US" dirty="0"/>
              <a:t>Transcription units can be divided into three classes, depending on the timing of their use during the infectious cycle. </a:t>
            </a:r>
            <a:endParaRPr lang="en-US" dirty="0" smtClean="0"/>
          </a:p>
          <a:p>
            <a:pPr algn="just"/>
            <a:r>
              <a:rPr lang="en-US" dirty="0" smtClean="0"/>
              <a:t>The </a:t>
            </a:r>
            <a:r>
              <a:rPr lang="en-US" dirty="0"/>
              <a:t>six </a:t>
            </a:r>
            <a:r>
              <a:rPr lang="en-US" i="1" dirty="0"/>
              <a:t>early </a:t>
            </a:r>
            <a:r>
              <a:rPr lang="en-US" dirty="0"/>
              <a:t>transcription units are named E1A, E1B, E2A, E2B, E3, and E4. </a:t>
            </a:r>
            <a:endParaRPr lang="en-US" dirty="0" smtClean="0"/>
          </a:p>
          <a:p>
            <a:pPr algn="just"/>
            <a:r>
              <a:rPr lang="en-US" dirty="0" smtClean="0"/>
              <a:t>The </a:t>
            </a:r>
            <a:r>
              <a:rPr lang="en-US" dirty="0"/>
              <a:t>two </a:t>
            </a:r>
            <a:r>
              <a:rPr lang="en-US" i="1" dirty="0"/>
              <a:t>intermediate </a:t>
            </a:r>
            <a:r>
              <a:rPr lang="en-US" dirty="0"/>
              <a:t>transcription units are named IX and IVa2. </a:t>
            </a:r>
            <a:endParaRPr lang="en-US" dirty="0" smtClean="0"/>
          </a:p>
          <a:p>
            <a:pPr algn="just"/>
            <a:r>
              <a:rPr lang="en-US" dirty="0" smtClean="0"/>
              <a:t>There </a:t>
            </a:r>
            <a:r>
              <a:rPr lang="en-US" dirty="0"/>
              <a:t>is only one </a:t>
            </a:r>
            <a:r>
              <a:rPr lang="en-US" i="1" dirty="0"/>
              <a:t>late </a:t>
            </a:r>
            <a:r>
              <a:rPr lang="en-US" dirty="0"/>
              <a:t>transcription unit, with a single promoter but five different </a:t>
            </a:r>
            <a:r>
              <a:rPr lang="en-US" dirty="0" err="1"/>
              <a:t>polyadenylation</a:t>
            </a:r>
            <a:r>
              <a:rPr lang="en-US" dirty="0"/>
              <a:t> sites. This gives rise to five families of late mRNAs, named L1 through L5.</a:t>
            </a:r>
          </a:p>
          <a:p>
            <a:pPr algn="just"/>
            <a:endParaRPr lang="en-US" dirty="0"/>
          </a:p>
          <a:p>
            <a:pPr algn="just"/>
            <a:r>
              <a:rPr lang="en-US" dirty="0"/>
              <a:t>E1A is the </a:t>
            </a:r>
            <a:r>
              <a:rPr lang="en-US" dirty="0" smtClean="0"/>
              <a:t>first </a:t>
            </a:r>
            <a:r>
              <a:rPr lang="en-US" dirty="0"/>
              <a:t>viral gene to be transcribed. The E1A promoter, located near the left end of the </a:t>
            </a:r>
            <a:r>
              <a:rPr lang="en-US" dirty="0" smtClean="0"/>
              <a:t>genome. Viruses </a:t>
            </a:r>
            <a:r>
              <a:rPr lang="en-US" dirty="0"/>
              <a:t>that contain mutations in E1A genes make strongly reduced amounts of other early gene products, and therefore little DNA or progeny </a:t>
            </a:r>
            <a:r>
              <a:rPr lang="en-US" dirty="0" err="1"/>
              <a:t>virions</a:t>
            </a:r>
            <a:r>
              <a:rPr lang="en-US" dirty="0"/>
              <a:t>. The E1A proteins help provide these required cellular proteins by inducing non-dividing cells to enter the S, or DNA synthesis, phase of the cell cycle.</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1260338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52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73024"/>
            <a:ext cx="10295466" cy="5468339"/>
          </a:xfrm>
        </p:spPr>
        <p:txBody>
          <a:bodyPr>
            <a:normAutofit lnSpcReduction="10000"/>
          </a:bodyPr>
          <a:lstStyle/>
          <a:p>
            <a:pPr algn="just"/>
            <a:r>
              <a:rPr lang="en-US" dirty="0"/>
              <a:t>E1B proteins suppress E1A-induced apoptosis and target key proteins for degradation, allowing virus replication to proceed.</a:t>
            </a:r>
          </a:p>
          <a:p>
            <a:pPr algn="just"/>
            <a:r>
              <a:rPr lang="en-US" dirty="0"/>
              <a:t>E1B proteins protect infected cells from both p53-dependent and p53-independent apoptosis, reversing activities stimulated by E1A proteins. This allows the cell to survive long enough to produce high levels of progeny adenovirus </a:t>
            </a:r>
            <a:r>
              <a:rPr lang="en-US" dirty="0" err="1"/>
              <a:t>virions</a:t>
            </a:r>
            <a:r>
              <a:rPr lang="en-US" dirty="0"/>
              <a:t> before eventually succumbing to the effects of virus infection.</a:t>
            </a:r>
          </a:p>
          <a:p>
            <a:pPr algn="just"/>
            <a:r>
              <a:rPr lang="en-US" b="1" dirty="0"/>
              <a:t>Replication of DNA</a:t>
            </a:r>
          </a:p>
          <a:p>
            <a:pPr algn="just"/>
            <a:r>
              <a:rPr lang="en-US" dirty="0"/>
              <a:t>Once E1A has induced the cell to enter S phase and the early viral gene products have accumulated, viral DNA replication begins. Three essential proteins made by E2 genes carry out viral DNA replication. A single-stranded DNA binding protein (</a:t>
            </a:r>
            <a:r>
              <a:rPr lang="en-US" dirty="0" err="1"/>
              <a:t>ssDBP</a:t>
            </a:r>
            <a:r>
              <a:rPr lang="en-US" dirty="0"/>
              <a:t>) is produced from the E2A region, while both a viral DNA polymerase and an 80-kDa </a:t>
            </a:r>
            <a:r>
              <a:rPr lang="en-US" dirty="0" err="1"/>
              <a:t>preterminal</a:t>
            </a:r>
            <a:r>
              <a:rPr lang="en-US" dirty="0"/>
              <a:t> protein (</a:t>
            </a:r>
            <a:r>
              <a:rPr lang="en-US" dirty="0" err="1"/>
              <a:t>pTP</a:t>
            </a:r>
            <a:r>
              <a:rPr lang="en-US" dirty="0"/>
              <a:t>) are encoded by E2B.</a:t>
            </a:r>
          </a:p>
          <a:p>
            <a:pPr algn="just"/>
            <a:r>
              <a:rPr lang="en-US" dirty="0"/>
              <a:t>DNA replication can begin at either end of the linear DNA </a:t>
            </a:r>
            <a:r>
              <a:rPr lang="en-US" dirty="0" smtClean="0"/>
              <a:t>molecule. </a:t>
            </a:r>
            <a:r>
              <a:rPr lang="en-US" dirty="0"/>
              <a:t>The replication origins, including the first 50 </a:t>
            </a:r>
            <a:r>
              <a:rPr lang="en-US" dirty="0" err="1"/>
              <a:t>nt</a:t>
            </a:r>
            <a:r>
              <a:rPr lang="en-US" dirty="0"/>
              <a:t> of each inverted terminal repeat, contain binding sites for a complex between the adenovirus DNA polymerase and </a:t>
            </a:r>
            <a:r>
              <a:rPr lang="en-US" dirty="0" err="1"/>
              <a:t>preterminal</a:t>
            </a:r>
            <a:r>
              <a:rPr lang="en-US" dirty="0"/>
              <a:t> protein.</a:t>
            </a:r>
          </a:p>
          <a:p>
            <a:r>
              <a:rPr lang="en-US" dirty="0"/>
              <a:t>The </a:t>
            </a:r>
            <a:r>
              <a:rPr lang="en-US" dirty="0" smtClean="0"/>
              <a:t>first </a:t>
            </a:r>
            <a:r>
              <a:rPr lang="en-US" dirty="0"/>
              <a:t>step in DNA replication is unusual. Instead of an RNA primer (used by cells and by most DNA viruses) or a DNA primer (used by parvoviruses), adenoviruses use the </a:t>
            </a:r>
            <a:r>
              <a:rPr lang="en-US" dirty="0" err="1"/>
              <a:t>preterminal</a:t>
            </a:r>
            <a:r>
              <a:rPr lang="en-US" dirty="0"/>
              <a:t> protein as a primer for replication.</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4464900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52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stretch>
            <a:fillRect/>
          </a:stretch>
        </p:blipFill>
        <p:spPr>
          <a:xfrm>
            <a:off x="2585996" y="999097"/>
            <a:ext cx="5186700" cy="4885651"/>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7762041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3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71</TotalTime>
  <Words>786</Words>
  <Application>Microsoft Office PowerPoint</Application>
  <PresentationFormat>Widescreen</PresentationFormat>
  <Paragraphs>37</Paragraphs>
  <Slides>11</Slides>
  <Notes>0</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Tahoma</vt:lpstr>
      <vt:lpstr>Trebuchet MS</vt:lpstr>
      <vt:lpstr>Wingdings 3</vt:lpstr>
      <vt:lpstr>Facet</vt:lpstr>
      <vt:lpstr>Virology</vt:lpstr>
      <vt:lpstr>Adenoviridae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Virology</dc:title>
  <dc:creator>apple</dc:creator>
  <cp:lastModifiedBy>apple</cp:lastModifiedBy>
  <cp:revision>7</cp:revision>
  <dcterms:created xsi:type="dcterms:W3CDTF">2020-05-07T07:15:19Z</dcterms:created>
  <dcterms:modified xsi:type="dcterms:W3CDTF">2020-05-07T08:27:12Z</dcterms:modified>
</cp:coreProperties>
</file>