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4" r:id="rId2"/>
    <p:sldId id="256" r:id="rId3"/>
    <p:sldId id="257"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4/30/2020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hyperlink" Target="https://en.wikipedia.org/wiki/Gammaherpesvirinae" TargetMode="Externa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hyperlink" Target="https://en.wikipedia.org/wiki/Betaherpesvirinae" TargetMode="External"/><Relationship Id="rId5" Type="http://schemas.openxmlformats.org/officeDocument/2006/relationships/hyperlink" Target="https://en.wikipedia.org/wiki/Alphaherpesvirinae" TargetMode="External"/><Relationship Id="rId4" Type="http://schemas.openxmlformats.org/officeDocument/2006/relationships/hyperlink" Target="https://en.wikipedia.org/wiki/Herpesviral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364993"/>
            <a:ext cx="8534400" cy="1901952"/>
          </a:xfrm>
        </p:spPr>
        <p:txBody>
          <a:bodyPr/>
          <a:lstStyle/>
          <a:p>
            <a:pPr algn="ctr"/>
            <a:r>
              <a:rPr lang="fa-IR" dirty="0" smtClean="0"/>
              <a:t>جلسه دهم</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solidFill>
                  <a:schemeClr val="accent3">
                    <a:lumMod val="75000"/>
                  </a:schemeClr>
                </a:solidFill>
                <a:latin typeface="Times New Roman" panose="02020603050405020304" pitchFamily="18" charset="0"/>
                <a:cs typeface="Times New Roman" panose="02020603050405020304" pitchFamily="18" charset="0"/>
              </a:rPr>
              <a:t>Virology</a:t>
            </a:r>
            <a:endParaRPr lang="en-US" sz="6000"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93025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996697"/>
          </a:xfrm>
        </p:spPr>
        <p:txBody>
          <a:bodyPr/>
          <a:lstStyle/>
          <a:p>
            <a:r>
              <a:rPr lang="en-US" i="1" dirty="0">
                <a:solidFill>
                  <a:srgbClr val="002060"/>
                </a:solidFill>
              </a:rPr>
              <a:t>Herpesviridae</a:t>
            </a:r>
            <a:endParaRPr lang="en-US" dirty="0">
              <a:solidFill>
                <a:srgbClr val="002060"/>
              </a:solidFill>
            </a:endParaRPr>
          </a:p>
        </p:txBody>
      </p:sp>
      <p:sp>
        <p:nvSpPr>
          <p:cNvPr id="3" name="Subtitle 2"/>
          <p:cNvSpPr>
            <a:spLocks noGrp="1"/>
          </p:cNvSpPr>
          <p:nvPr>
            <p:ph type="subTitle" idx="1"/>
          </p:nvPr>
        </p:nvSpPr>
        <p:spPr>
          <a:xfrm>
            <a:off x="684212" y="1999489"/>
            <a:ext cx="9861868" cy="3791712"/>
          </a:xfrm>
        </p:spPr>
        <p:txBody>
          <a:bodyPr>
            <a:normAutofit/>
          </a:bodyPr>
          <a:lstStyle/>
          <a:p>
            <a:pPr fontAlgn="t"/>
            <a:r>
              <a:rPr lang="en-US" dirty="0" smtClean="0">
                <a:solidFill>
                  <a:schemeClr val="accent3">
                    <a:lumMod val="75000"/>
                  </a:schemeClr>
                </a:solidFill>
              </a:rPr>
              <a:t>Order: </a:t>
            </a:r>
            <a:r>
              <a:rPr lang="en-US" i="1" dirty="0" err="1" smtClean="0">
                <a:solidFill>
                  <a:schemeClr val="accent3">
                    <a:lumMod val="75000"/>
                  </a:schemeClr>
                </a:solidFill>
                <a:hlinkClick r:id="rId4"/>
              </a:rPr>
              <a:t>Herpesvirales</a:t>
            </a:r>
            <a:endParaRPr lang="en-US" dirty="0">
              <a:solidFill>
                <a:schemeClr val="accent3">
                  <a:lumMod val="75000"/>
                </a:schemeClr>
              </a:solidFill>
            </a:endParaRPr>
          </a:p>
          <a:p>
            <a:pPr fontAlgn="t"/>
            <a:r>
              <a:rPr lang="en-US" dirty="0" smtClean="0">
                <a:solidFill>
                  <a:schemeClr val="accent3">
                    <a:lumMod val="75000"/>
                  </a:schemeClr>
                </a:solidFill>
              </a:rPr>
              <a:t>Family:         </a:t>
            </a:r>
            <a:r>
              <a:rPr lang="en-US" b="1" i="1" dirty="0" smtClean="0">
                <a:solidFill>
                  <a:schemeClr val="accent3">
                    <a:lumMod val="75000"/>
                  </a:schemeClr>
                </a:solidFill>
              </a:rPr>
              <a:t>Herpesviridae</a:t>
            </a:r>
            <a:endParaRPr lang="en-US" dirty="0">
              <a:solidFill>
                <a:schemeClr val="accent3">
                  <a:lumMod val="75000"/>
                </a:schemeClr>
              </a:solidFill>
            </a:endParaRPr>
          </a:p>
          <a:p>
            <a:pPr fontAlgn="t"/>
            <a:r>
              <a:rPr lang="en-US" dirty="0" smtClean="0">
                <a:solidFill>
                  <a:schemeClr val="accent3">
                    <a:lumMod val="75000"/>
                  </a:schemeClr>
                </a:solidFill>
              </a:rPr>
              <a:t>Subfamily</a:t>
            </a:r>
            <a:r>
              <a:rPr lang="fa-IR" dirty="0" smtClean="0">
                <a:solidFill>
                  <a:schemeClr val="accent3">
                    <a:lumMod val="75000"/>
                  </a:schemeClr>
                </a:solidFill>
              </a:rPr>
              <a:t> </a:t>
            </a:r>
            <a:r>
              <a:rPr lang="en-US" dirty="0">
                <a:solidFill>
                  <a:schemeClr val="accent3">
                    <a:lumMod val="75000"/>
                  </a:schemeClr>
                </a:solidFill>
              </a:rPr>
              <a:t> </a:t>
            </a:r>
            <a:endParaRPr lang="en-US" dirty="0" smtClean="0">
              <a:solidFill>
                <a:schemeClr val="accent3">
                  <a:lumMod val="75000"/>
                </a:schemeClr>
              </a:solidFill>
            </a:endParaRPr>
          </a:p>
          <a:p>
            <a:pPr fontAlgn="t"/>
            <a:r>
              <a:rPr lang="en-US" b="1" i="1" u="sng" dirty="0" err="1" smtClean="0">
                <a:solidFill>
                  <a:schemeClr val="accent3">
                    <a:lumMod val="75000"/>
                  </a:schemeClr>
                </a:solidFill>
                <a:hlinkClick r:id="rId5"/>
              </a:rPr>
              <a:t>Alphaherpesvirinae</a:t>
            </a:r>
            <a:endParaRPr lang="en-US" b="1" dirty="0">
              <a:solidFill>
                <a:schemeClr val="accent3">
                  <a:lumMod val="75000"/>
                </a:schemeClr>
              </a:solidFill>
            </a:endParaRPr>
          </a:p>
          <a:p>
            <a:pPr fontAlgn="t"/>
            <a:r>
              <a:rPr lang="en-US" b="1" i="1" u="sng" dirty="0" err="1">
                <a:solidFill>
                  <a:schemeClr val="accent3">
                    <a:lumMod val="75000"/>
                  </a:schemeClr>
                </a:solidFill>
                <a:hlinkClick r:id="rId6"/>
              </a:rPr>
              <a:t>Betaherpesvirinae</a:t>
            </a:r>
            <a:endParaRPr lang="en-US" b="1" dirty="0">
              <a:solidFill>
                <a:schemeClr val="accent3">
                  <a:lumMod val="75000"/>
                </a:schemeClr>
              </a:solidFill>
            </a:endParaRPr>
          </a:p>
          <a:p>
            <a:pPr fontAlgn="t"/>
            <a:r>
              <a:rPr lang="en-US" b="1" i="1" u="sng" dirty="0" err="1" smtClean="0">
                <a:solidFill>
                  <a:schemeClr val="accent3">
                    <a:lumMod val="75000"/>
                  </a:schemeClr>
                </a:solidFill>
                <a:hlinkClick r:id="rId7"/>
              </a:rPr>
              <a:t>Gammaherpesvirinae</a:t>
            </a:r>
            <a:endParaRPr lang="en-US" b="1" i="1" u="sng" dirty="0" smtClean="0">
              <a:solidFill>
                <a:schemeClr val="accent3">
                  <a:lumMod val="75000"/>
                </a:schemeClr>
              </a:solidFill>
            </a:endParaRPr>
          </a:p>
          <a:p>
            <a:r>
              <a:rPr lang="en-US" i="1" dirty="0" smtClean="0">
                <a:solidFill>
                  <a:schemeClr val="accent3">
                    <a:lumMod val="75000"/>
                  </a:schemeClr>
                </a:solidFill>
                <a:latin typeface="-apple-system"/>
              </a:rPr>
              <a:t>Herpesviridae</a:t>
            </a:r>
            <a:r>
              <a:rPr lang="en-US" dirty="0">
                <a:solidFill>
                  <a:schemeClr val="accent3">
                    <a:lumMod val="75000"/>
                  </a:schemeClr>
                </a:solidFill>
                <a:latin typeface="-apple-system"/>
              </a:rPr>
              <a:t>: 3 subfamilies, 13 genera, 107 species</a:t>
            </a:r>
            <a:endParaRPr lang="en-US" dirty="0">
              <a:solidFill>
                <a:schemeClr val="accent3">
                  <a:lumMod val="75000"/>
                </a:schemeClr>
              </a:solidFill>
            </a:endParaRPr>
          </a:p>
          <a:p>
            <a:r>
              <a:rPr lang="en-US" dirty="0">
                <a:solidFill>
                  <a:schemeClr val="accent3">
                    <a:lumMod val="75000"/>
                  </a:schemeClr>
                </a:solidFill>
              </a:rPr>
              <a:t>This family includes hundreds of </a:t>
            </a:r>
            <a:r>
              <a:rPr lang="en-US" dirty="0" smtClean="0">
                <a:solidFill>
                  <a:schemeClr val="accent3">
                    <a:lumMod val="75000"/>
                  </a:schemeClr>
                </a:solidFill>
              </a:rPr>
              <a:t>viruses of </a:t>
            </a:r>
            <a:r>
              <a:rPr lang="en-US" dirty="0">
                <a:solidFill>
                  <a:schemeClr val="accent3">
                    <a:lumMod val="75000"/>
                  </a:schemeClr>
                </a:solidFill>
              </a:rPr>
              <a:t>mammals, birds, and reptiles.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7027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0081324" cy="5300472"/>
          </a:xfrm>
        </p:spPr>
        <p:txBody>
          <a:bodyPr>
            <a:normAutofit fontScale="92500" lnSpcReduction="20000"/>
          </a:bodyPr>
          <a:lstStyle/>
          <a:p>
            <a:pPr marL="0" indent="0" algn="just">
              <a:buNone/>
            </a:pPr>
            <a:r>
              <a:rPr lang="en-US" dirty="0">
                <a:solidFill>
                  <a:schemeClr val="bg1"/>
                </a:solidFill>
              </a:rPr>
              <a:t>Human </a:t>
            </a:r>
            <a:r>
              <a:rPr lang="en-US" dirty="0" err="1">
                <a:solidFill>
                  <a:schemeClr val="bg1"/>
                </a:solidFill>
              </a:rPr>
              <a:t>herpesviruses</a:t>
            </a:r>
            <a:r>
              <a:rPr lang="en-US" dirty="0">
                <a:solidFill>
                  <a:schemeClr val="bg1"/>
                </a:solidFill>
              </a:rPr>
              <a:t> are best known as the cause </a:t>
            </a:r>
            <a:r>
              <a:rPr lang="en-US" dirty="0" smtClean="0">
                <a:solidFill>
                  <a:schemeClr val="bg1"/>
                </a:solidFill>
              </a:rPr>
              <a:t>of discomfort </a:t>
            </a:r>
            <a:r>
              <a:rPr lang="en-US" dirty="0">
                <a:solidFill>
                  <a:schemeClr val="bg1"/>
                </a:solidFill>
              </a:rPr>
              <a:t>from recurring “cold sores”, lesions of </a:t>
            </a:r>
            <a:r>
              <a:rPr lang="en-US" dirty="0" smtClean="0">
                <a:solidFill>
                  <a:schemeClr val="bg1"/>
                </a:solidFill>
              </a:rPr>
              <a:t>the mucosa </a:t>
            </a:r>
            <a:r>
              <a:rPr lang="en-US" dirty="0">
                <a:solidFill>
                  <a:schemeClr val="bg1"/>
                </a:solidFill>
              </a:rPr>
              <a:t>of the mouth and lips. Genital herpes lesions </a:t>
            </a:r>
            <a:r>
              <a:rPr lang="en-US" dirty="0" smtClean="0">
                <a:solidFill>
                  <a:schemeClr val="bg1"/>
                </a:solidFill>
              </a:rPr>
              <a:t>are a </a:t>
            </a:r>
            <a:r>
              <a:rPr lang="en-US" dirty="0">
                <a:solidFill>
                  <a:schemeClr val="bg1"/>
                </a:solidFill>
              </a:rPr>
              <a:t>common sexually transmitted disease, and </a:t>
            </a:r>
            <a:r>
              <a:rPr lang="en-US" dirty="0" smtClean="0">
                <a:solidFill>
                  <a:schemeClr val="bg1"/>
                </a:solidFill>
              </a:rPr>
              <a:t>chickenpox is </a:t>
            </a:r>
            <a:r>
              <a:rPr lang="en-US" dirty="0">
                <a:solidFill>
                  <a:schemeClr val="bg1"/>
                </a:solidFill>
              </a:rPr>
              <a:t>a common childhood disease that can be serious </a:t>
            </a:r>
            <a:r>
              <a:rPr lang="en-US" dirty="0" smtClean="0">
                <a:solidFill>
                  <a:schemeClr val="bg1"/>
                </a:solidFill>
              </a:rPr>
              <a:t>particularly when </a:t>
            </a:r>
            <a:r>
              <a:rPr lang="en-US" dirty="0">
                <a:solidFill>
                  <a:schemeClr val="bg1"/>
                </a:solidFill>
              </a:rPr>
              <a:t>people are </a:t>
            </a:r>
            <a:r>
              <a:rPr lang="en-US" dirty="0" smtClean="0">
                <a:solidFill>
                  <a:schemeClr val="bg1"/>
                </a:solidFill>
              </a:rPr>
              <a:t>first </a:t>
            </a:r>
            <a:r>
              <a:rPr lang="en-US" dirty="0">
                <a:solidFill>
                  <a:schemeClr val="bg1"/>
                </a:solidFill>
              </a:rPr>
              <a:t>exposed as adults. </a:t>
            </a:r>
            <a:r>
              <a:rPr lang="en-US" dirty="0" smtClean="0">
                <a:solidFill>
                  <a:schemeClr val="bg1"/>
                </a:solidFill>
              </a:rPr>
              <a:t>These three </a:t>
            </a:r>
            <a:r>
              <a:rPr lang="en-US" dirty="0">
                <a:solidFill>
                  <a:schemeClr val="bg1"/>
                </a:solidFill>
              </a:rPr>
              <a:t>relatively mild but often annoying human </a:t>
            </a:r>
            <a:r>
              <a:rPr lang="en-US" dirty="0" smtClean="0">
                <a:solidFill>
                  <a:schemeClr val="bg1"/>
                </a:solidFill>
              </a:rPr>
              <a:t>diseases are </a:t>
            </a:r>
            <a:r>
              <a:rPr lang="en-US" dirty="0">
                <a:solidFill>
                  <a:schemeClr val="bg1"/>
                </a:solidFill>
              </a:rPr>
              <a:t>caused, respectively, by herpes simplex </a:t>
            </a:r>
            <a:r>
              <a:rPr lang="en-US" dirty="0" smtClean="0">
                <a:solidFill>
                  <a:schemeClr val="bg1"/>
                </a:solidFill>
              </a:rPr>
              <a:t>virus types </a:t>
            </a:r>
            <a:r>
              <a:rPr lang="en-US" dirty="0">
                <a:solidFill>
                  <a:schemeClr val="bg1"/>
                </a:solidFill>
              </a:rPr>
              <a:t>1 and 2, and by varicella-zoster virus. </a:t>
            </a:r>
            <a:r>
              <a:rPr lang="en-US" dirty="0" smtClean="0">
                <a:solidFill>
                  <a:schemeClr val="bg1"/>
                </a:solidFill>
              </a:rPr>
              <a:t>However, under </a:t>
            </a:r>
            <a:r>
              <a:rPr lang="en-US" dirty="0">
                <a:solidFill>
                  <a:schemeClr val="bg1"/>
                </a:solidFill>
              </a:rPr>
              <a:t>conditions of reduced immune response </a:t>
            </a:r>
            <a:r>
              <a:rPr lang="en-US" dirty="0" smtClean="0">
                <a:solidFill>
                  <a:schemeClr val="bg1"/>
                </a:solidFill>
              </a:rPr>
              <a:t>found in </a:t>
            </a:r>
            <a:r>
              <a:rPr lang="en-US" dirty="0">
                <a:solidFill>
                  <a:schemeClr val="bg1"/>
                </a:solidFill>
              </a:rPr>
              <a:t>newborns, transplant recipients, and AIDS </a:t>
            </a:r>
            <a:r>
              <a:rPr lang="en-US" dirty="0" smtClean="0">
                <a:solidFill>
                  <a:schemeClr val="bg1"/>
                </a:solidFill>
              </a:rPr>
              <a:t>victims </a:t>
            </a:r>
            <a:r>
              <a:rPr lang="en-US" dirty="0" err="1" smtClean="0">
                <a:solidFill>
                  <a:schemeClr val="bg1"/>
                </a:solidFill>
              </a:rPr>
              <a:t>herpesviruses</a:t>
            </a:r>
            <a:r>
              <a:rPr lang="en-US" dirty="0" smtClean="0">
                <a:solidFill>
                  <a:schemeClr val="bg1"/>
                </a:solidFill>
              </a:rPr>
              <a:t> </a:t>
            </a:r>
            <a:r>
              <a:rPr lang="en-US" dirty="0">
                <a:solidFill>
                  <a:schemeClr val="bg1"/>
                </a:solidFill>
              </a:rPr>
              <a:t>can cause serious and often fatal </a:t>
            </a:r>
            <a:r>
              <a:rPr lang="en-US" dirty="0" smtClean="0">
                <a:solidFill>
                  <a:schemeClr val="bg1"/>
                </a:solidFill>
              </a:rPr>
              <a:t>disease, including </a:t>
            </a:r>
            <a:r>
              <a:rPr lang="en-US" b="1" dirty="0">
                <a:solidFill>
                  <a:schemeClr val="bg1"/>
                </a:solidFill>
              </a:rPr>
              <a:t>encephalitis</a:t>
            </a:r>
            <a:r>
              <a:rPr lang="en-US" dirty="0">
                <a:solidFill>
                  <a:schemeClr val="bg1"/>
                </a:solidFill>
              </a:rPr>
              <a:t>, pneumonia, and </a:t>
            </a:r>
            <a:r>
              <a:rPr lang="en-US" b="1" dirty="0">
                <a:solidFill>
                  <a:schemeClr val="bg1"/>
                </a:solidFill>
              </a:rPr>
              <a:t>hepatitis</a:t>
            </a:r>
            <a:r>
              <a:rPr lang="en-US" dirty="0" smtClean="0">
                <a:solidFill>
                  <a:schemeClr val="bg1"/>
                </a:solidFill>
              </a:rPr>
              <a:t>.</a:t>
            </a:r>
          </a:p>
          <a:p>
            <a:pPr marL="0" indent="0" algn="just">
              <a:buNone/>
            </a:pPr>
            <a:r>
              <a:rPr lang="en-US" dirty="0">
                <a:solidFill>
                  <a:schemeClr val="bg1"/>
                </a:solidFill>
              </a:rPr>
              <a:t>One of the most intriguing characteristics of </a:t>
            </a:r>
            <a:r>
              <a:rPr lang="en-US" dirty="0" err="1" smtClean="0">
                <a:solidFill>
                  <a:schemeClr val="bg1"/>
                </a:solidFill>
              </a:rPr>
              <a:t>herpesviruses</a:t>
            </a:r>
            <a:r>
              <a:rPr lang="en-US" dirty="0">
                <a:solidFill>
                  <a:schemeClr val="bg1"/>
                </a:solidFill>
              </a:rPr>
              <a:t> </a:t>
            </a:r>
            <a:r>
              <a:rPr lang="en-US" dirty="0" smtClean="0">
                <a:solidFill>
                  <a:schemeClr val="bg1"/>
                </a:solidFill>
              </a:rPr>
              <a:t>is </a:t>
            </a:r>
            <a:r>
              <a:rPr lang="en-US" dirty="0">
                <a:solidFill>
                  <a:schemeClr val="bg1"/>
                </a:solidFill>
              </a:rPr>
              <a:t>their ability to establish </a:t>
            </a:r>
            <a:r>
              <a:rPr lang="en-US" b="1" dirty="0">
                <a:solidFill>
                  <a:schemeClr val="bg1"/>
                </a:solidFill>
              </a:rPr>
              <a:t>latent infections</a:t>
            </a:r>
            <a:r>
              <a:rPr lang="en-US" dirty="0">
                <a:solidFill>
                  <a:schemeClr val="bg1"/>
                </a:solidFill>
              </a:rPr>
              <a:t>. </a:t>
            </a:r>
            <a:r>
              <a:rPr lang="en-US" dirty="0" smtClean="0">
                <a:solidFill>
                  <a:schemeClr val="bg1"/>
                </a:solidFill>
              </a:rPr>
              <a:t>After an </a:t>
            </a:r>
            <a:r>
              <a:rPr lang="en-US" dirty="0">
                <a:solidFill>
                  <a:schemeClr val="bg1"/>
                </a:solidFill>
              </a:rPr>
              <a:t>initial infection, viral DNA is harbored in a </a:t>
            </a:r>
            <a:r>
              <a:rPr lang="en-US" dirty="0" smtClean="0">
                <a:solidFill>
                  <a:schemeClr val="bg1"/>
                </a:solidFill>
              </a:rPr>
              <a:t>latent state </a:t>
            </a:r>
            <a:r>
              <a:rPr lang="en-US" dirty="0">
                <a:solidFill>
                  <a:schemeClr val="bg1"/>
                </a:solidFill>
              </a:rPr>
              <a:t>in neurons, </a:t>
            </a:r>
            <a:r>
              <a:rPr lang="en-US" b="1" dirty="0">
                <a:solidFill>
                  <a:schemeClr val="bg1"/>
                </a:solidFill>
              </a:rPr>
              <a:t>B </a:t>
            </a:r>
            <a:r>
              <a:rPr lang="en-US" dirty="0">
                <a:solidFill>
                  <a:schemeClr val="bg1"/>
                </a:solidFill>
              </a:rPr>
              <a:t>or </a:t>
            </a:r>
            <a:r>
              <a:rPr lang="en-US" b="1" dirty="0">
                <a:solidFill>
                  <a:schemeClr val="bg1"/>
                </a:solidFill>
              </a:rPr>
              <a:t>T lymphocytes</a:t>
            </a:r>
            <a:r>
              <a:rPr lang="en-US" dirty="0">
                <a:solidFill>
                  <a:schemeClr val="bg1"/>
                </a:solidFill>
              </a:rPr>
              <a:t>, or other </a:t>
            </a:r>
            <a:r>
              <a:rPr lang="en-US" dirty="0" smtClean="0">
                <a:solidFill>
                  <a:schemeClr val="bg1"/>
                </a:solidFill>
              </a:rPr>
              <a:t>cell types</a:t>
            </a:r>
            <a:r>
              <a:rPr lang="en-US" dirty="0">
                <a:solidFill>
                  <a:schemeClr val="bg1"/>
                </a:solidFill>
              </a:rPr>
              <a:t>. Latently infected individuals can remain </a:t>
            </a:r>
            <a:r>
              <a:rPr lang="en-US" dirty="0" smtClean="0">
                <a:solidFill>
                  <a:schemeClr val="bg1"/>
                </a:solidFill>
              </a:rPr>
              <a:t>without symptoms </a:t>
            </a:r>
            <a:r>
              <a:rPr lang="en-US" dirty="0">
                <a:solidFill>
                  <a:schemeClr val="bg1"/>
                </a:solidFill>
              </a:rPr>
              <a:t>for months or years, or even their entire life.</a:t>
            </a:r>
          </a:p>
          <a:p>
            <a:pPr marL="0" indent="0" algn="just">
              <a:buNone/>
            </a:pPr>
            <a:r>
              <a:rPr lang="en-US" dirty="0">
                <a:solidFill>
                  <a:schemeClr val="bg1"/>
                </a:solidFill>
              </a:rPr>
              <a:t>Reactivation of latent virus can lead to recurrent </a:t>
            </a:r>
            <a:r>
              <a:rPr lang="en-US" dirty="0" smtClean="0">
                <a:solidFill>
                  <a:schemeClr val="bg1"/>
                </a:solidFill>
              </a:rPr>
              <a:t>disease, such </a:t>
            </a:r>
            <a:r>
              <a:rPr lang="en-US" dirty="0">
                <a:solidFill>
                  <a:schemeClr val="bg1"/>
                </a:solidFill>
              </a:rPr>
              <a:t>as repeated outbreaks of labial or genital </a:t>
            </a:r>
            <a:r>
              <a:rPr lang="en-US" dirty="0" smtClean="0">
                <a:solidFill>
                  <a:schemeClr val="bg1"/>
                </a:solidFill>
              </a:rPr>
              <a:t>herpes, or </a:t>
            </a:r>
            <a:r>
              <a:rPr lang="en-US" dirty="0">
                <a:solidFill>
                  <a:schemeClr val="bg1"/>
                </a:solidFill>
              </a:rPr>
              <a:t>herpes zoster (“shingles”), a localized rash that </a:t>
            </a:r>
            <a:r>
              <a:rPr lang="en-US" dirty="0" smtClean="0">
                <a:solidFill>
                  <a:schemeClr val="bg1"/>
                </a:solidFill>
              </a:rPr>
              <a:t>can occur </a:t>
            </a:r>
            <a:r>
              <a:rPr lang="en-US" dirty="0">
                <a:solidFill>
                  <a:schemeClr val="bg1"/>
                </a:solidFill>
              </a:rPr>
              <a:t>years after the initial chickenpox infection. </a:t>
            </a:r>
            <a:r>
              <a:rPr lang="en-US" dirty="0" smtClean="0">
                <a:solidFill>
                  <a:schemeClr val="bg1"/>
                </a:solidFill>
              </a:rPr>
              <a:t>People whose </a:t>
            </a:r>
            <a:r>
              <a:rPr lang="en-US" dirty="0">
                <a:solidFill>
                  <a:schemeClr val="bg1"/>
                </a:solidFill>
              </a:rPr>
              <a:t>immune systems are impaired can suffer </a:t>
            </a:r>
            <a:r>
              <a:rPr lang="en-US" dirty="0" smtClean="0">
                <a:solidFill>
                  <a:schemeClr val="bg1"/>
                </a:solidFill>
              </a:rPr>
              <a:t>reactivation of </a:t>
            </a:r>
            <a:r>
              <a:rPr lang="en-US" dirty="0">
                <a:solidFill>
                  <a:schemeClr val="bg1"/>
                </a:solidFill>
              </a:rPr>
              <a:t>cytomegalovirus or Kaposi’s sarcoma virus </a:t>
            </a:r>
            <a:r>
              <a:rPr lang="en-US" dirty="0" smtClean="0">
                <a:solidFill>
                  <a:schemeClr val="bg1"/>
                </a:solidFill>
              </a:rPr>
              <a:t>with dire </a:t>
            </a:r>
            <a:r>
              <a:rPr lang="en-US" dirty="0">
                <a:solidFill>
                  <a:schemeClr val="bg1"/>
                </a:solidFill>
              </a:rPr>
              <a:t>results. The mechanisms by which </a:t>
            </a:r>
            <a:r>
              <a:rPr lang="en-US" dirty="0" err="1" smtClean="0">
                <a:solidFill>
                  <a:schemeClr val="bg1"/>
                </a:solidFill>
              </a:rPr>
              <a:t>herpesviruses</a:t>
            </a:r>
            <a:r>
              <a:rPr lang="en-US" dirty="0">
                <a:solidFill>
                  <a:schemeClr val="bg1"/>
                </a:solidFill>
              </a:rPr>
              <a:t> </a:t>
            </a:r>
            <a:r>
              <a:rPr lang="en-US" dirty="0" smtClean="0">
                <a:solidFill>
                  <a:schemeClr val="bg1"/>
                </a:solidFill>
              </a:rPr>
              <a:t>establish </a:t>
            </a:r>
            <a:r>
              <a:rPr lang="en-US" dirty="0">
                <a:solidFill>
                  <a:schemeClr val="bg1"/>
                </a:solidFill>
              </a:rPr>
              <a:t>latent infections and reactivate are </a:t>
            </a:r>
            <a:r>
              <a:rPr lang="en-US" dirty="0" smtClean="0">
                <a:solidFill>
                  <a:schemeClr val="bg1"/>
                </a:solidFill>
              </a:rPr>
              <a:t>presently under </a:t>
            </a:r>
            <a:r>
              <a:rPr lang="en-US" dirty="0">
                <a:solidFill>
                  <a:schemeClr val="bg1"/>
                </a:solidFill>
              </a:rPr>
              <a:t>intense study.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45089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0"/>
            <a:ext cx="10788460" cy="6096000"/>
          </a:xfrm>
        </p:spPr>
        <p:txBody>
          <a:bodyPr>
            <a:normAutofit/>
          </a:bodyPr>
          <a:lstStyle/>
          <a:p>
            <a:r>
              <a:rPr lang="en-US" b="1" dirty="0"/>
              <a:t>The icosahedral capsid is enclosed in an envelope along with tegument proteins</a:t>
            </a:r>
          </a:p>
          <a:p>
            <a:pPr algn="just"/>
            <a:r>
              <a:rPr lang="en-US" dirty="0"/>
              <a:t>The herpes simplex virus genome is wrapped in a </a:t>
            </a:r>
            <a:r>
              <a:rPr lang="en-US" dirty="0" err="1"/>
              <a:t>bilayered</a:t>
            </a:r>
            <a:r>
              <a:rPr lang="en-US" dirty="0"/>
              <a:t> </a:t>
            </a:r>
            <a:r>
              <a:rPr lang="en-US" dirty="0" smtClean="0"/>
              <a:t>capsid. </a:t>
            </a:r>
            <a:r>
              <a:rPr lang="en-US" dirty="0"/>
              <a:t>Another capsid protein, VP26, is located at the tips of the </a:t>
            </a:r>
            <a:r>
              <a:rPr lang="en-US" dirty="0" err="1"/>
              <a:t>capsomers</a:t>
            </a:r>
            <a:r>
              <a:rPr lang="en-US" dirty="0"/>
              <a:t>. The capsid is enclosed in an envelope that contains at least 10 different glycoproteins (</a:t>
            </a:r>
            <a:r>
              <a:rPr lang="en-US" dirty="0" err="1"/>
              <a:t>gB</a:t>
            </a:r>
            <a:r>
              <a:rPr lang="en-US" dirty="0"/>
              <a:t> through </a:t>
            </a:r>
            <a:r>
              <a:rPr lang="en-US" dirty="0" err="1"/>
              <a:t>gM</a:t>
            </a:r>
            <a:r>
              <a:rPr lang="en-US" dirty="0"/>
              <a:t>) and several other non-glycosylated membrane </a:t>
            </a:r>
            <a:r>
              <a:rPr lang="en-US" dirty="0" smtClean="0"/>
              <a:t>proteins. Unlike </a:t>
            </a:r>
            <a:r>
              <a:rPr lang="en-US" dirty="0"/>
              <a:t>most enveloped viruses, there is a large amorphous mass between the capsid and the envelope, called the </a:t>
            </a:r>
            <a:r>
              <a:rPr lang="en-US" b="1" dirty="0"/>
              <a:t>tegument</a:t>
            </a:r>
            <a:r>
              <a:rPr lang="en-US" dirty="0"/>
              <a:t>, which contains about 14 virus-coded proteins. Tegument proteins are introduced into the cell upon infection by </a:t>
            </a:r>
            <a:r>
              <a:rPr lang="en-US" dirty="0" err="1"/>
              <a:t>herpesviruses</a:t>
            </a:r>
            <a:r>
              <a:rPr lang="en-US" dirty="0"/>
              <a:t>, and some of </a:t>
            </a:r>
            <a:r>
              <a:rPr lang="en-US" dirty="0" err="1"/>
              <a:t>themcarry</a:t>
            </a:r>
            <a:r>
              <a:rPr lang="en-US" dirty="0"/>
              <a:t> out crucial functions in the virus growth cycle. </a:t>
            </a:r>
          </a:p>
          <a:p>
            <a:endParaRPr lang="en-US" dirty="0"/>
          </a:p>
          <a:p>
            <a:endParaRPr lang="en-US" dirty="0"/>
          </a:p>
        </p:txBody>
      </p:sp>
      <p:pic>
        <p:nvPicPr>
          <p:cNvPr id="4" name="Picture 3"/>
          <p:cNvPicPr>
            <a:picLocks noChangeAspect="1"/>
          </p:cNvPicPr>
          <p:nvPr/>
        </p:nvPicPr>
        <p:blipFill>
          <a:blip r:embed="rId4"/>
          <a:stretch>
            <a:fillRect/>
          </a:stretch>
        </p:blipFill>
        <p:spPr>
          <a:xfrm>
            <a:off x="6202489" y="4056762"/>
            <a:ext cx="3934374" cy="259397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94329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2213112" y="2953512"/>
            <a:ext cx="7256634" cy="3614738"/>
          </a:xfrm>
          <a:prstGeom prst="rect">
            <a:avLst/>
          </a:prstGeom>
        </p:spPr>
      </p:pic>
      <p:sp>
        <p:nvSpPr>
          <p:cNvPr id="5" name="Rectangle 4"/>
          <p:cNvSpPr/>
          <p:nvPr/>
        </p:nvSpPr>
        <p:spPr>
          <a:xfrm>
            <a:off x="219456" y="323100"/>
            <a:ext cx="11375136" cy="2246769"/>
          </a:xfrm>
          <a:prstGeom prst="rect">
            <a:avLst/>
          </a:prstGeom>
        </p:spPr>
        <p:txBody>
          <a:bodyPr wrap="square">
            <a:spAutoFit/>
          </a:bodyPr>
          <a:lstStyle/>
          <a:p>
            <a:r>
              <a:rPr lang="en-US" sz="3200" b="1" dirty="0">
                <a:solidFill>
                  <a:srgbClr val="30598A"/>
                </a:solidFill>
                <a:latin typeface="OfficinaSans-Bold"/>
              </a:rPr>
              <a:t>HSV-1 genome </a:t>
            </a:r>
            <a:r>
              <a:rPr lang="en-US" sz="3200" b="1" dirty="0" smtClean="0">
                <a:solidFill>
                  <a:srgbClr val="30598A"/>
                </a:solidFill>
                <a:latin typeface="OfficinaSans-Bold"/>
              </a:rPr>
              <a:t>organization </a:t>
            </a:r>
            <a:r>
              <a:rPr lang="en-US" sz="3200" b="1" dirty="0" err="1" smtClean="0">
                <a:solidFill>
                  <a:srgbClr val="30598A"/>
                </a:solidFill>
                <a:latin typeface="OfficinaSans-Bold"/>
              </a:rPr>
              <a:t>organization</a:t>
            </a:r>
            <a:endParaRPr lang="en-US" sz="3200" b="1" dirty="0">
              <a:solidFill>
                <a:srgbClr val="30598A"/>
              </a:solidFill>
              <a:latin typeface="OfficinaSans-Bold"/>
            </a:endParaRPr>
          </a:p>
          <a:p>
            <a:pPr algn="just"/>
            <a:r>
              <a:rPr lang="en-US" dirty="0">
                <a:solidFill>
                  <a:srgbClr val="231F20"/>
                </a:solidFill>
                <a:latin typeface="Times-Roman"/>
              </a:rPr>
              <a:t>HSV-1 is one of the most-studied </a:t>
            </a:r>
            <a:r>
              <a:rPr lang="en-US" dirty="0" err="1" smtClean="0">
                <a:solidFill>
                  <a:srgbClr val="231F20"/>
                </a:solidFill>
                <a:latin typeface="Times-Roman"/>
              </a:rPr>
              <a:t>herpesviruses</a:t>
            </a:r>
            <a:r>
              <a:rPr lang="en-US" dirty="0" smtClean="0">
                <a:solidFill>
                  <a:srgbClr val="231F20"/>
                </a:solidFill>
                <a:latin typeface="Times-Roman"/>
              </a:rPr>
              <a:t>; we </a:t>
            </a:r>
            <a:r>
              <a:rPr lang="en-US" dirty="0">
                <a:solidFill>
                  <a:srgbClr val="231F20"/>
                </a:solidFill>
                <a:latin typeface="Times-Roman"/>
              </a:rPr>
              <a:t>shall look at its genome organization and </a:t>
            </a:r>
            <a:r>
              <a:rPr lang="en-US" dirty="0" smtClean="0">
                <a:solidFill>
                  <a:srgbClr val="231F20"/>
                </a:solidFill>
                <a:latin typeface="Times-Roman"/>
              </a:rPr>
              <a:t>then at </a:t>
            </a:r>
            <a:r>
              <a:rPr lang="en-US" dirty="0">
                <a:solidFill>
                  <a:srgbClr val="231F20"/>
                </a:solidFill>
                <a:latin typeface="Times-Roman"/>
              </a:rPr>
              <a:t>its replication. The genome consists of </a:t>
            </a:r>
            <a:r>
              <a:rPr lang="en-US" dirty="0" smtClean="0">
                <a:solidFill>
                  <a:srgbClr val="231F20"/>
                </a:solidFill>
                <a:latin typeface="Times-Roman"/>
              </a:rPr>
              <a:t>two unique </a:t>
            </a:r>
            <a:r>
              <a:rPr lang="en-US" dirty="0">
                <a:solidFill>
                  <a:srgbClr val="231F20"/>
                </a:solidFill>
                <a:latin typeface="Times-Roman"/>
              </a:rPr>
              <a:t>sequences each flanked by repeat </a:t>
            </a:r>
            <a:r>
              <a:rPr lang="en-US" dirty="0" smtClean="0">
                <a:solidFill>
                  <a:srgbClr val="231F20"/>
                </a:solidFill>
                <a:latin typeface="Times-Roman"/>
              </a:rPr>
              <a:t>sequences (Figure </a:t>
            </a:r>
            <a:r>
              <a:rPr lang="en-US" dirty="0">
                <a:solidFill>
                  <a:srgbClr val="231F20"/>
                </a:solidFill>
                <a:latin typeface="Times-Roman"/>
              </a:rPr>
              <a:t>11.4(a)). The unique sequences are not of </a:t>
            </a:r>
            <a:r>
              <a:rPr lang="en-US" dirty="0" smtClean="0">
                <a:solidFill>
                  <a:srgbClr val="231F20"/>
                </a:solidFill>
                <a:latin typeface="Times-Roman"/>
              </a:rPr>
              <a:t>equal length</a:t>
            </a:r>
            <a:r>
              <a:rPr lang="en-US" dirty="0">
                <a:solidFill>
                  <a:srgbClr val="231F20"/>
                </a:solidFill>
                <a:latin typeface="Times-Roman"/>
              </a:rPr>
              <a:t>: the longer is designated U</a:t>
            </a:r>
            <a:r>
              <a:rPr lang="en-US" sz="800" dirty="0">
                <a:solidFill>
                  <a:srgbClr val="231F20"/>
                </a:solidFill>
                <a:latin typeface="Times-Roman"/>
              </a:rPr>
              <a:t>L </a:t>
            </a:r>
            <a:r>
              <a:rPr lang="en-US" dirty="0">
                <a:solidFill>
                  <a:srgbClr val="231F20"/>
                </a:solidFill>
                <a:latin typeface="Times-Roman"/>
              </a:rPr>
              <a:t>and the shorter </a:t>
            </a:r>
            <a:r>
              <a:rPr lang="en-US" dirty="0" smtClean="0">
                <a:solidFill>
                  <a:srgbClr val="231F20"/>
                </a:solidFill>
                <a:latin typeface="Times-Roman"/>
              </a:rPr>
              <a:t>is designated </a:t>
            </a:r>
            <a:r>
              <a:rPr lang="en-US" dirty="0">
                <a:solidFill>
                  <a:srgbClr val="231F20"/>
                </a:solidFill>
                <a:latin typeface="Times-Roman"/>
              </a:rPr>
              <a:t>U</a:t>
            </a:r>
            <a:r>
              <a:rPr lang="en-US" sz="800" dirty="0">
                <a:solidFill>
                  <a:srgbClr val="231F20"/>
                </a:solidFill>
                <a:latin typeface="Times-Roman"/>
              </a:rPr>
              <a:t>S</a:t>
            </a:r>
            <a:r>
              <a:rPr lang="en-US" dirty="0">
                <a:solidFill>
                  <a:srgbClr val="231F20"/>
                </a:solidFill>
                <a:latin typeface="Times-Roman"/>
              </a:rPr>
              <a:t>. The HSV-1 genome encodes at </a:t>
            </a:r>
            <a:r>
              <a:rPr lang="en-US" dirty="0" smtClean="0">
                <a:solidFill>
                  <a:srgbClr val="231F20"/>
                </a:solidFill>
                <a:latin typeface="Times-Roman"/>
              </a:rPr>
              <a:t>least 74 </a:t>
            </a:r>
            <a:r>
              <a:rPr lang="en-US" dirty="0">
                <a:solidFill>
                  <a:srgbClr val="231F20"/>
                </a:solidFill>
                <a:latin typeface="Times-Roman"/>
              </a:rPr>
              <a:t>proteins plus some RNAs that are not </a:t>
            </a:r>
            <a:r>
              <a:rPr lang="en-US" dirty="0" smtClean="0">
                <a:solidFill>
                  <a:srgbClr val="231F20"/>
                </a:solidFill>
                <a:latin typeface="Times-Roman"/>
              </a:rPr>
              <a:t>translated (Figure </a:t>
            </a:r>
            <a:r>
              <a:rPr lang="en-US" dirty="0">
                <a:solidFill>
                  <a:srgbClr val="231F20"/>
                </a:solidFill>
                <a:latin typeface="Times-Roman"/>
              </a:rPr>
              <a:t>11.4(b)). Both strands of the DNA are used </a:t>
            </a:r>
            <a:r>
              <a:rPr lang="en-US" dirty="0" smtClean="0">
                <a:solidFill>
                  <a:srgbClr val="231F20"/>
                </a:solidFill>
                <a:latin typeface="Times-Roman"/>
              </a:rPr>
              <a:t>for coding</a:t>
            </a:r>
            <a:r>
              <a:rPr lang="en-US" dirty="0">
                <a:solidFill>
                  <a:srgbClr val="231F20"/>
                </a:solidFill>
                <a:latin typeface="Times-Roman"/>
              </a:rPr>
              <a:t>. The inverted repeats contain some genes, </a:t>
            </a:r>
            <a:r>
              <a:rPr lang="en-US" dirty="0" smtClean="0">
                <a:solidFill>
                  <a:srgbClr val="231F20"/>
                </a:solidFill>
                <a:latin typeface="Times-Roman"/>
              </a:rPr>
              <a:t>so the </a:t>
            </a:r>
            <a:r>
              <a:rPr lang="en-US" dirty="0">
                <a:solidFill>
                  <a:srgbClr val="231F20"/>
                </a:solidFill>
                <a:latin typeface="Times-Roman"/>
              </a:rPr>
              <a:t>genome contains </a:t>
            </a:r>
            <a:r>
              <a:rPr lang="en-US" dirty="0" smtClean="0">
                <a:solidFill>
                  <a:srgbClr val="231F20"/>
                </a:solidFill>
                <a:latin typeface="Times-Roman"/>
              </a:rPr>
              <a:t>two copies </a:t>
            </a:r>
            <a:r>
              <a:rPr lang="en-US" dirty="0">
                <a:solidFill>
                  <a:srgbClr val="231F20"/>
                </a:solidFill>
                <a:latin typeface="Times-Roman"/>
              </a:rPr>
              <a:t>of these genes, one </a:t>
            </a:r>
            <a:r>
              <a:rPr lang="en-US" dirty="0" smtClean="0">
                <a:solidFill>
                  <a:srgbClr val="231F20"/>
                </a:solidFill>
                <a:latin typeface="Times-Roman"/>
              </a:rPr>
              <a:t>in each </a:t>
            </a:r>
            <a:r>
              <a:rPr lang="en-US" dirty="0">
                <a:solidFill>
                  <a:srgbClr val="231F20"/>
                </a:solidFill>
                <a:latin typeface="Times-Roman"/>
              </a:rPr>
              <a:t>strand.</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81287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96" y="685800"/>
            <a:ext cx="11509248" cy="5410200"/>
          </a:xfrm>
        </p:spPr>
        <p:txBody>
          <a:bodyPr>
            <a:normAutofit/>
          </a:bodyPr>
          <a:lstStyle/>
          <a:p>
            <a:pPr algn="just"/>
            <a:r>
              <a:rPr lang="en-US" dirty="0">
                <a:solidFill>
                  <a:schemeClr val="bg1"/>
                </a:solidFill>
                <a:latin typeface="Times New Roman" panose="02020603050405020304" pitchFamily="18" charset="0"/>
                <a:cs typeface="Times New Roman" panose="02020603050405020304" pitchFamily="18" charset="0"/>
              </a:rPr>
              <a:t>The sequence of events at the cell surface usually involves the HSV-1 </a:t>
            </a:r>
            <a:r>
              <a:rPr lang="en-US" dirty="0" err="1">
                <a:solidFill>
                  <a:schemeClr val="bg1"/>
                </a:solidFill>
                <a:latin typeface="Times New Roman" panose="02020603050405020304" pitchFamily="18" charset="0"/>
                <a:cs typeface="Times New Roman" panose="02020603050405020304" pitchFamily="18" charset="0"/>
              </a:rPr>
              <a:t>virion</a:t>
            </a:r>
            <a:r>
              <a:rPr lang="en-US" dirty="0">
                <a:solidFill>
                  <a:schemeClr val="bg1"/>
                </a:solidFill>
                <a:latin typeface="Times New Roman" panose="02020603050405020304" pitchFamily="18" charset="0"/>
                <a:cs typeface="Times New Roman" panose="02020603050405020304" pitchFamily="18" charset="0"/>
              </a:rPr>
              <a:t> binding initially to heparin </a:t>
            </a:r>
            <a:r>
              <a:rPr lang="en-US" dirty="0" err="1">
                <a:solidFill>
                  <a:schemeClr val="bg1"/>
                </a:solidFill>
                <a:latin typeface="Times New Roman" panose="02020603050405020304" pitchFamily="18" charset="0"/>
                <a:cs typeface="Times New Roman" panose="02020603050405020304" pitchFamily="18" charset="0"/>
              </a:rPr>
              <a:t>sulphate</a:t>
            </a:r>
            <a:r>
              <a:rPr lang="en-US" dirty="0">
                <a:solidFill>
                  <a:schemeClr val="bg1"/>
                </a:solidFill>
                <a:latin typeface="Times New Roman" panose="02020603050405020304" pitchFamily="18" charset="0"/>
                <a:cs typeface="Times New Roman" panose="02020603050405020304" pitchFamily="18" charset="0"/>
              </a:rPr>
              <a:t>, and then to the main receptor. The latter can be one of several types of cell surface molecule including some </a:t>
            </a:r>
            <a:r>
              <a:rPr lang="en-US" dirty="0" err="1">
                <a:solidFill>
                  <a:schemeClr val="bg1"/>
                </a:solidFill>
                <a:latin typeface="Times New Roman" panose="02020603050405020304" pitchFamily="18" charset="0"/>
                <a:cs typeface="Times New Roman" panose="02020603050405020304" pitchFamily="18" charset="0"/>
              </a:rPr>
              <a:t>nectins</a:t>
            </a:r>
            <a:r>
              <a:rPr lang="en-US" dirty="0">
                <a:solidFill>
                  <a:schemeClr val="bg1"/>
                </a:solidFill>
                <a:latin typeface="Times New Roman" panose="02020603050405020304" pitchFamily="18" charset="0"/>
                <a:cs typeface="Times New Roman" panose="02020603050405020304" pitchFamily="18" charset="0"/>
              </a:rPr>
              <a:t>, which are cell adhesion molecules. The </a:t>
            </a:r>
            <a:r>
              <a:rPr lang="en-US" dirty="0" err="1">
                <a:solidFill>
                  <a:schemeClr val="bg1"/>
                </a:solidFill>
                <a:latin typeface="Times New Roman" panose="02020603050405020304" pitchFamily="18" charset="0"/>
                <a:cs typeface="Times New Roman" panose="02020603050405020304" pitchFamily="18" charset="0"/>
              </a:rPr>
              <a:t>virion</a:t>
            </a:r>
            <a:r>
              <a:rPr lang="en-US" dirty="0">
                <a:solidFill>
                  <a:schemeClr val="bg1"/>
                </a:solidFill>
                <a:latin typeface="Times New Roman" panose="02020603050405020304" pitchFamily="18" charset="0"/>
                <a:cs typeface="Times New Roman" panose="02020603050405020304" pitchFamily="18" charset="0"/>
              </a:rPr>
              <a:t> envelope then fuses with the plasma </a:t>
            </a:r>
            <a:r>
              <a:rPr lang="en-US" dirty="0" err="1">
                <a:solidFill>
                  <a:schemeClr val="bg1"/>
                </a:solidFill>
                <a:latin typeface="Times New Roman" panose="02020603050405020304" pitchFamily="18" charset="0"/>
                <a:cs typeface="Times New Roman" panose="02020603050405020304" pitchFamily="18" charset="0"/>
              </a:rPr>
              <a:t>membran</a:t>
            </a:r>
            <a:r>
              <a:rPr lang="en-US" dirty="0">
                <a:solidFill>
                  <a:schemeClr val="bg1"/>
                </a:solidFill>
                <a:latin typeface="Times New Roman" panose="02020603050405020304" pitchFamily="18" charset="0"/>
                <a:cs typeface="Times New Roman" panose="02020603050405020304" pitchFamily="18" charset="0"/>
              </a:rPr>
              <a:t>. Infection may also occur by endocytosis, followed by fusion between the </a:t>
            </a:r>
            <a:r>
              <a:rPr lang="en-US" dirty="0" err="1">
                <a:solidFill>
                  <a:schemeClr val="bg1"/>
                </a:solidFill>
                <a:latin typeface="Times New Roman" panose="02020603050405020304" pitchFamily="18" charset="0"/>
                <a:cs typeface="Times New Roman" panose="02020603050405020304" pitchFamily="18" charset="0"/>
              </a:rPr>
              <a:t>virion</a:t>
            </a:r>
            <a:r>
              <a:rPr lang="en-US" dirty="0">
                <a:solidFill>
                  <a:schemeClr val="bg1"/>
                </a:solidFill>
                <a:latin typeface="Times New Roman" panose="02020603050405020304" pitchFamily="18" charset="0"/>
                <a:cs typeface="Times New Roman" panose="02020603050405020304" pitchFamily="18" charset="0"/>
              </a:rPr>
              <a:t> envelope and the endosome membrane. The </a:t>
            </a:r>
            <a:r>
              <a:rPr lang="en-US" dirty="0" err="1">
                <a:solidFill>
                  <a:schemeClr val="bg1"/>
                </a:solidFill>
                <a:latin typeface="Times New Roman" panose="02020603050405020304" pitchFamily="18" charset="0"/>
                <a:cs typeface="Times New Roman" panose="02020603050405020304" pitchFamily="18" charset="0"/>
              </a:rPr>
              <a:t>nucleocapsid</a:t>
            </a:r>
            <a:r>
              <a:rPr lang="en-US" dirty="0">
                <a:solidFill>
                  <a:schemeClr val="bg1"/>
                </a:solidFill>
                <a:latin typeface="Times New Roman" panose="02020603050405020304" pitchFamily="18" charset="0"/>
                <a:cs typeface="Times New Roman" panose="02020603050405020304" pitchFamily="18" charset="0"/>
              </a:rPr>
              <a:t> and the tegument proteins are released into the cytoplasm and the </a:t>
            </a:r>
            <a:r>
              <a:rPr lang="en-US" dirty="0" err="1">
                <a:solidFill>
                  <a:schemeClr val="bg1"/>
                </a:solidFill>
                <a:latin typeface="Times New Roman" panose="02020603050405020304" pitchFamily="18" charset="0"/>
                <a:cs typeface="Times New Roman" panose="02020603050405020304" pitchFamily="18" charset="0"/>
              </a:rPr>
              <a:t>nucleocapsid</a:t>
            </a:r>
            <a:r>
              <a:rPr lang="en-US" dirty="0">
                <a:solidFill>
                  <a:schemeClr val="bg1"/>
                </a:solidFill>
                <a:latin typeface="Times New Roman" panose="02020603050405020304" pitchFamily="18" charset="0"/>
                <a:cs typeface="Times New Roman" panose="02020603050405020304" pitchFamily="18" charset="0"/>
              </a:rPr>
              <a:t> must then be transported to the nucleus, where virus replication takes place. The virus DNA is released into the nucleus, where the linear molecule is converted into a covalently closed circular molecule, which becomes associated with cell histones. Studies with antibodies specific for tegument proteins have provided evidence that these proteins are transported to several sites in the cell. At these sites tegument proteins play a variety of roles, including the down-regulation of host DNA, RNA and protein synthesis. One tegument protein known as </a:t>
            </a:r>
            <a:r>
              <a:rPr lang="en-US" dirty="0" err="1">
                <a:solidFill>
                  <a:schemeClr val="bg1"/>
                </a:solidFill>
                <a:latin typeface="Times New Roman" panose="02020603050405020304" pitchFamily="18" charset="0"/>
                <a:cs typeface="Times New Roman" panose="02020603050405020304" pitchFamily="18" charset="0"/>
              </a:rPr>
              <a:t>virion</a:t>
            </a:r>
            <a:r>
              <a:rPr lang="en-US" dirty="0">
                <a:solidFill>
                  <a:schemeClr val="bg1"/>
                </a:solidFill>
                <a:latin typeface="Times New Roman" panose="02020603050405020304" pitchFamily="18" charset="0"/>
                <a:cs typeface="Times New Roman" panose="02020603050405020304" pitchFamily="18" charset="0"/>
              </a:rPr>
              <a:t> host shutoff (</a:t>
            </a:r>
            <a:r>
              <a:rPr lang="en-US" dirty="0" err="1">
                <a:solidFill>
                  <a:schemeClr val="bg1"/>
                </a:solidFill>
                <a:latin typeface="Times New Roman" panose="02020603050405020304" pitchFamily="18" charset="0"/>
                <a:cs typeface="Times New Roman" panose="02020603050405020304" pitchFamily="18" charset="0"/>
              </a:rPr>
              <a:t>vhs</a:t>
            </a:r>
            <a:r>
              <a:rPr lang="en-US" dirty="0">
                <a:solidFill>
                  <a:schemeClr val="bg1"/>
                </a:solidFill>
                <a:latin typeface="Times New Roman" panose="02020603050405020304" pitchFamily="18" charset="0"/>
                <a:cs typeface="Times New Roman" panose="02020603050405020304" pitchFamily="18" charset="0"/>
              </a:rPr>
              <a:t>) protein degrades cell mRNA. Other tegument proteins are involved in the activation of virus genes, in particular the major tegument protein, VP16, which is transported to the nucleus, where it becomes associated with the virus DNA.</a:t>
            </a:r>
          </a:p>
          <a:p>
            <a:r>
              <a:rPr lang="en-US" dirty="0" smtClean="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99775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0325164" cy="3459480"/>
          </a:xfrm>
        </p:spPr>
        <p:txBody>
          <a:bodyPr>
            <a:normAutofit/>
          </a:bodyPr>
          <a:lstStyle/>
          <a:p>
            <a:pPr marL="0" indent="0">
              <a:buNone/>
            </a:pPr>
            <a:r>
              <a:rPr lang="en-US" b="1" i="1" dirty="0">
                <a:solidFill>
                  <a:schemeClr val="bg1"/>
                </a:solidFill>
                <a:latin typeface="Times New Roman" panose="02020603050405020304" pitchFamily="18" charset="0"/>
                <a:cs typeface="Times New Roman" panose="02020603050405020304" pitchFamily="18" charset="0"/>
              </a:rPr>
              <a:t>Transcription and translation</a:t>
            </a:r>
          </a:p>
          <a:p>
            <a:pPr marL="0" indent="0" algn="just">
              <a:buNone/>
            </a:pPr>
            <a:r>
              <a:rPr lang="en-US" dirty="0" err="1">
                <a:solidFill>
                  <a:schemeClr val="bg1"/>
                </a:solidFill>
                <a:latin typeface="Times New Roman" panose="02020603050405020304" pitchFamily="18" charset="0"/>
                <a:cs typeface="Times New Roman" panose="02020603050405020304" pitchFamily="18" charset="0"/>
              </a:rPr>
              <a:t>Herpesvirus</a:t>
            </a:r>
            <a:r>
              <a:rPr lang="en-US" dirty="0">
                <a:solidFill>
                  <a:schemeClr val="bg1"/>
                </a:solidFill>
                <a:latin typeface="Times New Roman" panose="02020603050405020304" pitchFamily="18" charset="0"/>
                <a:cs typeface="Times New Roman" panose="02020603050405020304" pitchFamily="18" charset="0"/>
              </a:rPr>
              <a:t> genes are expressed in three phases: immediate early (IE), early (E) and late (L). Some authors refer to these phases by the Greek letters α, β and γ. There are introns in a few of the HSV-1 genes, mainly in the IE genes. The IE genes are activated by VP16. It was noted above that VP16 from infecting </a:t>
            </a:r>
            <a:r>
              <a:rPr lang="en-US" dirty="0" err="1">
                <a:solidFill>
                  <a:schemeClr val="bg1"/>
                </a:solidFill>
                <a:latin typeface="Times New Roman" panose="02020603050405020304" pitchFamily="18" charset="0"/>
                <a:cs typeface="Times New Roman" panose="02020603050405020304" pitchFamily="18" charset="0"/>
              </a:rPr>
              <a:t>virions</a:t>
            </a:r>
            <a:r>
              <a:rPr lang="en-US" dirty="0">
                <a:solidFill>
                  <a:schemeClr val="bg1"/>
                </a:solidFill>
                <a:latin typeface="Times New Roman" panose="02020603050405020304" pitchFamily="18" charset="0"/>
                <a:cs typeface="Times New Roman" panose="02020603050405020304" pitchFamily="18" charset="0"/>
              </a:rPr>
              <a:t> associates with the virus DNA. It does this by binding to a complex of cell proteins including Oct-1, which binds to the sequence TAATGARAT present in the promoter of each of the IE genes. VP16 then acts as a transcription factor to recruit the host RNA polymerase II and associated initiation components to each IE gene. Some of the E proteins have roles in virus DNA replication. Most of the L proteins are the virus structural proteins</a:t>
            </a:r>
            <a:r>
              <a:rPr lang="en-US" dirty="0" smtClean="0">
                <a:solidFill>
                  <a:schemeClr val="bg1"/>
                </a:solidFill>
                <a:latin typeface="Times New Roman" panose="02020603050405020304" pitchFamily="18" charset="0"/>
                <a:cs typeface="Times New Roman" panose="02020603050405020304" pitchFamily="18" charset="0"/>
              </a:rPr>
              <a:t>.</a:t>
            </a:r>
          </a:p>
          <a:p>
            <a:endParaRPr lang="en-US" dirty="0"/>
          </a:p>
          <a:p>
            <a:endParaRPr lang="en-US" dirty="0"/>
          </a:p>
        </p:txBody>
      </p:sp>
      <p:pic>
        <p:nvPicPr>
          <p:cNvPr id="4" name="Picture 3"/>
          <p:cNvPicPr>
            <a:picLocks noChangeAspect="1"/>
          </p:cNvPicPr>
          <p:nvPr/>
        </p:nvPicPr>
        <p:blipFill>
          <a:blip r:embed="rId4"/>
          <a:stretch>
            <a:fillRect/>
          </a:stretch>
        </p:blipFill>
        <p:spPr>
          <a:xfrm>
            <a:off x="1204309" y="3806831"/>
            <a:ext cx="8797290" cy="278001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31638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0178860" cy="5361432"/>
          </a:xfrm>
        </p:spPr>
        <p:txBody>
          <a:bodyPr/>
          <a:lstStyle/>
          <a:p>
            <a:pPr algn="just"/>
            <a:r>
              <a:rPr lang="en-US" dirty="0">
                <a:solidFill>
                  <a:schemeClr val="bg1"/>
                </a:solidFill>
                <a:latin typeface="Times New Roman" panose="02020603050405020304" pitchFamily="18" charset="0"/>
                <a:cs typeface="Times New Roman" panose="02020603050405020304" pitchFamily="18" charset="0"/>
              </a:rPr>
              <a:t>The virus DNA is replicated by E proteins, seven of which are essential for the process. Copies of an origin-binding protein bind at one of three </a:t>
            </a:r>
            <a:r>
              <a:rPr lang="en-US" i="1" dirty="0" err="1">
                <a:solidFill>
                  <a:schemeClr val="bg1"/>
                </a:solidFill>
                <a:latin typeface="Times New Roman" panose="02020603050405020304" pitchFamily="18" charset="0"/>
                <a:cs typeface="Times New Roman" panose="02020603050405020304" pitchFamily="18" charset="0"/>
              </a:rPr>
              <a:t>ori</a:t>
            </a:r>
            <a:r>
              <a:rPr lang="en-US"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sites in the virus DNA. The protein has a helicase activity, causing the double helix to unwind at that site, and it has an affinity for the resulting single strands of DNA. The double helix is prevented from re-forming by the binding of copies of a </a:t>
            </a:r>
            <a:r>
              <a:rPr lang="en-US" dirty="0" err="1">
                <a:solidFill>
                  <a:schemeClr val="bg1"/>
                </a:solidFill>
                <a:latin typeface="Times New Roman" panose="02020603050405020304" pitchFamily="18" charset="0"/>
                <a:cs typeface="Times New Roman" panose="02020603050405020304" pitchFamily="18" charset="0"/>
              </a:rPr>
              <a:t>ssDNA</a:t>
            </a:r>
            <a:r>
              <a:rPr lang="en-US" dirty="0">
                <a:solidFill>
                  <a:schemeClr val="bg1"/>
                </a:solidFill>
                <a:latin typeface="Times New Roman" panose="02020603050405020304" pitchFamily="18" charset="0"/>
                <a:cs typeface="Times New Roman" panose="02020603050405020304" pitchFamily="18" charset="0"/>
              </a:rPr>
              <a:t>-binding protein.</a:t>
            </a:r>
          </a:p>
          <a:p>
            <a:pPr algn="just"/>
            <a:r>
              <a:rPr lang="en-US" dirty="0">
                <a:solidFill>
                  <a:schemeClr val="bg1"/>
                </a:solidFill>
                <a:latin typeface="Times New Roman" panose="02020603050405020304" pitchFamily="18" charset="0"/>
                <a:cs typeface="Times New Roman" panose="02020603050405020304" pitchFamily="18" charset="0"/>
              </a:rPr>
              <a:t>The </a:t>
            </a:r>
            <a:r>
              <a:rPr lang="en-US" i="1" dirty="0" err="1">
                <a:solidFill>
                  <a:schemeClr val="bg1"/>
                </a:solidFill>
                <a:latin typeface="Times New Roman" panose="02020603050405020304" pitchFamily="18" charset="0"/>
                <a:cs typeface="Times New Roman" panose="02020603050405020304" pitchFamily="18" charset="0"/>
              </a:rPr>
              <a:t>ori</a:t>
            </a:r>
            <a:r>
              <a:rPr lang="en-US"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site is then bound by a complex of three proteins, which act as a helicase, further unwinding the double helix to form a replication fork. On one of the strands a complex of the same three proteins (now acting as a </a:t>
            </a:r>
            <a:r>
              <a:rPr lang="en-US" dirty="0" err="1">
                <a:solidFill>
                  <a:schemeClr val="bg1"/>
                </a:solidFill>
                <a:latin typeface="Times New Roman" panose="02020603050405020304" pitchFamily="18" charset="0"/>
                <a:cs typeface="Times New Roman" panose="02020603050405020304" pitchFamily="18" charset="0"/>
              </a:rPr>
              <a:t>primase</a:t>
            </a:r>
            <a:r>
              <a:rPr lang="en-US" dirty="0">
                <a:solidFill>
                  <a:schemeClr val="bg1"/>
                </a:solidFill>
                <a:latin typeface="Times New Roman" panose="02020603050405020304" pitchFamily="18" charset="0"/>
                <a:cs typeface="Times New Roman" panose="02020603050405020304" pitchFamily="18" charset="0"/>
              </a:rPr>
              <a:t>) synthesizes a short sequence of RNA complementary to the DNA. This RNA acts as a primer, and the DNA polymerase </a:t>
            </a:r>
            <a:r>
              <a:rPr lang="en-US" dirty="0" err="1">
                <a:solidFill>
                  <a:schemeClr val="bg1"/>
                </a:solidFill>
                <a:latin typeface="Times New Roman" panose="02020603050405020304" pitchFamily="18" charset="0"/>
                <a:cs typeface="Times New Roman" panose="02020603050405020304" pitchFamily="18" charset="0"/>
              </a:rPr>
              <a:t>complexed</a:t>
            </a:r>
            <a:r>
              <a:rPr lang="en-US" dirty="0">
                <a:solidFill>
                  <a:schemeClr val="bg1"/>
                </a:solidFill>
                <a:latin typeface="Times New Roman" panose="02020603050405020304" pitchFamily="18" charset="0"/>
                <a:cs typeface="Times New Roman" panose="02020603050405020304" pitchFamily="18" charset="0"/>
              </a:rPr>
              <a:t> with a polymerase </a:t>
            </a:r>
            <a:r>
              <a:rPr lang="en-US" dirty="0" err="1">
                <a:solidFill>
                  <a:schemeClr val="bg1"/>
                </a:solidFill>
                <a:latin typeface="Times New Roman" panose="02020603050405020304" pitchFamily="18" charset="0"/>
                <a:cs typeface="Times New Roman" panose="02020603050405020304" pitchFamily="18" charset="0"/>
              </a:rPr>
              <a:t>processivity</a:t>
            </a:r>
            <a:r>
              <a:rPr lang="en-US" dirty="0">
                <a:solidFill>
                  <a:schemeClr val="bg1"/>
                </a:solidFill>
                <a:latin typeface="Times New Roman" panose="02020603050405020304" pitchFamily="18" charset="0"/>
                <a:cs typeface="Times New Roman" panose="02020603050405020304" pitchFamily="18" charset="0"/>
              </a:rPr>
              <a:t> factor starts to synthesize the leading strand of DNA. On the other genome strand </a:t>
            </a:r>
            <a:r>
              <a:rPr lang="en-US" dirty="0" err="1">
                <a:solidFill>
                  <a:schemeClr val="bg1"/>
                </a:solidFill>
                <a:latin typeface="Times New Roman" panose="02020603050405020304" pitchFamily="18" charset="0"/>
                <a:cs typeface="Times New Roman" panose="02020603050405020304" pitchFamily="18" charset="0"/>
              </a:rPr>
              <a:t>primases</a:t>
            </a:r>
            <a:r>
              <a:rPr lang="en-US" dirty="0">
                <a:solidFill>
                  <a:schemeClr val="bg1"/>
                </a:solidFill>
                <a:latin typeface="Times New Roman" panose="02020603050405020304" pitchFamily="18" charset="0"/>
                <a:cs typeface="Times New Roman" panose="02020603050405020304" pitchFamily="18" charset="0"/>
              </a:rPr>
              <a:t> synthesize short RNAs, which are the primers for the synthesis of the Okazaki fragments of the lagging strand of DNA.</a:t>
            </a: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9932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10447084" cy="5678424"/>
          </a:xfrm>
        </p:spPr>
        <p:txBody>
          <a:bodyPr>
            <a:normAutofit/>
          </a:bodyPr>
          <a:lstStyle/>
          <a:p>
            <a:r>
              <a:rPr lang="en-US" b="1" i="1" dirty="0">
                <a:solidFill>
                  <a:schemeClr val="bg1"/>
                </a:solidFill>
                <a:latin typeface="Times New Roman" panose="02020603050405020304" pitchFamily="18" charset="0"/>
                <a:cs typeface="Times New Roman" panose="02020603050405020304" pitchFamily="18" charset="0"/>
              </a:rPr>
              <a:t>Assembly and exit of </a:t>
            </a:r>
            <a:r>
              <a:rPr lang="en-US" b="1" i="1" dirty="0" err="1">
                <a:solidFill>
                  <a:schemeClr val="bg1"/>
                </a:solidFill>
                <a:latin typeface="Times New Roman" panose="02020603050405020304" pitchFamily="18" charset="0"/>
                <a:cs typeface="Times New Roman" panose="02020603050405020304" pitchFamily="18" charset="0"/>
              </a:rPr>
              <a:t>virions</a:t>
            </a:r>
            <a:r>
              <a:rPr lang="en-US" b="1" i="1" dirty="0">
                <a:solidFill>
                  <a:schemeClr val="bg1"/>
                </a:solidFill>
                <a:latin typeface="Times New Roman" panose="02020603050405020304" pitchFamily="18" charset="0"/>
                <a:cs typeface="Times New Roman" panose="02020603050405020304" pitchFamily="18" charset="0"/>
              </a:rPr>
              <a:t> from the cell</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The virus envelope glycoproteins are synthesized in the rough endoplasmic reticulum and are transported to the Golgi complex. The other structural proteins, such as VP5, accumulate in the nuclear replication compartments, where </a:t>
            </a:r>
            <a:r>
              <a:rPr lang="en-US" dirty="0" err="1">
                <a:solidFill>
                  <a:schemeClr val="bg1"/>
                </a:solidFill>
                <a:latin typeface="Times New Roman" panose="02020603050405020304" pitchFamily="18" charset="0"/>
                <a:cs typeface="Times New Roman" panose="02020603050405020304" pitchFamily="18" charset="0"/>
              </a:rPr>
              <a:t>procapsids</a:t>
            </a:r>
            <a:r>
              <a:rPr lang="en-US" dirty="0">
                <a:solidFill>
                  <a:schemeClr val="bg1"/>
                </a:solidFill>
                <a:latin typeface="Times New Roman" panose="02020603050405020304" pitchFamily="18" charset="0"/>
                <a:cs typeface="Times New Roman" panose="02020603050405020304" pitchFamily="18" charset="0"/>
              </a:rPr>
              <a:t> are constructed. A </a:t>
            </a:r>
            <a:r>
              <a:rPr lang="en-US" dirty="0" err="1">
                <a:solidFill>
                  <a:schemeClr val="bg1"/>
                </a:solidFill>
                <a:latin typeface="Times New Roman" panose="02020603050405020304" pitchFamily="18" charset="0"/>
                <a:cs typeface="Times New Roman" panose="02020603050405020304" pitchFamily="18" charset="0"/>
              </a:rPr>
              <a:t>procapsid</a:t>
            </a:r>
            <a:r>
              <a:rPr lang="en-US" dirty="0">
                <a:solidFill>
                  <a:schemeClr val="bg1"/>
                </a:solidFill>
                <a:latin typeface="Times New Roman" panose="02020603050405020304" pitchFamily="18" charset="0"/>
                <a:cs typeface="Times New Roman" panose="02020603050405020304" pitchFamily="18" charset="0"/>
              </a:rPr>
              <a:t> is more rounded than a mature capsid and its structural integrity is maintained by the incorporation of scaffolding proteins. Before or during DNA packaging the scaffolding proteins are removed by a virus-encoded protease.</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The DNA enters the </a:t>
            </a:r>
            <a:r>
              <a:rPr lang="en-US" dirty="0" err="1">
                <a:solidFill>
                  <a:schemeClr val="bg1"/>
                </a:solidFill>
                <a:latin typeface="Times New Roman" panose="02020603050405020304" pitchFamily="18" charset="0"/>
                <a:cs typeface="Times New Roman" panose="02020603050405020304" pitchFamily="18" charset="0"/>
              </a:rPr>
              <a:t>procapsid</a:t>
            </a:r>
            <a:r>
              <a:rPr lang="en-US" dirty="0">
                <a:solidFill>
                  <a:schemeClr val="bg1"/>
                </a:solidFill>
                <a:latin typeface="Times New Roman" panose="02020603050405020304" pitchFamily="18" charset="0"/>
                <a:cs typeface="Times New Roman" panose="02020603050405020304" pitchFamily="18" charset="0"/>
              </a:rPr>
              <a:t> via a portal at one of the vertices of the icosahedron. Once the </a:t>
            </a:r>
            <a:r>
              <a:rPr lang="en-US" dirty="0" err="1">
                <a:solidFill>
                  <a:schemeClr val="bg1"/>
                </a:solidFill>
                <a:latin typeface="Times New Roman" panose="02020603050405020304" pitchFamily="18" charset="0"/>
                <a:cs typeface="Times New Roman" panose="02020603050405020304" pitchFamily="18" charset="0"/>
              </a:rPr>
              <a:t>nucleocapsid</a:t>
            </a:r>
            <a:r>
              <a:rPr lang="en-US" dirty="0">
                <a:solidFill>
                  <a:schemeClr val="bg1"/>
                </a:solidFill>
                <a:latin typeface="Times New Roman" panose="02020603050405020304" pitchFamily="18" charset="0"/>
                <a:cs typeface="Times New Roman" panose="02020603050405020304" pitchFamily="18" charset="0"/>
              </a:rPr>
              <a:t> has been constructed it must acquire its tegument and envelope and then the resulting </a:t>
            </a:r>
            <a:r>
              <a:rPr lang="en-US" dirty="0" err="1">
                <a:solidFill>
                  <a:schemeClr val="bg1"/>
                </a:solidFill>
                <a:latin typeface="Times New Roman" panose="02020603050405020304" pitchFamily="18" charset="0"/>
                <a:cs typeface="Times New Roman" panose="02020603050405020304" pitchFamily="18" charset="0"/>
              </a:rPr>
              <a:t>virion</a:t>
            </a:r>
            <a:r>
              <a:rPr lang="en-US" dirty="0">
                <a:solidFill>
                  <a:schemeClr val="bg1"/>
                </a:solidFill>
                <a:latin typeface="Times New Roman" panose="02020603050405020304" pitchFamily="18" charset="0"/>
                <a:cs typeface="Times New Roman" panose="02020603050405020304" pitchFamily="18" charset="0"/>
              </a:rPr>
              <a:t> must be released from the cell; these are complex processes and many of the details are still unclear. </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Although the </a:t>
            </a:r>
            <a:r>
              <a:rPr lang="en-US" dirty="0" err="1">
                <a:solidFill>
                  <a:schemeClr val="bg1"/>
                </a:solidFill>
                <a:latin typeface="Times New Roman" panose="02020603050405020304" pitchFamily="18" charset="0"/>
                <a:cs typeface="Times New Roman" panose="02020603050405020304" pitchFamily="18" charset="0"/>
              </a:rPr>
              <a:t>virion</a:t>
            </a:r>
            <a:r>
              <a:rPr lang="en-US" dirty="0">
                <a:solidFill>
                  <a:schemeClr val="bg1"/>
                </a:solidFill>
                <a:latin typeface="Times New Roman" panose="02020603050405020304" pitchFamily="18" charset="0"/>
                <a:cs typeface="Times New Roman" panose="02020603050405020304" pitchFamily="18" charset="0"/>
              </a:rPr>
              <a:t> envelopes are derived from membranes within the cell, virus glycoproteins are also expressed at the cell surface. These glycoproteins can cause fusion between infected cells and non-infected cells, resulting in the formation of giant cells known as syncytia, which can be observed both in infected cell cultures and in HSV lesions. Infected cell cultures are normally destroyed 18–24 hours after inoculation.</a:t>
            </a: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171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219</TotalTime>
  <Words>1293</Words>
  <Application>Microsoft Office PowerPoint</Application>
  <PresentationFormat>Widescreen</PresentationFormat>
  <Paragraphs>28</Paragraphs>
  <Slides>9</Slides>
  <Notes>0</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-apple-system</vt:lpstr>
      <vt:lpstr>Century Gothic</vt:lpstr>
      <vt:lpstr>OfficinaSans-Bold</vt:lpstr>
      <vt:lpstr>Tahoma</vt:lpstr>
      <vt:lpstr>Times New Roman</vt:lpstr>
      <vt:lpstr>Times-Roman</vt:lpstr>
      <vt:lpstr>Wingdings 3</vt:lpstr>
      <vt:lpstr>Slice</vt:lpstr>
      <vt:lpstr>جلسه دهم</vt:lpstr>
      <vt:lpstr>Herpesviridae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Herpesviridae</dc:title>
  <dc:creator>apple</dc:creator>
  <cp:lastModifiedBy>apple</cp:lastModifiedBy>
  <cp:revision>15</cp:revision>
  <dcterms:created xsi:type="dcterms:W3CDTF">2020-04-23T18:21:00Z</dcterms:created>
  <dcterms:modified xsi:type="dcterms:W3CDTF">2020-04-30T11:12:41Z</dcterms:modified>
</cp:coreProperties>
</file>