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9" r:id="rId4"/>
    <p:sldId id="261" r:id="rId5"/>
    <p:sldId id="260" r:id="rId6"/>
    <p:sldId id="264" r:id="rId7"/>
    <p:sldId id="262" r:id="rId8"/>
    <p:sldId id="263" r:id="rId9"/>
    <p:sldId id="265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3" autoAdjust="0"/>
    <p:restoredTop sz="94660"/>
  </p:normalViewPr>
  <p:slideViewPr>
    <p:cSldViewPr snapToGrid="0">
      <p:cViewPr varScale="1">
        <p:scale>
          <a:sx n="79" d="100"/>
          <a:sy n="79" d="100"/>
        </p:scale>
        <p:origin x="16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3/15/2020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4pPr>
      <a:lvl5pPr marL="21145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25204" y="539495"/>
            <a:ext cx="8001000" cy="2971801"/>
          </a:xfrm>
        </p:spPr>
        <p:txBody>
          <a:bodyPr/>
          <a:lstStyle/>
          <a:p>
            <a:pPr algn="ctr"/>
            <a:r>
              <a:rPr lang="fa-IR" dirty="0" smtClean="0">
                <a:solidFill>
                  <a:schemeClr val="accent6">
                    <a:lumMod val="75000"/>
                  </a:schemeClr>
                </a:solidFill>
              </a:rPr>
              <a:t>ژنتیک پروکاریوت ها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88372" y="3746331"/>
            <a:ext cx="6400800" cy="1947333"/>
          </a:xfrm>
        </p:spPr>
        <p:txBody>
          <a:bodyPr/>
          <a:lstStyle/>
          <a:p>
            <a:pPr algn="ctr"/>
            <a:r>
              <a:rPr lang="fa-IR" b="1" dirty="0" smtClean="0"/>
              <a:t>جلسه ششم</a:t>
            </a:r>
            <a:endParaRPr lang="en-US" b="1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980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5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7108" y="4438564"/>
            <a:ext cx="8534400" cy="1507067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88736" y="527304"/>
            <a:ext cx="609600" cy="609600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84212" y="685801"/>
            <a:ext cx="8534400" cy="1655064"/>
          </a:xfrm>
        </p:spPr>
        <p:txBody>
          <a:bodyPr/>
          <a:lstStyle/>
          <a:p>
            <a:r>
              <a:rPr lang="en-US" dirty="0" smtClean="0"/>
              <a:t>Elongation Factor-</a:t>
            </a:r>
            <a:r>
              <a:rPr lang="en-US" dirty="0" err="1" smtClean="0"/>
              <a:t>tu</a:t>
            </a:r>
            <a:r>
              <a:rPr lang="en-US" dirty="0" smtClean="0"/>
              <a:t> (EF-</a:t>
            </a:r>
            <a:r>
              <a:rPr lang="en-US" dirty="0" err="1" smtClean="0"/>
              <a:t>Tu</a:t>
            </a:r>
            <a:r>
              <a:rPr lang="en-US" dirty="0" smtClean="0"/>
              <a:t>)</a:t>
            </a:r>
          </a:p>
          <a:p>
            <a:r>
              <a:rPr lang="en-US" dirty="0" smtClean="0"/>
              <a:t>Elongation Factor G (EF-G) or </a:t>
            </a:r>
            <a:r>
              <a:rPr lang="en-US" dirty="0" err="1" smtClean="0"/>
              <a:t>translocase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7271" y="2020625"/>
            <a:ext cx="6194073" cy="4596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242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35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031246" y="1246631"/>
            <a:ext cx="4856978" cy="5353469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03520" y="5498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641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5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Nonsense codons (UAA, UAG, UGA)</a:t>
            </a:r>
          </a:p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Ambiguity (AUG, GUG: 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</a:rPr>
              <a:t>formylmethionine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 or methionine or 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</a:rPr>
              <a:t>valine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)(CUG, UUG, AUU: </a:t>
            </a:r>
            <a:r>
              <a:rPr lang="fa-IR" b="1" dirty="0" smtClean="0">
                <a:solidFill>
                  <a:schemeClr val="accent6">
                    <a:lumMod val="75000"/>
                  </a:schemeClr>
                </a:solidFill>
              </a:rPr>
              <a:t>گاهی فرمیل متیونین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) (UAG</a:t>
            </a:r>
            <a:r>
              <a:rPr lang="fa-IR" b="1" dirty="0" smtClean="0">
                <a:solidFill>
                  <a:schemeClr val="accent6">
                    <a:lumMod val="75000"/>
                  </a:schemeClr>
                </a:solidFill>
              </a:rPr>
              <a:t>گاهی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</a:rPr>
              <a:t>Selenocysteine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a-IR" b="1" dirty="0" smtClean="0">
                <a:solidFill>
                  <a:schemeClr val="accent6">
                    <a:lumMod val="75000"/>
                  </a:schemeClr>
                </a:solidFill>
              </a:rPr>
              <a:t>کد می کند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)</a:t>
            </a:r>
          </a:p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Codon usage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069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0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2060"/>
                </a:solidFill>
              </a:rPr>
              <a:t>Initiation of translation</a:t>
            </a:r>
          </a:p>
          <a:p>
            <a:r>
              <a:rPr lang="en-US" b="1" dirty="0" smtClean="0">
                <a:solidFill>
                  <a:srgbClr val="002060"/>
                </a:solidFill>
              </a:rPr>
              <a:t>Translational initiation region (TIR)</a:t>
            </a:r>
          </a:p>
          <a:p>
            <a:r>
              <a:rPr lang="en-US" b="1" dirty="0" smtClean="0">
                <a:solidFill>
                  <a:srgbClr val="002060"/>
                </a:solidFill>
              </a:rPr>
              <a:t>Start codon (AUG, GUG, CUG, UUG, AUU)</a:t>
            </a:r>
          </a:p>
          <a:p>
            <a:r>
              <a:rPr lang="en-US" b="1" dirty="0" smtClean="0">
                <a:solidFill>
                  <a:srgbClr val="002060"/>
                </a:solidFill>
              </a:rPr>
              <a:t>5 </a:t>
            </a:r>
            <a:r>
              <a:rPr lang="en-US" b="1" dirty="0" err="1" smtClean="0">
                <a:solidFill>
                  <a:srgbClr val="002060"/>
                </a:solidFill>
              </a:rPr>
              <a:t>untraslated</a:t>
            </a:r>
            <a:r>
              <a:rPr lang="en-US" b="1" dirty="0" smtClean="0">
                <a:solidFill>
                  <a:srgbClr val="002060"/>
                </a:solidFill>
              </a:rPr>
              <a:t> region or leader sequence</a:t>
            </a:r>
          </a:p>
          <a:p>
            <a:r>
              <a:rPr lang="en-US" b="1" dirty="0" smtClean="0">
                <a:solidFill>
                  <a:srgbClr val="002060"/>
                </a:solidFill>
              </a:rPr>
              <a:t>Shine-</a:t>
            </a:r>
            <a:r>
              <a:rPr lang="en-US" b="1" dirty="0" err="1" smtClean="0">
                <a:solidFill>
                  <a:srgbClr val="002060"/>
                </a:solidFill>
              </a:rPr>
              <a:t>Dalgarno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seq</a:t>
            </a:r>
            <a:r>
              <a:rPr lang="en-US" b="1" dirty="0" smtClean="0">
                <a:solidFill>
                  <a:srgbClr val="002060"/>
                </a:solidFill>
              </a:rPr>
              <a:t> (S-D)</a:t>
            </a:r>
          </a:p>
          <a:p>
            <a:r>
              <a:rPr lang="en-US" b="1" dirty="0" err="1" smtClean="0">
                <a:solidFill>
                  <a:srgbClr val="002060"/>
                </a:solidFill>
              </a:rPr>
              <a:t>Formylmethionine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tRNA</a:t>
            </a:r>
            <a:endParaRPr lang="en-US" b="1" dirty="0" smtClean="0">
              <a:solidFill>
                <a:srgbClr val="002060"/>
              </a:solidFill>
            </a:endParaRPr>
          </a:p>
          <a:p>
            <a:endParaRPr lang="en-US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981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95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016" y="3513112"/>
            <a:ext cx="7218290" cy="24812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8960" y="406610"/>
            <a:ext cx="3901778" cy="2920237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116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0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245044" y="1379696"/>
            <a:ext cx="9495857" cy="4228624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918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80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88999"/>
            <a:ext cx="12033779" cy="6769001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074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072640" y="1229982"/>
            <a:ext cx="7046976" cy="4689443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96128" y="2590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923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D06F1E"/>
      </a:dk2>
      <a:lt2>
        <a:srgbClr val="F0BE21"/>
      </a:lt2>
      <a:accent1>
        <a:srgbClr val="760603"/>
      </a:accent1>
      <a:accent2>
        <a:srgbClr val="9F761A"/>
      </a:accent2>
      <a:accent3>
        <a:srgbClr val="92A200"/>
      </a:accent3>
      <a:accent4>
        <a:srgbClr val="4AA157"/>
      </a:accent4>
      <a:accent5>
        <a:srgbClr val="46788D"/>
      </a:accent5>
      <a:accent6>
        <a:srgbClr val="A848A8"/>
      </a:accent6>
      <a:hlink>
        <a:srgbClr val="460402"/>
      </a:hlink>
      <a:folHlink>
        <a:srgbClr val="991111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162000"/>
                <a:satMod val="200000"/>
                <a:lumMod val="124000"/>
              </a:schemeClr>
            </a:gs>
            <a:gs pos="100000">
              <a:schemeClr val="phClr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2000"/>
                <a:hueMod val="22000"/>
                <a:satMod val="220000"/>
                <a:lumMod val="62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282EB108-EDE6-4B8E-957B-D4A69BF580E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173</TotalTime>
  <Words>94</Words>
  <Application>Microsoft Office PowerPoint</Application>
  <PresentationFormat>Widescreen</PresentationFormat>
  <Paragraphs>13</Paragraphs>
  <Slides>9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Century Gothic</vt:lpstr>
      <vt:lpstr>Tahoma</vt:lpstr>
      <vt:lpstr>Wingdings 3</vt:lpstr>
      <vt:lpstr>Slice</vt:lpstr>
      <vt:lpstr>ژنتیک پروکاریوت ها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ژنتیک پروکاریوت ها</dc:title>
  <dc:creator>apple</dc:creator>
  <cp:lastModifiedBy>apple</cp:lastModifiedBy>
  <cp:revision>15</cp:revision>
  <dcterms:created xsi:type="dcterms:W3CDTF">2020-03-14T18:30:45Z</dcterms:created>
  <dcterms:modified xsi:type="dcterms:W3CDTF">2020-03-15T14:05:42Z</dcterms:modified>
</cp:coreProperties>
</file>