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79" d="100"/>
          <a:sy n="79" d="100"/>
        </p:scale>
        <p:origin x="1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4/10/2020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4/10/2020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4/10/2020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4/10/2020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4/10/2020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4/10/2020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4/10/2020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4/10/2020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4/10/2020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4/10/2020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4/10/2020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4/10/2020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4/10/2020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4/10/2020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4/10/2020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4/10/2020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4/10/2020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4/10/2020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1155531"/>
          </a:xfrm>
        </p:spPr>
        <p:txBody>
          <a:bodyPr/>
          <a:lstStyle/>
          <a:p>
            <a:pPr algn="ctr"/>
            <a:r>
              <a:rPr lang="fa-IR" dirty="0" smtClean="0"/>
              <a:t>ژنتیک پروکاریوت ها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3791712"/>
            <a:ext cx="8825658" cy="1847088"/>
          </a:xfrm>
        </p:spPr>
        <p:txBody>
          <a:bodyPr>
            <a:normAutofit/>
          </a:bodyPr>
          <a:lstStyle/>
          <a:p>
            <a:pPr algn="ctr"/>
            <a:r>
              <a:rPr lang="fa-IR" sz="3600" dirty="0" smtClean="0"/>
              <a:t>جلسه هفتم</a:t>
            </a:r>
            <a:endParaRPr lang="en-US" sz="36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75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206752"/>
            <a:ext cx="8825659" cy="3813048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1-Genetic code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2. Redundancy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3.WOBBLE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4. </a:t>
            </a:r>
            <a:r>
              <a:rPr lang="en-US" b="1" dirty="0" err="1" smtClean="0">
                <a:solidFill>
                  <a:schemeClr val="tx1"/>
                </a:solidFill>
              </a:rPr>
              <a:t>Nonesense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codone</a:t>
            </a:r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5. Ambiguity                 (AUG, GUG, </a:t>
            </a:r>
            <a:r>
              <a:rPr lang="en-US" b="1" dirty="0" err="1" smtClean="0">
                <a:solidFill>
                  <a:schemeClr val="tx1"/>
                </a:solidFill>
              </a:rPr>
              <a:t>formylmethionine</a:t>
            </a:r>
            <a:r>
              <a:rPr lang="en-US" b="1" dirty="0" smtClean="0">
                <a:solidFill>
                  <a:schemeClr val="tx1"/>
                </a:solidFill>
              </a:rPr>
              <a:t>; methionine, </a:t>
            </a:r>
            <a:r>
              <a:rPr lang="en-US" b="1" dirty="0" err="1" smtClean="0">
                <a:solidFill>
                  <a:schemeClr val="tx1"/>
                </a:solidFill>
              </a:rPr>
              <a:t>valine</a:t>
            </a:r>
            <a:r>
              <a:rPr lang="en-US" b="1" dirty="0" smtClean="0">
                <a:solidFill>
                  <a:schemeClr val="tx1"/>
                </a:solidFill>
              </a:rPr>
              <a:t>) 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tx1"/>
                </a:solidFill>
              </a:rPr>
              <a:t>(CUG, UUG, AUU: </a:t>
            </a:r>
            <a:r>
              <a:rPr lang="en-US" b="1" dirty="0" err="1" smtClean="0">
                <a:solidFill>
                  <a:schemeClr val="tx1"/>
                </a:solidFill>
              </a:rPr>
              <a:t>formylmethionine</a:t>
            </a:r>
            <a:r>
              <a:rPr lang="en-US" b="1" dirty="0" smtClean="0">
                <a:solidFill>
                  <a:schemeClr val="tx1"/>
                </a:solidFill>
              </a:rPr>
              <a:t>; UAG: </a:t>
            </a:r>
            <a:r>
              <a:rPr lang="en-US" b="1" dirty="0" err="1" smtClean="0">
                <a:solidFill>
                  <a:schemeClr val="tx1"/>
                </a:solidFill>
              </a:rPr>
              <a:t>Selenocycteine</a:t>
            </a:r>
            <a:r>
              <a:rPr lang="en-US" b="1" dirty="0" smtClean="0">
                <a:solidFill>
                  <a:schemeClr val="tx1"/>
                </a:solidFill>
              </a:rPr>
              <a:t>)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Codon usage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45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Mutant</a:t>
            </a:r>
          </a:p>
          <a:p>
            <a:r>
              <a:rPr lang="en-US" b="1" dirty="0" smtClean="0"/>
              <a:t>Phenotype</a:t>
            </a:r>
          </a:p>
          <a:p>
            <a:r>
              <a:rPr lang="en-US" b="1" dirty="0" smtClean="0"/>
              <a:t>Genotype</a:t>
            </a:r>
          </a:p>
          <a:p>
            <a:endParaRPr lang="en-US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4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انواع موتاسیون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Single mutation</a:t>
            </a:r>
          </a:p>
          <a:p>
            <a:r>
              <a:rPr lang="fa-IR" dirty="0" smtClean="0"/>
              <a:t>ضعیف یا قوی</a:t>
            </a:r>
          </a:p>
          <a:p>
            <a:r>
              <a:rPr lang="fa-IR" dirty="0" smtClean="0"/>
              <a:t>قابل برگشت یا غیر قابل برگشت</a:t>
            </a:r>
          </a:p>
          <a:p>
            <a:r>
              <a:rPr lang="en-US" dirty="0" smtClean="0"/>
              <a:t>Reversion rete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84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5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Base Pair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Transition </a:t>
            </a:r>
            <a:r>
              <a:rPr lang="fa-IR" b="1" dirty="0" smtClean="0"/>
              <a:t>به جای پورین، پورین قرار می گیرد</a:t>
            </a:r>
          </a:p>
          <a:p>
            <a:r>
              <a:rPr lang="en-US" b="1" dirty="0" err="1" smtClean="0"/>
              <a:t>Transversion</a:t>
            </a:r>
            <a:r>
              <a:rPr lang="en-US" b="1" dirty="0" smtClean="0"/>
              <a:t> </a:t>
            </a:r>
            <a:r>
              <a:rPr lang="fa-IR" b="1" dirty="0" smtClean="0"/>
              <a:t> به جای پورین پیریمیدین و یا به جای پیریمیدین پورین قرار می گیرد</a:t>
            </a:r>
            <a:endParaRPr lang="en-US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0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Mispairing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1. </a:t>
            </a:r>
            <a:r>
              <a:rPr lang="en-US" b="1" dirty="0" err="1" smtClean="0"/>
              <a:t>enol</a:t>
            </a:r>
            <a:r>
              <a:rPr lang="en-US" b="1" dirty="0" smtClean="0"/>
              <a:t> form</a:t>
            </a:r>
          </a:p>
          <a:p>
            <a:pPr algn="r" rtl="1"/>
            <a:r>
              <a:rPr lang="fa-IR" b="1" dirty="0" smtClean="0"/>
              <a:t>به جای </a:t>
            </a:r>
            <a:r>
              <a:rPr lang="en-US" b="1" dirty="0" smtClean="0"/>
              <a:t>T</a:t>
            </a:r>
            <a:r>
              <a:rPr lang="fa-IR" b="1" dirty="0" smtClean="0"/>
              <a:t> مثلا فرم انولی قرار می گیرد. فرم انولی </a:t>
            </a:r>
            <a:r>
              <a:rPr lang="en-US" b="1" dirty="0" smtClean="0"/>
              <a:t>T</a:t>
            </a:r>
            <a:r>
              <a:rPr lang="fa-IR" b="1" dirty="0" smtClean="0"/>
              <a:t> به جای اتصال با </a:t>
            </a:r>
            <a:r>
              <a:rPr lang="en-US" b="1" dirty="0" smtClean="0"/>
              <a:t>A</a:t>
            </a:r>
            <a:r>
              <a:rPr lang="fa-IR" b="1" dirty="0" smtClean="0"/>
              <a:t> با </a:t>
            </a:r>
            <a:r>
              <a:rPr lang="en-US" b="1" dirty="0" smtClean="0"/>
              <a:t>G</a:t>
            </a:r>
            <a:r>
              <a:rPr lang="fa-IR" b="1" dirty="0" smtClean="0"/>
              <a:t> متصل می شود.</a:t>
            </a:r>
            <a:endParaRPr lang="en-US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34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1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2. Deamination of base</a:t>
            </a:r>
            <a:endParaRPr lang="fa-IR" dirty="0" smtClean="0">
              <a:solidFill>
                <a:schemeClr val="tx1"/>
              </a:solidFill>
            </a:endParaRPr>
          </a:p>
          <a:p>
            <a:endParaRPr lang="fa-IR" dirty="0"/>
          </a:p>
          <a:p>
            <a:pPr algn="r" rtl="1"/>
            <a:r>
              <a:rPr lang="fa-IR" dirty="0" smtClean="0">
                <a:solidFill>
                  <a:schemeClr val="tx1"/>
                </a:solidFill>
              </a:rPr>
              <a:t>مثلا سیتوزین گروه آمینه خود را از دست می دهد و تبدیل به </a:t>
            </a:r>
            <a:r>
              <a:rPr lang="en-US" dirty="0" smtClean="0">
                <a:solidFill>
                  <a:schemeClr val="tx1"/>
                </a:solidFill>
              </a:rPr>
              <a:t>U</a:t>
            </a:r>
            <a:r>
              <a:rPr lang="fa-IR" dirty="0" smtClean="0">
                <a:solidFill>
                  <a:schemeClr val="tx1"/>
                </a:solidFill>
              </a:rPr>
              <a:t> می شود. </a:t>
            </a:r>
          </a:p>
          <a:p>
            <a:pPr algn="r" rtl="1"/>
            <a:r>
              <a:rPr lang="fa-IR" dirty="0" smtClean="0">
                <a:solidFill>
                  <a:schemeClr val="tx1"/>
                </a:solidFill>
              </a:rPr>
              <a:t>آنزیم </a:t>
            </a:r>
            <a:r>
              <a:rPr lang="en-US" dirty="0" smtClean="0">
                <a:solidFill>
                  <a:schemeClr val="tx1"/>
                </a:solidFill>
              </a:rPr>
              <a:t>U-N-</a:t>
            </a:r>
            <a:r>
              <a:rPr lang="en-US" dirty="0" err="1" smtClean="0">
                <a:solidFill>
                  <a:schemeClr val="tx1"/>
                </a:solidFill>
              </a:rPr>
              <a:t>glycosylase</a:t>
            </a:r>
            <a:r>
              <a:rPr lang="fa-IR" dirty="0" smtClean="0">
                <a:solidFill>
                  <a:schemeClr val="tx1"/>
                </a:solidFill>
              </a:rPr>
              <a:t> مخصوص رفع این اشکالات هست. این آنزیم محصول ژن </a:t>
            </a:r>
            <a:r>
              <a:rPr lang="en-US" i="1" dirty="0" err="1" smtClean="0">
                <a:solidFill>
                  <a:schemeClr val="tx1"/>
                </a:solidFill>
              </a:rPr>
              <a:t>ung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fa-IR" dirty="0" smtClean="0">
                <a:solidFill>
                  <a:schemeClr val="tx1"/>
                </a:solidFill>
              </a:rPr>
              <a:t> می باشد.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61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3. اکسیداسیون بازها</a:t>
            </a:r>
          </a:p>
          <a:p>
            <a:pPr algn="r" rtl="1"/>
            <a:r>
              <a:rPr lang="fa-IR" dirty="0" smtClean="0"/>
              <a:t>مثلا گوانین تبدیل به </a:t>
            </a:r>
            <a:r>
              <a:rPr lang="en-US" dirty="0" smtClean="0"/>
              <a:t>8-oxo-G</a:t>
            </a:r>
            <a:r>
              <a:rPr lang="fa-IR" dirty="0" smtClean="0"/>
              <a:t> می شود</a:t>
            </a:r>
          </a:p>
          <a:p>
            <a:pPr marL="0" indent="0" algn="r" rtl="1">
              <a:buNone/>
            </a:pPr>
            <a:r>
              <a:rPr lang="en-US" dirty="0" smtClean="0"/>
              <a:t>Silent Mutation</a:t>
            </a:r>
          </a:p>
          <a:p>
            <a:pPr marL="0" indent="0" algn="r" rtl="1">
              <a:buNone/>
            </a:pPr>
            <a:r>
              <a:rPr lang="en-US" dirty="0" smtClean="0"/>
              <a:t>Missense Mutation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89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0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95</TotalTime>
  <Words>171</Words>
  <Application>Microsoft Office PowerPoint</Application>
  <PresentationFormat>Widescreen</PresentationFormat>
  <Paragraphs>32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Century Gothic</vt:lpstr>
      <vt:lpstr>Times New Roman</vt:lpstr>
      <vt:lpstr>Wingdings 3</vt:lpstr>
      <vt:lpstr>Ion Boardroom</vt:lpstr>
      <vt:lpstr>ژنتیک پروکاریوت ها</vt:lpstr>
      <vt:lpstr>PowerPoint Presentation</vt:lpstr>
      <vt:lpstr>Mutation</vt:lpstr>
      <vt:lpstr>انواع موتاسیون</vt:lpstr>
      <vt:lpstr>Base Pair Changes</vt:lpstr>
      <vt:lpstr>Mispairing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ژنتیک پروکاریوت ها</dc:title>
  <dc:creator>apple</dc:creator>
  <cp:lastModifiedBy>apple</cp:lastModifiedBy>
  <cp:revision>8</cp:revision>
  <dcterms:created xsi:type="dcterms:W3CDTF">2020-04-10T14:59:03Z</dcterms:created>
  <dcterms:modified xsi:type="dcterms:W3CDTF">2020-04-10T16:34:24Z</dcterms:modified>
</cp:coreProperties>
</file>