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6548" y="1530434"/>
            <a:ext cx="9691180" cy="2313433"/>
          </a:xfrm>
        </p:spPr>
        <p:txBody>
          <a:bodyPr/>
          <a:lstStyle/>
          <a:p>
            <a:r>
              <a:rPr lang="fa-IR" dirty="0" smtClean="0">
                <a:solidFill>
                  <a:schemeClr val="accent2">
                    <a:lumMod val="75000"/>
                  </a:schemeClr>
                </a:solidFill>
              </a:rPr>
              <a:t>جلسه دوم ویروس شناسی مجازی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8752396" cy="194733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2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1962914"/>
            <a:ext cx="10995724" cy="4031486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برخی ژنوم قطعه</a:t>
            </a:r>
            <a:r>
              <a:rPr lang="en-US" dirty="0" smtClean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قطعه و برخی تک مولکولی</a:t>
            </a:r>
            <a:br>
              <a:rPr lang="fa-IR" dirty="0" smtClean="0">
                <a:cs typeface="B Nazanin" panose="00000400000000000000" pitchFamily="2" charset="-78"/>
              </a:rPr>
            </a:br>
            <a:r>
              <a:rPr lang="fa-IR" dirty="0" smtClean="0">
                <a:cs typeface="B Nazanin" panose="00000400000000000000" pitchFamily="2" charset="-78"/>
              </a:rPr>
              <a:t>همگی دارای آنزیم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RNA-dependent RNA polymerase</a:t>
            </a:r>
            <a:r>
              <a:rPr lang="fa-IR" sz="3200" dirty="0" smtClean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هستند</a:t>
            </a:r>
            <a:br>
              <a:rPr lang="fa-IR" dirty="0" smtClean="0">
                <a:cs typeface="B Nazanin" panose="00000400000000000000" pitchFamily="2" charset="-78"/>
              </a:rPr>
            </a:br>
            <a:r>
              <a:rPr lang="fa-IR" dirty="0" smtClean="0">
                <a:cs typeface="B Nazanin" panose="00000400000000000000" pitchFamily="2" charset="-78"/>
              </a:rPr>
              <a:t>آنهایی که ژنوم تک قطعه ایی دارند محل تکثیر سیتوپلاسم و آنهایی که ژنوم چند مولکولی دارند محل تک</a:t>
            </a:r>
            <a:r>
              <a:rPr lang="fa-IR" dirty="0">
                <a:cs typeface="B Nazanin" panose="00000400000000000000" pitchFamily="2" charset="-78"/>
              </a:rPr>
              <a:t>ث</a:t>
            </a:r>
            <a:r>
              <a:rPr lang="fa-IR" dirty="0" smtClean="0">
                <a:cs typeface="B Nazanin" panose="00000400000000000000" pitchFamily="2" charset="-78"/>
              </a:rPr>
              <a:t>یر هسته است.</a:t>
            </a:r>
            <a:br>
              <a:rPr lang="fa-IR" dirty="0" smtClean="0">
                <a:cs typeface="B Nazanin" panose="00000400000000000000" pitchFamily="2" charset="-78"/>
              </a:rPr>
            </a:br>
            <a:r>
              <a:rPr lang="fa-IR" dirty="0" smtClean="0">
                <a:cs typeface="B Nazanin" panose="00000400000000000000" pitchFamily="2" charset="-78"/>
              </a:rPr>
              <a:t>نوکلئوکپسید مارپیچی است.</a:t>
            </a:r>
            <a:br>
              <a:rPr lang="fa-IR" dirty="0" smtClean="0">
                <a:cs typeface="B Nazanin" panose="00000400000000000000" pitchFamily="2" charset="-78"/>
              </a:rPr>
            </a:br>
            <a:r>
              <a:rPr lang="fa-IR" dirty="0" smtClean="0">
                <a:cs typeface="B Nazanin" panose="00000400000000000000" pitchFamily="2" charset="-78"/>
              </a:rPr>
              <a:t>سایز ژنوم 9-19 کیلوباز است.</a:t>
            </a:r>
            <a:br>
              <a:rPr lang="fa-IR" dirty="0" smtClean="0">
                <a:cs typeface="B Nazanin" panose="00000400000000000000" pitchFamily="2" charset="-78"/>
              </a:rPr>
            </a:br>
            <a:r>
              <a:rPr lang="fa-IR" dirty="0" smtClean="0">
                <a:cs typeface="B Nazanin" panose="00000400000000000000" pitchFamily="2" charset="-78"/>
              </a:rPr>
              <a:t>چهار خانواده </a:t>
            </a:r>
            <a:r>
              <a:rPr lang="fa-IR" i="1" dirty="0" smtClean="0">
                <a:cs typeface="B Nazanin" panose="00000400000000000000" pitchFamily="2" charset="-78"/>
              </a:rPr>
              <a:t>پارامیکسوویریده، رابدوویریده، فیلوویریده</a:t>
            </a:r>
            <a:r>
              <a:rPr lang="fa-IR" dirty="0" smtClean="0">
                <a:cs typeface="B Nazanin" panose="00000400000000000000" pitchFamily="2" charset="-78"/>
              </a:rPr>
              <a:t> و </a:t>
            </a:r>
            <a:r>
              <a:rPr lang="fa-IR" i="1" dirty="0" smtClean="0">
                <a:cs typeface="B Nazanin" panose="00000400000000000000" pitchFamily="2" charset="-78"/>
              </a:rPr>
              <a:t>برناویریده</a:t>
            </a:r>
            <a:r>
              <a:rPr lang="fa-IR" dirty="0" smtClean="0">
                <a:cs typeface="B Nazanin" panose="00000400000000000000" pitchFamily="2" charset="-78"/>
              </a:rPr>
              <a:t> در یک راسته به نام</a:t>
            </a:r>
            <a:r>
              <a:rPr lang="en-US" dirty="0" smtClean="0">
                <a:cs typeface="B Nazanin" panose="00000400000000000000" pitchFamily="2" charset="-78"/>
              </a:rPr>
              <a:t> </a:t>
            </a:r>
            <a:r>
              <a:rPr lang="fa-IR" i="1" dirty="0" smtClean="0">
                <a:cs typeface="B Nazanin" panose="00000400000000000000" pitchFamily="2" charset="-78"/>
              </a:rPr>
              <a:t>مونونگاوایرال</a:t>
            </a:r>
            <a:r>
              <a:rPr lang="fa-IR" dirty="0" smtClean="0">
                <a:cs typeface="B Nazanin" panose="00000400000000000000" pitchFamily="2" charset="-78"/>
              </a:rPr>
              <a:t> قرار می گیرند.</a:t>
            </a:r>
            <a:br>
              <a:rPr lang="fa-IR" dirty="0" smtClean="0">
                <a:cs typeface="B Nazanin" panose="00000400000000000000" pitchFamily="2" charset="-78"/>
              </a:rPr>
            </a:br>
            <a:r>
              <a:rPr lang="fa-IR" dirty="0" smtClean="0">
                <a:cs typeface="B Nazanin" panose="00000400000000000000" pitchFamily="2" charset="-78"/>
              </a:rPr>
              <a:t> 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1"/>
            <a:ext cx="8534400" cy="1277112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V: (-)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ssRNA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viruses</a:t>
            </a:r>
            <a:endParaRPr lang="fa-I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Orthomyxoviridae;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Paramyxoviridae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Arenaviridae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Bunyaviridae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Filoviridae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Rhabdoviridae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Bornaviridae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3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VI: </a:t>
            </a:r>
            <a:r>
              <a:rPr lang="en-US" b="1" dirty="0" err="1" smtClean="0"/>
              <a:t>ssRNA</a:t>
            </a:r>
            <a:r>
              <a:rPr lang="en-US" b="1" dirty="0" smtClean="0"/>
              <a:t>-RT viruses</a:t>
            </a:r>
          </a:p>
          <a:p>
            <a:r>
              <a:rPr lang="en-US" b="1" dirty="0" err="1" smtClean="0"/>
              <a:t>Retroviridae</a:t>
            </a:r>
            <a:endParaRPr lang="fa-IR" b="1" dirty="0" smtClean="0"/>
          </a:p>
          <a:p>
            <a:r>
              <a:rPr lang="fa-IR" b="1" dirty="0" smtClean="0"/>
              <a:t>دارای آنزیم رئورز ترانس کریپتاز هستند</a:t>
            </a:r>
          </a:p>
          <a:p>
            <a:endParaRPr lang="fa-IR" b="1" dirty="0"/>
          </a:p>
          <a:p>
            <a:endParaRPr lang="en-US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3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VII: </a:t>
            </a:r>
            <a:r>
              <a:rPr lang="en-US" b="1" dirty="0" err="1" smtClean="0"/>
              <a:t>dsDNA</a:t>
            </a:r>
            <a:r>
              <a:rPr lang="en-US" b="1" dirty="0" smtClean="0"/>
              <a:t>-RT viruses </a:t>
            </a:r>
          </a:p>
          <a:p>
            <a:r>
              <a:rPr lang="en-US" i="1" dirty="0" err="1" smtClean="0"/>
              <a:t>Hepadnaviridae</a:t>
            </a:r>
            <a:r>
              <a:rPr lang="en-US" i="1" dirty="0" smtClean="0"/>
              <a:t>; </a:t>
            </a:r>
            <a:r>
              <a:rPr lang="en-US" i="1" dirty="0" err="1" smtClean="0"/>
              <a:t>Caulimoviridae</a:t>
            </a:r>
            <a:endParaRPr lang="en-US" i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2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Satellite viruses                                       2 kb</a:t>
            </a:r>
          </a:p>
          <a:p>
            <a:r>
              <a:rPr lang="en-US" dirty="0" smtClean="0"/>
              <a:t>Satellite nucleic acids                            700 b</a:t>
            </a:r>
          </a:p>
          <a:p>
            <a:r>
              <a:rPr lang="en-US" dirty="0" err="1" smtClean="0"/>
              <a:t>Viroids</a:t>
            </a:r>
            <a:r>
              <a:rPr lang="en-US" dirty="0" smtClean="0"/>
              <a:t>                  250-400 b </a:t>
            </a:r>
            <a:r>
              <a:rPr lang="en-US" dirty="0" err="1" smtClean="0"/>
              <a:t>ssRNA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4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5593080"/>
          </a:xfrm>
        </p:spPr>
        <p:txBody>
          <a:bodyPr>
            <a:normAutofit/>
          </a:bodyPr>
          <a:lstStyle/>
          <a:p>
            <a:r>
              <a:rPr lang="en-US" dirty="0" smtClean="0"/>
              <a:t>1</a:t>
            </a:r>
            <a:r>
              <a:rPr lang="en-US" b="1" dirty="0" smtClean="0"/>
              <a:t>. Attachment</a:t>
            </a:r>
          </a:p>
          <a:p>
            <a:r>
              <a:rPr lang="en-US" b="1" dirty="0" smtClean="0"/>
              <a:t>2. Penetration</a:t>
            </a:r>
          </a:p>
          <a:p>
            <a:r>
              <a:rPr lang="en-US" b="1" dirty="0" smtClean="0"/>
              <a:t>3. </a:t>
            </a:r>
            <a:r>
              <a:rPr lang="en-US" b="1" dirty="0" err="1" smtClean="0"/>
              <a:t>Uncoating</a:t>
            </a:r>
            <a:endParaRPr lang="en-US" b="1" dirty="0" smtClean="0"/>
          </a:p>
          <a:p>
            <a:r>
              <a:rPr lang="en-US" b="1" dirty="0" smtClean="0"/>
              <a:t>4. Primary Transcription</a:t>
            </a:r>
          </a:p>
          <a:p>
            <a:r>
              <a:rPr lang="en-US" b="1" dirty="0" smtClean="0"/>
              <a:t>5. Primary Translation</a:t>
            </a:r>
          </a:p>
          <a:p>
            <a:r>
              <a:rPr lang="en-US" b="1" dirty="0" smtClean="0"/>
              <a:t>6. Replication</a:t>
            </a:r>
          </a:p>
          <a:p>
            <a:r>
              <a:rPr lang="en-US" b="1" dirty="0"/>
              <a:t>7</a:t>
            </a:r>
            <a:r>
              <a:rPr lang="en-US" b="1" dirty="0" smtClean="0"/>
              <a:t>. Late Transcription</a:t>
            </a:r>
          </a:p>
          <a:p>
            <a:r>
              <a:rPr lang="en-US" b="1" dirty="0" smtClean="0"/>
              <a:t>8. Late Translation</a:t>
            </a:r>
          </a:p>
          <a:p>
            <a:r>
              <a:rPr lang="en-US" b="1" dirty="0" smtClean="0"/>
              <a:t>9. Assembly</a:t>
            </a:r>
          </a:p>
          <a:p>
            <a:r>
              <a:rPr lang="en-US" b="1" dirty="0" smtClean="0"/>
              <a:t>10. Releasing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7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Eclipse: </a:t>
            </a:r>
            <a:r>
              <a:rPr lang="fa-IR" dirty="0" smtClean="0"/>
              <a:t>محاق</a:t>
            </a:r>
          </a:p>
          <a:p>
            <a:r>
              <a:rPr lang="en-US" dirty="0" smtClean="0"/>
              <a:t>Latency: </a:t>
            </a:r>
            <a:r>
              <a:rPr lang="fa-IR" dirty="0" smtClean="0"/>
              <a:t>نهفتگی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7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1.Attachment</a:t>
            </a:r>
          </a:p>
          <a:p>
            <a:r>
              <a:rPr lang="en-US" dirty="0" smtClean="0"/>
              <a:t>2. Penetration</a:t>
            </a:r>
          </a:p>
          <a:p>
            <a:pPr marL="0" indent="0">
              <a:buNone/>
            </a:pPr>
            <a:r>
              <a:rPr lang="en-US" dirty="0" smtClean="0"/>
              <a:t>Endocytosis </a:t>
            </a:r>
          </a:p>
          <a:p>
            <a:pPr marL="0" indent="0">
              <a:buNone/>
            </a:pPr>
            <a:r>
              <a:rPr lang="en-US" smtClean="0"/>
              <a:t>Fusion</a:t>
            </a:r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1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83</TotalTime>
  <Words>108</Words>
  <Application>Microsoft Office PowerPoint</Application>
  <PresentationFormat>Widescreen</PresentationFormat>
  <Paragraphs>28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B Nazanin</vt:lpstr>
      <vt:lpstr>Century Gothic</vt:lpstr>
      <vt:lpstr>Tahoma</vt:lpstr>
      <vt:lpstr>Times New Roman</vt:lpstr>
      <vt:lpstr>Wingdings 3</vt:lpstr>
      <vt:lpstr>Slice</vt:lpstr>
      <vt:lpstr>جلسه دوم ویروس شناسی مجازی</vt:lpstr>
      <vt:lpstr>برخی ژنوم قطعه قطعه و برخی تک مولکولی همگی دارای آنزیم RNA-dependent RNA polymerase هستند آنهایی که ژنوم تک قطعه ایی دارند محل تکثیر سیتوپلاسم و آنهایی که ژنوم چند مولکولی دارند محل تکثیر هسته است. نوکلئوکپسید مارپیچی است. سایز ژنوم 9-19 کیلوباز است. چهار خانواده پارامیکسوویریده، رابدوویریده، فیلوویریده و برناویریده در یک راسته به نام مونونگاوایرال قرار می گیرند.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جلسه دوم ویروس شناسی مجازی</dc:title>
  <dc:creator>apple</dc:creator>
  <cp:lastModifiedBy>apple</cp:lastModifiedBy>
  <cp:revision>9</cp:revision>
  <dcterms:created xsi:type="dcterms:W3CDTF">2020-03-04T16:54:04Z</dcterms:created>
  <dcterms:modified xsi:type="dcterms:W3CDTF">2020-03-04T18:17:35Z</dcterms:modified>
</cp:coreProperties>
</file>