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en.wikipedia.org/wiki/Gammaherpesvirinae" TargetMode="Externa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hyperlink" Target="https://en.wikipedia.org/wiki/Betaherpesvirinae" TargetMode="External"/><Relationship Id="rId5" Type="http://schemas.openxmlformats.org/officeDocument/2006/relationships/hyperlink" Target="https://en.wikipedia.org/wiki/Alphaherpesvirinae" TargetMode="External"/><Relationship Id="rId4" Type="http://schemas.openxmlformats.org/officeDocument/2006/relationships/hyperlink" Target="https://en.wikipedia.org/wiki/Herpesviral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Virology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dirty="0" smtClean="0"/>
              <a:t>جلسه نهم</a:t>
            </a:r>
            <a:endParaRPr lang="en-U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Herpesviridae</a:t>
            </a:r>
            <a:endParaRPr lang="en-US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7534327"/>
              </p:ext>
            </p:extLst>
          </p:nvPr>
        </p:nvGraphicFramePr>
        <p:xfrm>
          <a:off x="926587" y="2056098"/>
          <a:ext cx="5705860" cy="1828800"/>
        </p:xfrm>
        <a:graphic>
          <a:graphicData uri="http://schemas.openxmlformats.org/drawingml/2006/table">
            <a:tbl>
              <a:tblPr/>
              <a:tblGrid>
                <a:gridCol w="2852930"/>
                <a:gridCol w="2852930"/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Order:</a:t>
                      </a: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i="1" u="none" strike="noStrike">
                          <a:solidFill>
                            <a:srgbClr val="0B0080"/>
                          </a:solidFill>
                          <a:effectLst/>
                          <a:hlinkClick r:id="rId4" tooltip="Herpesvirales"/>
                        </a:rPr>
                        <a:t>Herpesvirales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effectLst/>
                        </a:rPr>
                        <a:t>Family</a:t>
                      </a:r>
                      <a:r>
                        <a:rPr lang="en-US" dirty="0" smtClean="0">
                          <a:effectLst/>
                        </a:rPr>
                        <a:t>:</a:t>
                      </a:r>
                    </a:p>
                    <a:p>
                      <a:pPr algn="l" fontAlgn="t"/>
                      <a:endParaRPr lang="en-US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Subfamily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b="1" i="1" dirty="0" smtClean="0">
                          <a:effectLst/>
                        </a:rPr>
                        <a:t>Herpesviridae</a:t>
                      </a:r>
                    </a:p>
                    <a:p>
                      <a:pPr algn="l" fontAlgn="t"/>
                      <a:endParaRPr lang="en-US" b="1" i="1" dirty="0" smtClean="0">
                        <a:effectLst/>
                      </a:endParaRPr>
                    </a:p>
                    <a:p>
                      <a:pPr algn="l" fontAlgn="t"/>
                      <a:r>
                        <a:rPr lang="en-U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0" i="1" u="sng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Alphaherpesvirinae</a:t>
                      </a:r>
                      <a:endParaRPr lang="en-US" sz="1800" b="0" i="1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t"/>
                      <a:r>
                        <a:rPr lang="en-US" sz="1800" b="0" i="1" u="sng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Betaherpesvirinae</a:t>
                      </a:r>
                      <a:endParaRPr lang="en-US" sz="1800" b="0" i="1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t"/>
                      <a:r>
                        <a:rPr lang="en-US" sz="1800" b="0" i="1" u="sng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Gammaherpesvirinae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99290" y="4378190"/>
            <a:ext cx="5609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515151"/>
                </a:solidFill>
                <a:latin typeface="-apple-system"/>
              </a:rPr>
              <a:t>Herpesviridae</a:t>
            </a:r>
            <a:r>
              <a:rPr lang="en-US" dirty="0">
                <a:solidFill>
                  <a:srgbClr val="515151"/>
                </a:solidFill>
                <a:latin typeface="-apple-system"/>
              </a:rPr>
              <a:t>: 3 subfamilies, 13 genera, 107 species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70433"/>
            <a:ext cx="10966026" cy="4870930"/>
          </a:xfrm>
        </p:spPr>
        <p:txBody>
          <a:bodyPr>
            <a:normAutofit/>
          </a:bodyPr>
          <a:lstStyle/>
          <a:p>
            <a:pPr algn="just"/>
            <a:r>
              <a:rPr lang="en-US" b="1" dirty="0"/>
              <a:t>DISEASES</a:t>
            </a:r>
          </a:p>
          <a:p>
            <a:pPr marL="0" indent="0" algn="just">
              <a:buNone/>
            </a:pPr>
            <a:r>
              <a:rPr lang="en-US" dirty="0"/>
              <a:t>Chickenpox, mononucleosis, pneumonia, </a:t>
            </a:r>
            <a:r>
              <a:rPr lang="en-US" dirty="0" smtClean="0"/>
              <a:t>hepatitis, encephalitis. Recurrent </a:t>
            </a:r>
            <a:r>
              <a:rPr lang="en-US" dirty="0"/>
              <a:t>eye, mouth, and genital </a:t>
            </a:r>
            <a:r>
              <a:rPr lang="en-US" dirty="0" smtClean="0"/>
              <a:t>lesions. Kaposi’s </a:t>
            </a:r>
            <a:r>
              <a:rPr lang="en-US" dirty="0"/>
              <a:t>sarcoma, </a:t>
            </a:r>
            <a:r>
              <a:rPr lang="en-US" dirty="0" err="1"/>
              <a:t>Burkitt’s</a:t>
            </a:r>
            <a:r>
              <a:rPr lang="en-US" dirty="0"/>
              <a:t> </a:t>
            </a:r>
            <a:r>
              <a:rPr lang="en-US" dirty="0" smtClean="0"/>
              <a:t>lymphoma, nasopharyngeal carcinoma. Life-threatening </a:t>
            </a:r>
            <a:r>
              <a:rPr lang="en-US" dirty="0"/>
              <a:t>infections in </a:t>
            </a:r>
            <a:r>
              <a:rPr lang="en-US" dirty="0" smtClean="0"/>
              <a:t>immune-suppressed individuals. Neonatal </a:t>
            </a:r>
            <a:r>
              <a:rPr lang="en-US" dirty="0"/>
              <a:t>infections, birth defects</a:t>
            </a:r>
            <a:r>
              <a:rPr lang="en-US" dirty="0" smtClean="0"/>
              <a:t>.</a:t>
            </a:r>
          </a:p>
          <a:p>
            <a:pPr algn="just"/>
            <a:r>
              <a:rPr lang="en-US" dirty="0"/>
              <a:t>One of the most intriguing characteristics of </a:t>
            </a:r>
            <a:r>
              <a:rPr lang="en-US" dirty="0" err="1" smtClean="0"/>
              <a:t>herpesviruses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their ability to establish </a:t>
            </a:r>
            <a:r>
              <a:rPr lang="en-US" b="1" dirty="0"/>
              <a:t>latent infections</a:t>
            </a:r>
            <a:r>
              <a:rPr lang="en-US" dirty="0"/>
              <a:t>. </a:t>
            </a:r>
            <a:r>
              <a:rPr lang="en-US" dirty="0" smtClean="0"/>
              <a:t>After an </a:t>
            </a:r>
            <a:r>
              <a:rPr lang="en-US" dirty="0"/>
              <a:t>initial infection, viral DNA is harbored in a </a:t>
            </a:r>
            <a:r>
              <a:rPr lang="en-US" dirty="0" smtClean="0"/>
              <a:t>latent state </a:t>
            </a:r>
            <a:r>
              <a:rPr lang="en-US" dirty="0"/>
              <a:t>in neurons, </a:t>
            </a:r>
            <a:r>
              <a:rPr lang="en-US" b="1" dirty="0"/>
              <a:t>B </a:t>
            </a:r>
            <a:r>
              <a:rPr lang="en-US" dirty="0"/>
              <a:t>or </a:t>
            </a:r>
            <a:r>
              <a:rPr lang="en-US" b="1" dirty="0"/>
              <a:t>T lymphocytes</a:t>
            </a:r>
            <a:r>
              <a:rPr lang="en-US" dirty="0"/>
              <a:t>, or other </a:t>
            </a:r>
            <a:r>
              <a:rPr lang="en-US" dirty="0" smtClean="0"/>
              <a:t>cell types</a:t>
            </a:r>
            <a:r>
              <a:rPr lang="en-US" dirty="0"/>
              <a:t>. Latently infected individuals can remain </a:t>
            </a:r>
            <a:r>
              <a:rPr lang="en-US" dirty="0" smtClean="0"/>
              <a:t>without symptoms </a:t>
            </a:r>
            <a:r>
              <a:rPr lang="en-US" dirty="0"/>
              <a:t>for months or years, or even their entire </a:t>
            </a:r>
            <a:r>
              <a:rPr lang="en-US" dirty="0" smtClean="0"/>
              <a:t>life. Reactivation </a:t>
            </a:r>
            <a:r>
              <a:rPr lang="en-US" dirty="0"/>
              <a:t>of latent virus can lead to recurrent </a:t>
            </a:r>
            <a:r>
              <a:rPr lang="en-US" dirty="0" smtClean="0"/>
              <a:t>disease, such </a:t>
            </a:r>
            <a:r>
              <a:rPr lang="en-US" dirty="0"/>
              <a:t>as repeated outbreaks of labial or genital </a:t>
            </a:r>
            <a:r>
              <a:rPr lang="en-US" dirty="0" smtClean="0"/>
              <a:t>herpes, or </a:t>
            </a:r>
            <a:r>
              <a:rPr lang="en-US" dirty="0"/>
              <a:t>herpes zoster (“shingles”), a localized rash that </a:t>
            </a:r>
            <a:r>
              <a:rPr lang="en-US" dirty="0" smtClean="0"/>
              <a:t>can occur </a:t>
            </a:r>
            <a:r>
              <a:rPr lang="en-US" dirty="0"/>
              <a:t>years after the initial chickenpox infection. </a:t>
            </a:r>
            <a:r>
              <a:rPr lang="en-US" dirty="0" smtClean="0"/>
              <a:t>People whose </a:t>
            </a:r>
            <a:r>
              <a:rPr lang="en-US" dirty="0"/>
              <a:t>immune systems are impaired can suffer </a:t>
            </a:r>
            <a:r>
              <a:rPr lang="en-US" dirty="0" smtClean="0"/>
              <a:t>reactivation of </a:t>
            </a:r>
            <a:r>
              <a:rPr lang="en-US" dirty="0"/>
              <a:t>cytomegalovirus or Kaposi’s sarcoma virus </a:t>
            </a:r>
            <a:r>
              <a:rPr lang="en-US" dirty="0" smtClean="0"/>
              <a:t>with dire </a:t>
            </a:r>
            <a:r>
              <a:rPr lang="en-US" dirty="0"/>
              <a:t>results. The mechanisms by which </a:t>
            </a:r>
            <a:r>
              <a:rPr lang="en-US" dirty="0" err="1" smtClean="0"/>
              <a:t>herpesviruses</a:t>
            </a:r>
            <a:r>
              <a:rPr lang="en-US" dirty="0"/>
              <a:t> </a:t>
            </a:r>
            <a:r>
              <a:rPr lang="en-US" dirty="0" smtClean="0"/>
              <a:t>establish </a:t>
            </a:r>
            <a:r>
              <a:rPr lang="en-US" dirty="0"/>
              <a:t>latent infections and reactivate are </a:t>
            </a:r>
            <a:r>
              <a:rPr lang="en-US" dirty="0" smtClean="0"/>
              <a:t>presently under </a:t>
            </a:r>
            <a:r>
              <a:rPr lang="en-US" dirty="0"/>
              <a:t>intense study.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365761"/>
            <a:ext cx="11063562" cy="5675602"/>
          </a:xfrm>
        </p:spPr>
        <p:txBody>
          <a:bodyPr>
            <a:normAutofit/>
          </a:bodyPr>
          <a:lstStyle/>
          <a:p>
            <a:r>
              <a:rPr lang="en-US" b="1" dirty="0"/>
              <a:t>The icosahedral capsid is enclosed in </a:t>
            </a:r>
            <a:r>
              <a:rPr lang="en-US" b="1" dirty="0" smtClean="0"/>
              <a:t>an envelope </a:t>
            </a:r>
            <a:r>
              <a:rPr lang="en-US" b="1" dirty="0"/>
              <a:t>along with tegument proteins</a:t>
            </a:r>
          </a:p>
          <a:p>
            <a:r>
              <a:rPr lang="en-US" dirty="0"/>
              <a:t>The herpes simplex virus genome is wrapped in a </a:t>
            </a:r>
            <a:r>
              <a:rPr lang="en-US" dirty="0" err="1" smtClean="0"/>
              <a:t>bilayered</a:t>
            </a:r>
            <a:r>
              <a:rPr lang="en-US" dirty="0"/>
              <a:t> </a:t>
            </a:r>
            <a:r>
              <a:rPr lang="en-US" dirty="0" smtClean="0"/>
              <a:t>capsid </a:t>
            </a:r>
            <a:r>
              <a:rPr lang="en-US" dirty="0"/>
              <a:t>constructed from six proteins, of which </a:t>
            </a:r>
            <a:r>
              <a:rPr lang="en-US" dirty="0" smtClean="0"/>
              <a:t>the major </a:t>
            </a:r>
            <a:r>
              <a:rPr lang="en-US" dirty="0"/>
              <a:t>one, VP5 (150 </a:t>
            </a:r>
            <a:r>
              <a:rPr lang="en-US" dirty="0" err="1"/>
              <a:t>kDa</a:t>
            </a:r>
            <a:r>
              <a:rPr lang="en-US" dirty="0"/>
              <a:t>), makes up the 162 </a:t>
            </a:r>
            <a:r>
              <a:rPr lang="en-US" dirty="0" err="1" smtClean="0"/>
              <a:t>capsomers</a:t>
            </a:r>
            <a:r>
              <a:rPr lang="en-US" dirty="0"/>
              <a:t> </a:t>
            </a:r>
            <a:r>
              <a:rPr lang="en-US" dirty="0" smtClean="0"/>
              <a:t>(Figure </a:t>
            </a:r>
            <a:r>
              <a:rPr lang="en-US" dirty="0"/>
              <a:t>24.3). These are arranged as 150 </a:t>
            </a:r>
            <a:r>
              <a:rPr lang="en-US" dirty="0" err="1"/>
              <a:t>hexamers</a:t>
            </a:r>
            <a:r>
              <a:rPr lang="en-US" dirty="0"/>
              <a:t> </a:t>
            </a:r>
            <a:r>
              <a:rPr lang="en-US" dirty="0" smtClean="0"/>
              <a:t>on the </a:t>
            </a:r>
            <a:r>
              <a:rPr lang="en-US" dirty="0"/>
              <a:t>faces of a T  16 icosahedron, and 12 </a:t>
            </a:r>
            <a:r>
              <a:rPr lang="en-US" dirty="0" err="1" smtClean="0"/>
              <a:t>pentamers</a:t>
            </a:r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/>
              <a:t>the vertices. Another capsid protein, VP26, is located </a:t>
            </a:r>
            <a:r>
              <a:rPr lang="en-US" dirty="0" smtClean="0"/>
              <a:t>at the </a:t>
            </a:r>
            <a:r>
              <a:rPr lang="en-US" dirty="0"/>
              <a:t>tips of the </a:t>
            </a:r>
            <a:r>
              <a:rPr lang="en-US" dirty="0" err="1" smtClean="0"/>
              <a:t>capsomers</a:t>
            </a:r>
            <a:r>
              <a:rPr lang="en-US" dirty="0" smtClean="0"/>
              <a:t>. The </a:t>
            </a:r>
            <a:r>
              <a:rPr lang="en-US" dirty="0"/>
              <a:t>capsid is enclosed in an envelope that </a:t>
            </a:r>
            <a:r>
              <a:rPr lang="en-US" dirty="0" smtClean="0"/>
              <a:t>contains at </a:t>
            </a:r>
            <a:r>
              <a:rPr lang="en-US" dirty="0"/>
              <a:t>least 10 different glycoproteins (</a:t>
            </a:r>
            <a:r>
              <a:rPr lang="en-US" dirty="0" err="1"/>
              <a:t>gB</a:t>
            </a:r>
            <a:r>
              <a:rPr lang="en-US" dirty="0"/>
              <a:t> through </a:t>
            </a:r>
            <a:r>
              <a:rPr lang="en-US" dirty="0" err="1"/>
              <a:t>gM</a:t>
            </a:r>
            <a:r>
              <a:rPr lang="en-US" dirty="0"/>
              <a:t>) </a:t>
            </a:r>
            <a:r>
              <a:rPr lang="en-US" dirty="0" smtClean="0"/>
              <a:t>and several </a:t>
            </a:r>
            <a:r>
              <a:rPr lang="en-US" dirty="0"/>
              <a:t>other non-glycosylated membrane proteins.</a:t>
            </a:r>
          </a:p>
          <a:p>
            <a:r>
              <a:rPr lang="en-US" dirty="0"/>
              <a:t>Unlike most enveloped viruses, there is a large </a:t>
            </a:r>
            <a:r>
              <a:rPr lang="en-US" dirty="0" smtClean="0"/>
              <a:t>amorphous mass </a:t>
            </a:r>
            <a:r>
              <a:rPr lang="en-US" dirty="0"/>
              <a:t>between the capsid and the envelope, </a:t>
            </a:r>
            <a:r>
              <a:rPr lang="en-US" dirty="0" smtClean="0"/>
              <a:t>called the </a:t>
            </a:r>
            <a:r>
              <a:rPr lang="en-US" b="1" dirty="0"/>
              <a:t>tegument</a:t>
            </a:r>
            <a:r>
              <a:rPr lang="en-US" dirty="0"/>
              <a:t>, which contains about 14 </a:t>
            </a:r>
            <a:r>
              <a:rPr lang="en-US" dirty="0" smtClean="0"/>
              <a:t>virus-coded proteins</a:t>
            </a:r>
            <a:r>
              <a:rPr lang="en-US" dirty="0"/>
              <a:t>. Tegument proteins are introduced into </a:t>
            </a:r>
            <a:r>
              <a:rPr lang="en-US" dirty="0" smtClean="0"/>
              <a:t>the cell </a:t>
            </a:r>
            <a:r>
              <a:rPr lang="en-US" dirty="0"/>
              <a:t>upon infection by </a:t>
            </a:r>
            <a:r>
              <a:rPr lang="en-US" dirty="0" err="1"/>
              <a:t>herpesviruses</a:t>
            </a:r>
            <a:r>
              <a:rPr lang="en-US" dirty="0"/>
              <a:t>, and some of </a:t>
            </a:r>
            <a:r>
              <a:rPr lang="en-US" dirty="0" err="1" smtClean="0"/>
              <a:t>them</a:t>
            </a:r>
            <a:r>
              <a:rPr lang="en-US" dirty="0" err="1"/>
              <a:t>carry</a:t>
            </a:r>
            <a:r>
              <a:rPr lang="en-US" dirty="0"/>
              <a:t> out crucial functions in the virus growth </a:t>
            </a:r>
            <a:r>
              <a:rPr lang="en-US" dirty="0" smtClean="0"/>
              <a:t>cycle.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173" y="3733800"/>
            <a:ext cx="4415883" cy="291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8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863" y="585558"/>
            <a:ext cx="10782300" cy="537097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658367"/>
            <a:ext cx="10636842" cy="5382995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The sequence of events at the cell surface </a:t>
            </a:r>
            <a:r>
              <a:rPr lang="en-US" dirty="0" smtClean="0"/>
              <a:t>usually involves </a:t>
            </a:r>
            <a:r>
              <a:rPr lang="en-US" dirty="0"/>
              <a:t>the HSV-1 </a:t>
            </a:r>
            <a:r>
              <a:rPr lang="en-US" dirty="0" err="1"/>
              <a:t>virion</a:t>
            </a:r>
            <a:r>
              <a:rPr lang="en-US" dirty="0"/>
              <a:t> binding initially to </a:t>
            </a:r>
            <a:r>
              <a:rPr lang="en-US" dirty="0" smtClean="0"/>
              <a:t>heparin </a:t>
            </a:r>
            <a:r>
              <a:rPr lang="en-US" dirty="0" err="1" smtClean="0"/>
              <a:t>sulphate</a:t>
            </a:r>
            <a:r>
              <a:rPr lang="en-US" dirty="0"/>
              <a:t>, and then to the main receptor. The </a:t>
            </a:r>
            <a:r>
              <a:rPr lang="en-US" dirty="0" smtClean="0"/>
              <a:t>latter can </a:t>
            </a:r>
            <a:r>
              <a:rPr lang="en-US" dirty="0"/>
              <a:t>be one of several types of cell surface </a:t>
            </a:r>
            <a:r>
              <a:rPr lang="en-US" dirty="0" smtClean="0"/>
              <a:t>molecule including </a:t>
            </a:r>
            <a:r>
              <a:rPr lang="en-US" dirty="0"/>
              <a:t>some </a:t>
            </a:r>
            <a:r>
              <a:rPr lang="en-US" dirty="0" err="1"/>
              <a:t>nectins</a:t>
            </a:r>
            <a:r>
              <a:rPr lang="en-US" dirty="0"/>
              <a:t>, which are cell </a:t>
            </a:r>
            <a:r>
              <a:rPr lang="en-US" dirty="0" smtClean="0"/>
              <a:t>adhesion molecules</a:t>
            </a:r>
            <a:r>
              <a:rPr lang="en-US" dirty="0"/>
              <a:t>. The </a:t>
            </a:r>
            <a:r>
              <a:rPr lang="en-US" dirty="0" err="1"/>
              <a:t>virion</a:t>
            </a:r>
            <a:r>
              <a:rPr lang="en-US" dirty="0"/>
              <a:t> envelope then fuses with </a:t>
            </a:r>
            <a:r>
              <a:rPr lang="en-US" dirty="0" smtClean="0"/>
              <a:t>the plasma </a:t>
            </a:r>
            <a:r>
              <a:rPr lang="en-US" dirty="0" err="1" smtClean="0"/>
              <a:t>membran</a:t>
            </a:r>
            <a:r>
              <a:rPr lang="en-US" dirty="0" smtClean="0"/>
              <a:t>. </a:t>
            </a:r>
            <a:r>
              <a:rPr lang="en-US" dirty="0"/>
              <a:t>Infection may </a:t>
            </a:r>
            <a:r>
              <a:rPr lang="en-US" dirty="0" smtClean="0"/>
              <a:t>also occur </a:t>
            </a:r>
            <a:r>
              <a:rPr lang="en-US" dirty="0"/>
              <a:t>by endocytosis, followed by fusion between </a:t>
            </a:r>
            <a:r>
              <a:rPr lang="en-US" dirty="0" smtClean="0"/>
              <a:t>the </a:t>
            </a:r>
            <a:r>
              <a:rPr lang="en-US" dirty="0" err="1" smtClean="0"/>
              <a:t>virion</a:t>
            </a:r>
            <a:r>
              <a:rPr lang="en-US" dirty="0" smtClean="0"/>
              <a:t> </a:t>
            </a:r>
            <a:r>
              <a:rPr lang="en-US" dirty="0"/>
              <a:t>envelope and the endosome membrane</a:t>
            </a:r>
            <a:r>
              <a:rPr lang="en-US" dirty="0" smtClean="0"/>
              <a:t>.</a:t>
            </a:r>
            <a:r>
              <a:rPr lang="en-US" dirty="0"/>
              <a:t> The </a:t>
            </a:r>
            <a:r>
              <a:rPr lang="en-US" dirty="0" err="1"/>
              <a:t>nucleocapsid</a:t>
            </a:r>
            <a:r>
              <a:rPr lang="en-US" dirty="0"/>
              <a:t> and the tegument proteins </a:t>
            </a:r>
            <a:r>
              <a:rPr lang="en-US" dirty="0" smtClean="0"/>
              <a:t>are released </a:t>
            </a:r>
            <a:r>
              <a:rPr lang="en-US" dirty="0"/>
              <a:t>into the cytoplasm and the </a:t>
            </a:r>
            <a:r>
              <a:rPr lang="en-US" dirty="0" err="1" smtClean="0"/>
              <a:t>nucleocapsid</a:t>
            </a:r>
            <a:r>
              <a:rPr lang="en-US" dirty="0"/>
              <a:t> </a:t>
            </a:r>
            <a:r>
              <a:rPr lang="en-US" dirty="0" smtClean="0"/>
              <a:t>must </a:t>
            </a:r>
            <a:r>
              <a:rPr lang="en-US" dirty="0"/>
              <a:t>then be transported to the nucleus, where </a:t>
            </a:r>
            <a:r>
              <a:rPr lang="en-US" dirty="0" smtClean="0"/>
              <a:t>virus replication </a:t>
            </a:r>
            <a:r>
              <a:rPr lang="en-US" dirty="0"/>
              <a:t>takes place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The virus </a:t>
            </a:r>
            <a:r>
              <a:rPr lang="en-US" dirty="0"/>
              <a:t>DNA is released into the nucleus, where the </a:t>
            </a:r>
            <a:r>
              <a:rPr lang="en-US" dirty="0" smtClean="0"/>
              <a:t>linear molecule </a:t>
            </a:r>
            <a:r>
              <a:rPr lang="en-US" dirty="0"/>
              <a:t>is converted into a covalently closed </a:t>
            </a:r>
            <a:r>
              <a:rPr lang="en-US" dirty="0" smtClean="0"/>
              <a:t>circular molecule</a:t>
            </a:r>
            <a:r>
              <a:rPr lang="en-US" dirty="0"/>
              <a:t>, which becomes associated with cell histones</a:t>
            </a:r>
            <a:r>
              <a:rPr lang="en-US" dirty="0" smtClean="0"/>
              <a:t>.</a:t>
            </a:r>
            <a:r>
              <a:rPr lang="en-US" dirty="0"/>
              <a:t> Studies with antibodies specific for tegument </a:t>
            </a:r>
            <a:r>
              <a:rPr lang="en-US" dirty="0" smtClean="0"/>
              <a:t>proteins have </a:t>
            </a:r>
            <a:r>
              <a:rPr lang="en-US" dirty="0"/>
              <a:t>provided evidence that these proteins </a:t>
            </a:r>
            <a:r>
              <a:rPr lang="en-US" dirty="0" smtClean="0"/>
              <a:t>are transported </a:t>
            </a:r>
            <a:r>
              <a:rPr lang="en-US" dirty="0"/>
              <a:t>to several sites in the cell. At these </a:t>
            </a:r>
            <a:r>
              <a:rPr lang="en-US" dirty="0" smtClean="0"/>
              <a:t>sites tegument </a:t>
            </a:r>
            <a:r>
              <a:rPr lang="en-US" dirty="0"/>
              <a:t>proteins play a variety of roles, </a:t>
            </a:r>
            <a:r>
              <a:rPr lang="en-US" dirty="0" smtClean="0"/>
              <a:t>including the </a:t>
            </a:r>
            <a:r>
              <a:rPr lang="en-US" dirty="0"/>
              <a:t>down-regulation of host DNA, RNA and </a:t>
            </a:r>
            <a:r>
              <a:rPr lang="en-US" dirty="0" smtClean="0"/>
              <a:t>protein synthesis</a:t>
            </a:r>
            <a:r>
              <a:rPr lang="en-US" dirty="0"/>
              <a:t>. One tegument protein known as </a:t>
            </a:r>
            <a:r>
              <a:rPr lang="en-US" dirty="0" err="1"/>
              <a:t>virion</a:t>
            </a:r>
            <a:r>
              <a:rPr lang="en-US" dirty="0"/>
              <a:t> </a:t>
            </a:r>
            <a:r>
              <a:rPr lang="en-US" dirty="0" smtClean="0"/>
              <a:t>host shutoff </a:t>
            </a:r>
            <a:r>
              <a:rPr lang="en-US" dirty="0"/>
              <a:t>(</a:t>
            </a:r>
            <a:r>
              <a:rPr lang="en-US" dirty="0" err="1"/>
              <a:t>vhs</a:t>
            </a:r>
            <a:r>
              <a:rPr lang="en-US" dirty="0"/>
              <a:t>) protein degrades cell mRNA. Other </a:t>
            </a:r>
            <a:r>
              <a:rPr lang="en-US" dirty="0" smtClean="0"/>
              <a:t>tegument proteins </a:t>
            </a:r>
            <a:r>
              <a:rPr lang="en-US" dirty="0"/>
              <a:t>are involved in the activation of </a:t>
            </a:r>
            <a:r>
              <a:rPr lang="en-US" dirty="0" smtClean="0"/>
              <a:t>virus genes</a:t>
            </a:r>
            <a:r>
              <a:rPr lang="en-US" dirty="0"/>
              <a:t>, in particular the major tegument protein, </a:t>
            </a:r>
            <a:r>
              <a:rPr lang="en-US" dirty="0" smtClean="0"/>
              <a:t>VP16, which </a:t>
            </a:r>
            <a:r>
              <a:rPr lang="en-US" dirty="0"/>
              <a:t>is transported to the nucleus, where it </a:t>
            </a:r>
            <a:r>
              <a:rPr lang="en-US" dirty="0" smtClean="0"/>
              <a:t>becomes associated </a:t>
            </a:r>
            <a:r>
              <a:rPr lang="en-US" dirty="0"/>
              <a:t>with the virus DNA.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7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633985"/>
            <a:ext cx="10356426" cy="5407378"/>
          </a:xfrm>
        </p:spPr>
        <p:txBody>
          <a:bodyPr/>
          <a:lstStyle/>
          <a:p>
            <a:r>
              <a:rPr lang="en-US" b="1" i="1" dirty="0"/>
              <a:t>Transcription and translation</a:t>
            </a:r>
          </a:p>
          <a:p>
            <a:r>
              <a:rPr lang="en-US" dirty="0" err="1"/>
              <a:t>Herpesvirus</a:t>
            </a:r>
            <a:r>
              <a:rPr lang="en-US" dirty="0"/>
              <a:t> genes are expressed in three phases: </a:t>
            </a:r>
            <a:r>
              <a:rPr lang="en-US" dirty="0" smtClean="0"/>
              <a:t>immediate early </a:t>
            </a:r>
            <a:r>
              <a:rPr lang="en-US" dirty="0"/>
              <a:t>(IE), early (E) and late (L</a:t>
            </a:r>
            <a:r>
              <a:rPr lang="en-US" dirty="0" smtClean="0"/>
              <a:t>).</a:t>
            </a:r>
            <a:r>
              <a:rPr lang="en-US" dirty="0"/>
              <a:t> </a:t>
            </a:r>
            <a:r>
              <a:rPr lang="en-US" dirty="0" smtClean="0"/>
              <a:t>Some </a:t>
            </a:r>
            <a:r>
              <a:rPr lang="en-US" dirty="0"/>
              <a:t>authors refer to these phases by the Greek </a:t>
            </a:r>
            <a:r>
              <a:rPr lang="en-US" dirty="0" smtClean="0"/>
              <a:t>letters α</a:t>
            </a:r>
            <a:r>
              <a:rPr lang="en-US" dirty="0"/>
              <a:t>, β and γ. There are introns in a few of the </a:t>
            </a:r>
            <a:r>
              <a:rPr lang="en-US" dirty="0" smtClean="0"/>
              <a:t>HSV-1 genes</a:t>
            </a:r>
            <a:r>
              <a:rPr lang="en-US" dirty="0"/>
              <a:t>, mainly in the IE genes</a:t>
            </a:r>
            <a:r>
              <a:rPr lang="en-US" dirty="0" smtClean="0"/>
              <a:t>.</a:t>
            </a:r>
            <a:r>
              <a:rPr lang="en-US" dirty="0"/>
              <a:t> The IE genes are activated by VP16. It was </a:t>
            </a:r>
            <a:r>
              <a:rPr lang="en-US" dirty="0" smtClean="0"/>
              <a:t>noted above </a:t>
            </a:r>
            <a:r>
              <a:rPr lang="en-US" dirty="0"/>
              <a:t>that VP16 from infecting </a:t>
            </a:r>
            <a:r>
              <a:rPr lang="en-US" dirty="0" err="1"/>
              <a:t>virions</a:t>
            </a:r>
            <a:r>
              <a:rPr lang="en-US" dirty="0"/>
              <a:t> associates </a:t>
            </a:r>
            <a:r>
              <a:rPr lang="en-US" dirty="0" smtClean="0"/>
              <a:t>with the </a:t>
            </a:r>
            <a:r>
              <a:rPr lang="en-US" dirty="0"/>
              <a:t>virus DNA. It does this by binding to a </a:t>
            </a:r>
            <a:r>
              <a:rPr lang="en-US" dirty="0" smtClean="0"/>
              <a:t>complex of </a:t>
            </a:r>
            <a:r>
              <a:rPr lang="en-US" dirty="0"/>
              <a:t>cell proteins including Oct-1, which binds to </a:t>
            </a:r>
            <a:r>
              <a:rPr lang="en-US" dirty="0" smtClean="0"/>
              <a:t>the sequence </a:t>
            </a:r>
            <a:r>
              <a:rPr lang="en-US" dirty="0"/>
              <a:t>TAATGARAT present in the promoter </a:t>
            </a:r>
            <a:r>
              <a:rPr lang="en-US" dirty="0" smtClean="0"/>
              <a:t>of each </a:t>
            </a:r>
            <a:r>
              <a:rPr lang="en-US" dirty="0"/>
              <a:t>of the IE </a:t>
            </a:r>
            <a:r>
              <a:rPr lang="en-US" dirty="0" smtClean="0"/>
              <a:t>genes. </a:t>
            </a:r>
            <a:r>
              <a:rPr lang="en-US" dirty="0"/>
              <a:t>VP16 then acts as </a:t>
            </a:r>
            <a:r>
              <a:rPr lang="en-US" dirty="0" smtClean="0"/>
              <a:t>a transcription </a:t>
            </a:r>
            <a:r>
              <a:rPr lang="en-US" dirty="0"/>
              <a:t>factor to recruit the host RNA </a:t>
            </a:r>
            <a:r>
              <a:rPr lang="en-US" dirty="0" smtClean="0"/>
              <a:t>polymerase II </a:t>
            </a:r>
            <a:r>
              <a:rPr lang="en-US" dirty="0"/>
              <a:t>and associated initiation components to each IE gene</a:t>
            </a:r>
            <a:r>
              <a:rPr lang="en-US" dirty="0" smtClean="0"/>
              <a:t>.</a:t>
            </a:r>
            <a:r>
              <a:rPr lang="en-US" dirty="0"/>
              <a:t> Some of the E proteins have roles in virus </a:t>
            </a:r>
            <a:r>
              <a:rPr lang="en-US" dirty="0" smtClean="0"/>
              <a:t>DNA replication. </a:t>
            </a:r>
            <a:r>
              <a:rPr lang="en-US" dirty="0"/>
              <a:t>Most of the L </a:t>
            </a:r>
            <a:r>
              <a:rPr lang="en-US" dirty="0" smtClean="0"/>
              <a:t>proteins are </a:t>
            </a:r>
            <a:r>
              <a:rPr lang="en-US" dirty="0"/>
              <a:t>the virus structural proteins.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109" y="3721100"/>
            <a:ext cx="8791750" cy="277971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634" y="774701"/>
            <a:ext cx="10676466" cy="5800062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The virus DNA is replicated by E proteins, </a:t>
            </a:r>
            <a:r>
              <a:rPr lang="en-US" dirty="0" smtClean="0"/>
              <a:t>seven of </a:t>
            </a:r>
            <a:r>
              <a:rPr lang="en-US" dirty="0"/>
              <a:t>which are essential for the </a:t>
            </a:r>
            <a:r>
              <a:rPr lang="en-US" dirty="0" smtClean="0"/>
              <a:t>process.</a:t>
            </a:r>
            <a:r>
              <a:rPr lang="en-US" dirty="0"/>
              <a:t> </a:t>
            </a:r>
            <a:r>
              <a:rPr lang="en-US" dirty="0" smtClean="0"/>
              <a:t>Copies </a:t>
            </a:r>
            <a:r>
              <a:rPr lang="en-US" dirty="0"/>
              <a:t>of an origin-binding protein bind at one of </a:t>
            </a:r>
            <a:r>
              <a:rPr lang="en-US" dirty="0" smtClean="0"/>
              <a:t>three </a:t>
            </a:r>
            <a:r>
              <a:rPr lang="en-US" i="1" dirty="0" err="1" smtClean="0"/>
              <a:t>ori</a:t>
            </a:r>
            <a:r>
              <a:rPr lang="en-US" i="1" dirty="0" smtClean="0"/>
              <a:t> </a:t>
            </a:r>
            <a:r>
              <a:rPr lang="en-US" dirty="0"/>
              <a:t>sites in the virus DNA. The protein has a </a:t>
            </a:r>
            <a:r>
              <a:rPr lang="en-US" dirty="0" smtClean="0"/>
              <a:t>helicase activity</a:t>
            </a:r>
            <a:r>
              <a:rPr lang="en-US" dirty="0"/>
              <a:t>, causing the double helix to unwind at that </a:t>
            </a:r>
            <a:r>
              <a:rPr lang="en-US" dirty="0" smtClean="0"/>
              <a:t>site, and </a:t>
            </a:r>
            <a:r>
              <a:rPr lang="en-US" dirty="0"/>
              <a:t>it has an affinity for the resulting single strands </a:t>
            </a:r>
            <a:r>
              <a:rPr lang="en-US" dirty="0" smtClean="0"/>
              <a:t>of DNA</a:t>
            </a:r>
            <a:r>
              <a:rPr lang="en-US" dirty="0"/>
              <a:t>. The double helix is prevented from </a:t>
            </a:r>
            <a:r>
              <a:rPr lang="en-US" dirty="0" smtClean="0"/>
              <a:t>re-forming by </a:t>
            </a:r>
            <a:r>
              <a:rPr lang="en-US" dirty="0"/>
              <a:t>the binding of copies of a </a:t>
            </a:r>
            <a:r>
              <a:rPr lang="en-US" dirty="0" err="1"/>
              <a:t>ssDNA</a:t>
            </a:r>
            <a:r>
              <a:rPr lang="en-US" dirty="0"/>
              <a:t>-binding protein.</a:t>
            </a:r>
          </a:p>
          <a:p>
            <a:pPr algn="just"/>
            <a:r>
              <a:rPr lang="en-US" dirty="0"/>
              <a:t>The </a:t>
            </a:r>
            <a:r>
              <a:rPr lang="en-US" i="1" dirty="0" err="1"/>
              <a:t>ori</a:t>
            </a:r>
            <a:r>
              <a:rPr lang="en-US" i="1" dirty="0"/>
              <a:t> </a:t>
            </a:r>
            <a:r>
              <a:rPr lang="en-US" dirty="0"/>
              <a:t>site is then bound by a complex of </a:t>
            </a:r>
            <a:r>
              <a:rPr lang="en-US" dirty="0" smtClean="0"/>
              <a:t>three proteins</a:t>
            </a:r>
            <a:r>
              <a:rPr lang="en-US" dirty="0"/>
              <a:t>, which act as a helicase, further </a:t>
            </a:r>
            <a:r>
              <a:rPr lang="en-US" dirty="0" smtClean="0"/>
              <a:t>unwinding the </a:t>
            </a:r>
            <a:r>
              <a:rPr lang="en-US" dirty="0"/>
              <a:t>double helix to form a replication fork. On one </a:t>
            </a:r>
            <a:r>
              <a:rPr lang="en-US" dirty="0" smtClean="0"/>
              <a:t>of the </a:t>
            </a:r>
            <a:r>
              <a:rPr lang="en-US" dirty="0"/>
              <a:t>strands a complex of the same three proteins (</a:t>
            </a:r>
            <a:r>
              <a:rPr lang="en-US" dirty="0" smtClean="0"/>
              <a:t>now acting </a:t>
            </a:r>
            <a:r>
              <a:rPr lang="en-US" dirty="0"/>
              <a:t>as a </a:t>
            </a:r>
            <a:r>
              <a:rPr lang="en-US" dirty="0" err="1"/>
              <a:t>primase</a:t>
            </a:r>
            <a:r>
              <a:rPr lang="en-US" dirty="0"/>
              <a:t>) synthesizes a short sequence </a:t>
            </a:r>
            <a:r>
              <a:rPr lang="en-US" dirty="0" smtClean="0"/>
              <a:t>of RNA complementary </a:t>
            </a:r>
            <a:r>
              <a:rPr lang="en-US" dirty="0"/>
              <a:t>to the DNA. This RNA acts </a:t>
            </a:r>
            <a:r>
              <a:rPr lang="en-US" dirty="0" smtClean="0"/>
              <a:t>as a </a:t>
            </a:r>
            <a:r>
              <a:rPr lang="en-US" dirty="0"/>
              <a:t>primer, and the DNA polymerase </a:t>
            </a:r>
            <a:r>
              <a:rPr lang="en-US" dirty="0" err="1"/>
              <a:t>complexed</a:t>
            </a:r>
            <a:r>
              <a:rPr lang="en-US" dirty="0"/>
              <a:t> </a:t>
            </a:r>
            <a:r>
              <a:rPr lang="en-US" dirty="0" smtClean="0"/>
              <a:t>with a </a:t>
            </a:r>
            <a:r>
              <a:rPr lang="en-US" dirty="0"/>
              <a:t>polymerase </a:t>
            </a:r>
            <a:r>
              <a:rPr lang="en-US" dirty="0" err="1"/>
              <a:t>processivity</a:t>
            </a:r>
            <a:r>
              <a:rPr lang="en-US" dirty="0"/>
              <a:t> factor starts to </a:t>
            </a:r>
            <a:r>
              <a:rPr lang="en-US" dirty="0" smtClean="0"/>
              <a:t>synthesize the </a:t>
            </a:r>
            <a:r>
              <a:rPr lang="en-US" dirty="0"/>
              <a:t>leading strand of DNA. On the other </a:t>
            </a:r>
            <a:r>
              <a:rPr lang="en-US" dirty="0" smtClean="0"/>
              <a:t>genome strand </a:t>
            </a:r>
            <a:r>
              <a:rPr lang="en-US" dirty="0" err="1"/>
              <a:t>primases</a:t>
            </a:r>
            <a:r>
              <a:rPr lang="en-US" dirty="0"/>
              <a:t> synthesize short RNAs, which are </a:t>
            </a:r>
            <a:r>
              <a:rPr lang="en-US" dirty="0" smtClean="0"/>
              <a:t>the primers </a:t>
            </a:r>
            <a:r>
              <a:rPr lang="en-US" dirty="0"/>
              <a:t>for the synthesis of the Okazaki fragments </a:t>
            </a:r>
            <a:r>
              <a:rPr lang="en-US" dirty="0" smtClean="0"/>
              <a:t>of the </a:t>
            </a:r>
            <a:r>
              <a:rPr lang="en-US" dirty="0"/>
              <a:t>lagging strand of DNA.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6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536449"/>
            <a:ext cx="9893130" cy="5504914"/>
          </a:xfrm>
        </p:spPr>
        <p:txBody>
          <a:bodyPr>
            <a:normAutofit/>
          </a:bodyPr>
          <a:lstStyle/>
          <a:p>
            <a:pPr algn="just"/>
            <a:r>
              <a:rPr lang="en-US" b="1" i="1" dirty="0"/>
              <a:t>Assembly and exit of </a:t>
            </a:r>
            <a:r>
              <a:rPr lang="en-US" b="1" i="1" dirty="0" err="1" smtClean="0"/>
              <a:t>virions</a:t>
            </a:r>
            <a:r>
              <a:rPr lang="en-US" b="1" i="1" dirty="0"/>
              <a:t> </a:t>
            </a:r>
            <a:r>
              <a:rPr lang="en-US" b="1" i="1" dirty="0" smtClean="0"/>
              <a:t>from </a:t>
            </a:r>
            <a:r>
              <a:rPr lang="en-US" b="1" i="1" dirty="0"/>
              <a:t>the cell</a:t>
            </a:r>
          </a:p>
          <a:p>
            <a:pPr marL="0" indent="0" algn="just">
              <a:buNone/>
            </a:pPr>
            <a:r>
              <a:rPr lang="en-US" dirty="0"/>
              <a:t>The virus envelope glycoproteins are synthesized </a:t>
            </a:r>
            <a:r>
              <a:rPr lang="en-US" dirty="0" smtClean="0"/>
              <a:t>in the </a:t>
            </a:r>
            <a:r>
              <a:rPr lang="en-US" dirty="0"/>
              <a:t>rough endoplasmic reticulum and are </a:t>
            </a:r>
            <a:r>
              <a:rPr lang="en-US" dirty="0" smtClean="0"/>
              <a:t>transported to </a:t>
            </a:r>
            <a:r>
              <a:rPr lang="en-US" dirty="0"/>
              <a:t>the Golgi complex. The other structural </a:t>
            </a:r>
            <a:r>
              <a:rPr lang="en-US" dirty="0" smtClean="0"/>
              <a:t>proteins, such </a:t>
            </a:r>
            <a:r>
              <a:rPr lang="en-US" dirty="0"/>
              <a:t>as VP5, accumulate in the nuclear </a:t>
            </a:r>
            <a:r>
              <a:rPr lang="en-US" dirty="0" smtClean="0"/>
              <a:t>replication compartments</a:t>
            </a:r>
            <a:r>
              <a:rPr lang="en-US" dirty="0"/>
              <a:t>, where </a:t>
            </a:r>
            <a:r>
              <a:rPr lang="en-US" dirty="0" err="1"/>
              <a:t>procapsids</a:t>
            </a:r>
            <a:r>
              <a:rPr lang="en-US" dirty="0"/>
              <a:t> are constructed. </a:t>
            </a:r>
            <a:r>
              <a:rPr lang="en-US" dirty="0" smtClean="0"/>
              <a:t>A </a:t>
            </a:r>
            <a:r>
              <a:rPr lang="en-US" dirty="0" err="1" smtClean="0"/>
              <a:t>procapsid</a:t>
            </a:r>
            <a:r>
              <a:rPr lang="en-US" dirty="0" smtClean="0"/>
              <a:t> </a:t>
            </a:r>
            <a:r>
              <a:rPr lang="en-US" dirty="0"/>
              <a:t>is more rounded than a mature </a:t>
            </a:r>
            <a:r>
              <a:rPr lang="en-US" dirty="0" smtClean="0"/>
              <a:t>capsid and </a:t>
            </a:r>
            <a:r>
              <a:rPr lang="en-US" dirty="0"/>
              <a:t>its structural integrity is maintained by </a:t>
            </a:r>
            <a:r>
              <a:rPr lang="en-US" dirty="0" smtClean="0"/>
              <a:t>the incorporation </a:t>
            </a:r>
            <a:r>
              <a:rPr lang="en-US" dirty="0"/>
              <a:t>of scaffolding proteins. Before or </a:t>
            </a:r>
            <a:r>
              <a:rPr lang="en-US" dirty="0" smtClean="0"/>
              <a:t>during DNA </a:t>
            </a:r>
            <a:r>
              <a:rPr lang="en-US" dirty="0"/>
              <a:t>packaging the scaffolding proteins are </a:t>
            </a:r>
            <a:r>
              <a:rPr lang="en-US" dirty="0" smtClean="0"/>
              <a:t>removed by </a:t>
            </a:r>
            <a:r>
              <a:rPr lang="en-US" dirty="0"/>
              <a:t>a virus-encoded protease.</a:t>
            </a:r>
          </a:p>
          <a:p>
            <a:pPr algn="just"/>
            <a:r>
              <a:rPr lang="en-US" dirty="0" smtClean="0"/>
              <a:t>The </a:t>
            </a:r>
            <a:r>
              <a:rPr lang="en-US" dirty="0"/>
              <a:t>DNA </a:t>
            </a:r>
            <a:r>
              <a:rPr lang="en-US" dirty="0" smtClean="0"/>
              <a:t>enters the </a:t>
            </a:r>
            <a:r>
              <a:rPr lang="en-US" dirty="0" err="1"/>
              <a:t>procapsid</a:t>
            </a:r>
            <a:r>
              <a:rPr lang="en-US" dirty="0"/>
              <a:t> via a portal at one of the </a:t>
            </a:r>
            <a:r>
              <a:rPr lang="en-US" dirty="0" smtClean="0"/>
              <a:t>vertices of </a:t>
            </a:r>
            <a:r>
              <a:rPr lang="en-US" dirty="0"/>
              <a:t>the icosahedron</a:t>
            </a:r>
            <a:r>
              <a:rPr lang="en-US" dirty="0" smtClean="0"/>
              <a:t>.</a:t>
            </a:r>
            <a:r>
              <a:rPr lang="en-US" dirty="0"/>
              <a:t> Once the </a:t>
            </a:r>
            <a:r>
              <a:rPr lang="en-US" dirty="0" err="1"/>
              <a:t>nucleocapsid</a:t>
            </a:r>
            <a:r>
              <a:rPr lang="en-US" dirty="0"/>
              <a:t> has been constructed </a:t>
            </a:r>
            <a:r>
              <a:rPr lang="en-US" dirty="0" smtClean="0"/>
              <a:t>it must </a:t>
            </a:r>
            <a:r>
              <a:rPr lang="en-US" dirty="0"/>
              <a:t>acquire its tegument and envelope and then </a:t>
            </a:r>
            <a:r>
              <a:rPr lang="en-US" dirty="0" smtClean="0"/>
              <a:t>the resulting </a:t>
            </a:r>
            <a:r>
              <a:rPr lang="en-US" dirty="0" err="1"/>
              <a:t>virion</a:t>
            </a:r>
            <a:r>
              <a:rPr lang="en-US" dirty="0"/>
              <a:t> must be released from the cell; </a:t>
            </a:r>
            <a:r>
              <a:rPr lang="en-US" dirty="0" smtClean="0"/>
              <a:t>these are </a:t>
            </a:r>
            <a:r>
              <a:rPr lang="en-US" dirty="0"/>
              <a:t>complex processes and many of the details are </a:t>
            </a:r>
            <a:r>
              <a:rPr lang="en-US" dirty="0" smtClean="0"/>
              <a:t>still unclear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pPr algn="just"/>
            <a:r>
              <a:rPr lang="en-US" dirty="0"/>
              <a:t>Although the </a:t>
            </a:r>
            <a:r>
              <a:rPr lang="en-US" dirty="0" err="1"/>
              <a:t>virion</a:t>
            </a:r>
            <a:r>
              <a:rPr lang="en-US" dirty="0"/>
              <a:t> envelopes are derived </a:t>
            </a:r>
            <a:r>
              <a:rPr lang="en-US" dirty="0" smtClean="0"/>
              <a:t>from membranes </a:t>
            </a:r>
            <a:r>
              <a:rPr lang="en-US" dirty="0"/>
              <a:t>within the cell, virus glycoproteins are </a:t>
            </a:r>
            <a:r>
              <a:rPr lang="en-US" dirty="0" smtClean="0"/>
              <a:t>also expressed </a:t>
            </a:r>
            <a:r>
              <a:rPr lang="en-US" dirty="0"/>
              <a:t>at the cell surface. These glycoproteins </a:t>
            </a:r>
            <a:r>
              <a:rPr lang="en-US" dirty="0" smtClean="0"/>
              <a:t>can cause </a:t>
            </a:r>
            <a:r>
              <a:rPr lang="en-US" dirty="0"/>
              <a:t>fusion between infected cells and </a:t>
            </a:r>
            <a:r>
              <a:rPr lang="en-US" dirty="0" smtClean="0"/>
              <a:t>non-infected cells</a:t>
            </a:r>
            <a:r>
              <a:rPr lang="en-US" dirty="0"/>
              <a:t>, resulting in the formation of giant cells </a:t>
            </a:r>
            <a:r>
              <a:rPr lang="en-US" dirty="0" smtClean="0"/>
              <a:t>known as </a:t>
            </a:r>
            <a:r>
              <a:rPr lang="en-US" dirty="0"/>
              <a:t>syncytia, which can be observed both in </a:t>
            </a:r>
            <a:r>
              <a:rPr lang="en-US" dirty="0" smtClean="0"/>
              <a:t>infected cell cultures </a:t>
            </a:r>
            <a:r>
              <a:rPr lang="en-US" dirty="0"/>
              <a:t>and in HSV lesions. </a:t>
            </a:r>
            <a:r>
              <a:rPr lang="en-US" dirty="0" smtClean="0"/>
              <a:t>Infected cell </a:t>
            </a:r>
            <a:r>
              <a:rPr lang="en-US" dirty="0"/>
              <a:t>cultures are normally destroyed 18–24 hours </a:t>
            </a:r>
            <a:r>
              <a:rPr lang="en-US" dirty="0" smtClean="0"/>
              <a:t>after inoculation</a:t>
            </a:r>
            <a:r>
              <a:rPr lang="en-US" dirty="0"/>
              <a:t>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151</TotalTime>
  <Words>1157</Words>
  <Application>Microsoft Office PowerPoint</Application>
  <PresentationFormat>Widescreen</PresentationFormat>
  <Paragraphs>29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-apple-system</vt:lpstr>
      <vt:lpstr>Arial</vt:lpstr>
      <vt:lpstr>Tahoma</vt:lpstr>
      <vt:lpstr>Trebuchet MS</vt:lpstr>
      <vt:lpstr>Wingdings 3</vt:lpstr>
      <vt:lpstr>Facet</vt:lpstr>
      <vt:lpstr>Virology</vt:lpstr>
      <vt:lpstr>Herpesviridae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Virology</dc:title>
  <dc:creator>apple</dc:creator>
  <cp:lastModifiedBy>apple</cp:lastModifiedBy>
  <cp:revision>13</cp:revision>
  <dcterms:created xsi:type="dcterms:W3CDTF">2020-04-23T18:21:19Z</dcterms:created>
  <dcterms:modified xsi:type="dcterms:W3CDTF">2020-04-23T20:53:09Z</dcterms:modified>
</cp:coreProperties>
</file>