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7.png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7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0.emf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Virology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a-IR" sz="3200" dirty="0" smtClean="0">
                <a:cs typeface="Nazanin" panose="00000400000000000000" pitchFamily="2" charset="-78"/>
              </a:rPr>
              <a:t>جلسه هشتم</a:t>
            </a:r>
            <a:endParaRPr lang="en-US" sz="3200" dirty="0">
              <a:cs typeface="Nazanin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085088"/>
            <a:ext cx="9601196" cy="4790780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The coronavirus </a:t>
            </a:r>
            <a:r>
              <a:rPr lang="en-US" dirty="0" err="1"/>
              <a:t>virion</a:t>
            </a:r>
            <a:r>
              <a:rPr lang="en-US" dirty="0"/>
              <a:t> is a spherical enveloped </a:t>
            </a:r>
            <a:r>
              <a:rPr lang="en-US" dirty="0" smtClean="0"/>
              <a:t>particle, ranging </a:t>
            </a:r>
            <a:r>
              <a:rPr lang="en-US" dirty="0"/>
              <a:t>in size from 75 to 160 nm, with a </a:t>
            </a:r>
            <a:r>
              <a:rPr lang="en-US" dirty="0" smtClean="0"/>
              <a:t>characteristic crown </a:t>
            </a:r>
            <a:r>
              <a:rPr lang="en-US" dirty="0"/>
              <a:t>of spike proteins that gives the virus </a:t>
            </a:r>
            <a:r>
              <a:rPr lang="en-US" dirty="0" smtClean="0"/>
              <a:t>family its name. The </a:t>
            </a:r>
            <a:r>
              <a:rPr lang="en-US" dirty="0" err="1"/>
              <a:t>nucleocapsid</a:t>
            </a:r>
            <a:r>
              <a:rPr lang="en-US" dirty="0"/>
              <a:t> is formed from multiple </a:t>
            </a:r>
            <a:r>
              <a:rPr lang="en-US" dirty="0" smtClean="0"/>
              <a:t>copies of </a:t>
            </a:r>
            <a:r>
              <a:rPr lang="en-US" dirty="0"/>
              <a:t>the </a:t>
            </a:r>
            <a:r>
              <a:rPr lang="en-US" dirty="0" err="1"/>
              <a:t>nucleocapsid</a:t>
            </a:r>
            <a:r>
              <a:rPr lang="en-US" dirty="0"/>
              <a:t> protein (N) bound to the viral </a:t>
            </a:r>
            <a:r>
              <a:rPr lang="en-US" dirty="0" smtClean="0"/>
              <a:t>RNA genome</a:t>
            </a:r>
            <a:r>
              <a:rPr lang="en-US" dirty="0"/>
              <a:t>. Most other positive-strand RNA viruses </a:t>
            </a:r>
            <a:r>
              <a:rPr lang="en-US" dirty="0" smtClean="0"/>
              <a:t>have </a:t>
            </a:r>
            <a:r>
              <a:rPr lang="en-US" dirty="0" err="1" smtClean="0"/>
              <a:t>nucleocapsids</a:t>
            </a:r>
            <a:r>
              <a:rPr lang="en-US" dirty="0" smtClean="0"/>
              <a:t> </a:t>
            </a:r>
            <a:r>
              <a:rPr lang="en-US" dirty="0"/>
              <a:t>with icosahedral symmetry; </a:t>
            </a:r>
            <a:r>
              <a:rPr lang="en-US" dirty="0" smtClean="0"/>
              <a:t>coronaviruses thus </a:t>
            </a:r>
            <a:r>
              <a:rPr lang="en-US" dirty="0"/>
              <a:t>resemble negative-strand RNA viruses in </a:t>
            </a:r>
            <a:r>
              <a:rPr lang="en-US" dirty="0" smtClean="0"/>
              <a:t>having helical </a:t>
            </a:r>
            <a:r>
              <a:rPr lang="en-US" dirty="0" err="1"/>
              <a:t>nucleocapsids</a:t>
            </a:r>
            <a:r>
              <a:rPr lang="en-US" dirty="0"/>
              <a:t>. </a:t>
            </a:r>
            <a:r>
              <a:rPr lang="en-US" dirty="0" smtClean="0"/>
              <a:t>This </a:t>
            </a:r>
            <a:r>
              <a:rPr lang="en-US" dirty="0"/>
              <a:t>core is associated with </a:t>
            </a:r>
            <a:r>
              <a:rPr lang="en-US" dirty="0" smtClean="0"/>
              <a:t>the virus </a:t>
            </a:r>
            <a:r>
              <a:rPr lang="en-US" dirty="0"/>
              <a:t>membrane protein (M). </a:t>
            </a:r>
            <a:endParaRPr lang="en-US" dirty="0" smtClean="0"/>
          </a:p>
          <a:p>
            <a:pPr algn="just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35809" y="1027541"/>
            <a:ext cx="4828850" cy="503188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2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982132"/>
            <a:ext cx="9601196" cy="4893736"/>
          </a:xfrm>
        </p:spPr>
        <p:txBody>
          <a:bodyPr>
            <a:normAutofit/>
          </a:bodyPr>
          <a:lstStyle/>
          <a:p>
            <a:r>
              <a:rPr lang="en-US" b="1" dirty="0"/>
              <a:t>The </a:t>
            </a:r>
            <a:r>
              <a:rPr lang="en-US" b="1" dirty="0" err="1"/>
              <a:t>replicase</a:t>
            </a:r>
            <a:r>
              <a:rPr lang="en-US" b="1" dirty="0"/>
              <a:t> gene is translated from </a:t>
            </a:r>
            <a:r>
              <a:rPr lang="en-US" b="1" dirty="0" smtClean="0"/>
              <a:t>genome RNA </a:t>
            </a:r>
            <a:r>
              <a:rPr lang="en-US" b="1" dirty="0"/>
              <a:t>into a </a:t>
            </a:r>
            <a:r>
              <a:rPr lang="en-US" b="1" dirty="0" err="1"/>
              <a:t>polyprotein</a:t>
            </a:r>
            <a:r>
              <a:rPr lang="en-US" b="1" dirty="0"/>
              <a:t> that is </a:t>
            </a:r>
            <a:r>
              <a:rPr lang="en-US" b="1" dirty="0" smtClean="0"/>
              <a:t>processed by </a:t>
            </a:r>
            <a:r>
              <a:rPr lang="en-US" b="1" dirty="0"/>
              <a:t>viral proteinases</a:t>
            </a:r>
          </a:p>
          <a:p>
            <a:pPr algn="just"/>
            <a:r>
              <a:rPr lang="en-US" dirty="0"/>
              <a:t>Because coronaviruses have positive-strand </a:t>
            </a:r>
            <a:r>
              <a:rPr lang="en-US" dirty="0" smtClean="0"/>
              <a:t>RNA genomes</a:t>
            </a:r>
            <a:r>
              <a:rPr lang="en-US" dirty="0"/>
              <a:t>, the </a:t>
            </a:r>
            <a:r>
              <a:rPr lang="en-US" dirty="0" smtClean="0"/>
              <a:t>first </a:t>
            </a:r>
            <a:r>
              <a:rPr lang="en-US" dirty="0"/>
              <a:t>step in their replication cycle </a:t>
            </a:r>
            <a:r>
              <a:rPr lang="en-US" dirty="0" smtClean="0"/>
              <a:t>after entry </a:t>
            </a:r>
            <a:r>
              <a:rPr lang="en-US" dirty="0"/>
              <a:t>is the synthesis of viral proteins that </a:t>
            </a:r>
            <a:r>
              <a:rPr lang="en-US" dirty="0" smtClean="0"/>
              <a:t>organize and </a:t>
            </a:r>
            <a:r>
              <a:rPr lang="en-US" dirty="0"/>
              <a:t>catalyze viral RNA synthesis. All known </a:t>
            </a:r>
            <a:r>
              <a:rPr lang="en-US" dirty="0" smtClean="0"/>
              <a:t>coronaviruses have </a:t>
            </a:r>
            <a:r>
              <a:rPr lang="en-US" dirty="0"/>
              <a:t>a similar genome organization, in which </a:t>
            </a:r>
            <a:r>
              <a:rPr lang="en-US" dirty="0" smtClean="0"/>
              <a:t>the 20–22 </a:t>
            </a:r>
            <a:r>
              <a:rPr lang="en-US" dirty="0"/>
              <a:t>kb </a:t>
            </a:r>
            <a:r>
              <a:rPr lang="en-US" dirty="0" err="1"/>
              <a:t>replicase</a:t>
            </a:r>
            <a:r>
              <a:rPr lang="en-US" dirty="0"/>
              <a:t> gene (gene 1) comprises the 5' </a:t>
            </a:r>
            <a:r>
              <a:rPr lang="en-US" dirty="0" smtClean="0"/>
              <a:t>two thirds of </a:t>
            </a:r>
            <a:r>
              <a:rPr lang="en-US" dirty="0"/>
              <a:t>the RNA genome. This gene is organized </a:t>
            </a:r>
            <a:r>
              <a:rPr lang="en-US" dirty="0" smtClean="0"/>
              <a:t>as two </a:t>
            </a:r>
            <a:r>
              <a:rPr lang="en-US" dirty="0"/>
              <a:t>partially overlapping open reading frames, </a:t>
            </a:r>
            <a:r>
              <a:rPr lang="en-US" dirty="0" smtClean="0"/>
              <a:t>ORF1a and ORF1b. </a:t>
            </a:r>
            <a:r>
              <a:rPr lang="en-US" dirty="0"/>
              <a:t>Translation by cellular </a:t>
            </a:r>
            <a:r>
              <a:rPr lang="en-US" dirty="0" smtClean="0"/>
              <a:t>ribosomes begins </a:t>
            </a:r>
            <a:r>
              <a:rPr lang="en-US" dirty="0"/>
              <a:t>at an AUG initiation codon following </a:t>
            </a:r>
            <a:r>
              <a:rPr lang="en-US" dirty="0" smtClean="0"/>
              <a:t>the 60–100 </a:t>
            </a:r>
            <a:r>
              <a:rPr lang="en-US" dirty="0" err="1"/>
              <a:t>nt</a:t>
            </a:r>
            <a:r>
              <a:rPr lang="en-US" dirty="0"/>
              <a:t> untranslated leader sequence and </a:t>
            </a:r>
            <a:r>
              <a:rPr lang="en-US" dirty="0" smtClean="0"/>
              <a:t>progresses through </a:t>
            </a:r>
            <a:r>
              <a:rPr lang="en-US" dirty="0"/>
              <a:t>ORF1a, producing a </a:t>
            </a:r>
            <a:r>
              <a:rPr lang="en-US" dirty="0" err="1"/>
              <a:t>polyprotein</a:t>
            </a:r>
            <a:r>
              <a:rPr lang="en-US" dirty="0"/>
              <a:t> that is </a:t>
            </a:r>
            <a:r>
              <a:rPr lang="en-US" dirty="0" smtClean="0"/>
              <a:t>subsequently cleaved </a:t>
            </a:r>
            <a:r>
              <a:rPr lang="en-US" dirty="0"/>
              <a:t>into at least two intermediate </a:t>
            </a:r>
            <a:r>
              <a:rPr lang="en-US" dirty="0" smtClean="0"/>
              <a:t>precursors and </a:t>
            </a:r>
            <a:r>
              <a:rPr lang="en-US" dirty="0"/>
              <a:t>subsequently into 10 or 11 mature proteins.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6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146048"/>
            <a:ext cx="9601196" cy="472982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/>
              <a:t>Coronavirus </a:t>
            </a:r>
            <a:r>
              <a:rPr lang="en-US" dirty="0" err="1"/>
              <a:t>polyproteins</a:t>
            </a:r>
            <a:r>
              <a:rPr lang="en-US" dirty="0"/>
              <a:t> are processed by </a:t>
            </a:r>
            <a:r>
              <a:rPr lang="en-US" dirty="0" smtClean="0"/>
              <a:t>virus encoded proteinases </a:t>
            </a:r>
            <a:r>
              <a:rPr lang="en-US" dirty="0"/>
              <a:t>at cleavage sites </a:t>
            </a:r>
            <a:r>
              <a:rPr lang="en-US" dirty="0" smtClean="0"/>
              <a:t>flanking each mature </a:t>
            </a:r>
            <a:r>
              <a:rPr lang="en-US" dirty="0"/>
              <a:t>protein domain. These proteinases must </a:t>
            </a:r>
            <a:r>
              <a:rPr lang="en-US" dirty="0" smtClean="0"/>
              <a:t>act </a:t>
            </a:r>
            <a:r>
              <a:rPr lang="en-US" dirty="0" err="1" smtClean="0"/>
              <a:t>autocatalytically</a:t>
            </a:r>
            <a:r>
              <a:rPr lang="en-US" dirty="0" smtClean="0"/>
              <a:t> </a:t>
            </a:r>
            <a:r>
              <a:rPr lang="en-US" dirty="0"/>
              <a:t>at least initially since they are part </a:t>
            </a:r>
            <a:r>
              <a:rPr lang="en-US" dirty="0" smtClean="0"/>
              <a:t>of the </a:t>
            </a:r>
            <a:r>
              <a:rPr lang="en-US" dirty="0" err="1"/>
              <a:t>polyprotein</a:t>
            </a:r>
            <a:r>
              <a:rPr lang="en-US" dirty="0"/>
              <a:t>, and therefore they must be </a:t>
            </a:r>
            <a:r>
              <a:rPr lang="en-US" dirty="0" smtClean="0"/>
              <a:t>enzymatically active </a:t>
            </a:r>
            <a:r>
              <a:rPr lang="en-US" dirty="0"/>
              <a:t>before they are released by </a:t>
            </a:r>
            <a:r>
              <a:rPr lang="en-US" dirty="0" smtClean="0"/>
              <a:t>self-cleavage. </a:t>
            </a:r>
            <a:r>
              <a:rPr lang="en-US" dirty="0" err="1" smtClean="0"/>
              <a:t>Polyprotein</a:t>
            </a:r>
            <a:r>
              <a:rPr lang="en-US" dirty="0" smtClean="0"/>
              <a:t> </a:t>
            </a:r>
            <a:r>
              <a:rPr lang="en-US" dirty="0"/>
              <a:t>synthesis and processing is a </a:t>
            </a:r>
            <a:r>
              <a:rPr lang="en-US" dirty="0" smtClean="0"/>
              <a:t>common expression </a:t>
            </a:r>
            <a:r>
              <a:rPr lang="en-US" dirty="0"/>
              <a:t>strategy among other positive-strand </a:t>
            </a:r>
            <a:r>
              <a:rPr lang="en-US" dirty="0" smtClean="0"/>
              <a:t>RNA viruses </a:t>
            </a:r>
            <a:r>
              <a:rPr lang="en-US" dirty="0"/>
              <a:t>including </a:t>
            </a:r>
            <a:r>
              <a:rPr lang="en-US" dirty="0" err="1"/>
              <a:t>picornaviruses</a:t>
            </a:r>
            <a:r>
              <a:rPr lang="en-US" dirty="0"/>
              <a:t>, </a:t>
            </a:r>
            <a:r>
              <a:rPr lang="en-US" dirty="0" err="1" smtClean="0"/>
              <a:t>flaviviruses</a:t>
            </a:r>
            <a:r>
              <a:rPr lang="en-US" dirty="0"/>
              <a:t>, and </a:t>
            </a:r>
            <a:r>
              <a:rPr lang="en-US" dirty="0" err="1" smtClean="0"/>
              <a:t>togaviruses</a:t>
            </a:r>
            <a:r>
              <a:rPr lang="en-US" dirty="0" smtClean="0"/>
              <a:t>. </a:t>
            </a:r>
          </a:p>
          <a:p>
            <a:pPr algn="just"/>
            <a:r>
              <a:rPr lang="pt-BR" b="1" dirty="0"/>
              <a:t>RNA polymerase, RNA helicase, </a:t>
            </a:r>
            <a:r>
              <a:rPr lang="pt-BR" b="1" dirty="0" smtClean="0"/>
              <a:t>and </a:t>
            </a:r>
            <a:r>
              <a:rPr lang="en-US" b="1" dirty="0" smtClean="0"/>
              <a:t>RNA-modifying </a:t>
            </a:r>
            <a:r>
              <a:rPr lang="en-US" b="1" dirty="0"/>
              <a:t>enzymes are </a:t>
            </a:r>
            <a:r>
              <a:rPr lang="en-US" b="1" dirty="0" smtClean="0"/>
              <a:t>encoded by </a:t>
            </a:r>
            <a:r>
              <a:rPr lang="en-US" b="1" dirty="0"/>
              <a:t>the </a:t>
            </a:r>
            <a:r>
              <a:rPr lang="en-US" b="1" dirty="0" err="1"/>
              <a:t>replicase</a:t>
            </a:r>
            <a:r>
              <a:rPr lang="en-US" b="1" dirty="0"/>
              <a:t> </a:t>
            </a:r>
            <a:r>
              <a:rPr lang="en-US" b="1" dirty="0" smtClean="0"/>
              <a:t>gene</a:t>
            </a:r>
          </a:p>
          <a:p>
            <a:pPr algn="just"/>
            <a:r>
              <a:rPr lang="en-US" dirty="0"/>
              <a:t>The coronavirus </a:t>
            </a:r>
            <a:r>
              <a:rPr lang="en-US" dirty="0" err="1"/>
              <a:t>replicase</a:t>
            </a:r>
            <a:r>
              <a:rPr lang="en-US" dirty="0"/>
              <a:t> gene encodes multiple </a:t>
            </a:r>
            <a:r>
              <a:rPr lang="en-US" dirty="0" smtClean="0"/>
              <a:t>proteins that </a:t>
            </a:r>
            <a:r>
              <a:rPr lang="en-US" dirty="0"/>
              <a:t>are known or predicted to direct viral </a:t>
            </a:r>
            <a:r>
              <a:rPr lang="en-US" dirty="0" smtClean="0"/>
              <a:t>RNA synthesis </a:t>
            </a:r>
            <a:r>
              <a:rPr lang="en-US" dirty="0"/>
              <a:t>or to interact with or modify </a:t>
            </a:r>
            <a:r>
              <a:rPr lang="en-US" dirty="0" smtClean="0"/>
              <a:t>RNAs. The </a:t>
            </a:r>
            <a:r>
              <a:rPr lang="en-US" dirty="0"/>
              <a:t>predicted RNA-dependent RNA </a:t>
            </a:r>
            <a:r>
              <a:rPr lang="en-US" dirty="0" smtClean="0"/>
              <a:t>polymerase (nsp12</a:t>
            </a:r>
            <a:r>
              <a:rPr lang="en-US" dirty="0"/>
              <a:t>) is a 100-kDa protein encoded in </a:t>
            </a:r>
            <a:r>
              <a:rPr lang="en-US" dirty="0" smtClean="0"/>
              <a:t>ORF1b. </a:t>
            </a:r>
            <a:r>
              <a:rPr lang="en-US" dirty="0"/>
              <a:t>ATPase and RNA helicase </a:t>
            </a:r>
            <a:r>
              <a:rPr lang="en-US" dirty="0" smtClean="0"/>
              <a:t>may </a:t>
            </a:r>
            <a:r>
              <a:rPr lang="en-US" dirty="0"/>
              <a:t>be critical in replication and packaging </a:t>
            </a:r>
            <a:r>
              <a:rPr lang="en-US" dirty="0" smtClean="0"/>
              <a:t>of genome </a:t>
            </a:r>
            <a:r>
              <a:rPr lang="en-US" dirty="0"/>
              <a:t>RNA.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4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982132"/>
            <a:ext cx="9601196" cy="4893736"/>
          </a:xfrm>
        </p:spPr>
        <p:txBody>
          <a:bodyPr>
            <a:normAutofit/>
          </a:bodyPr>
          <a:lstStyle/>
          <a:p>
            <a:pPr algn="just"/>
            <a:r>
              <a:rPr lang="en-US" b="1" dirty="0"/>
              <a:t>Genome replication proceeds via a </a:t>
            </a:r>
            <a:r>
              <a:rPr lang="en-US" b="1" dirty="0" smtClean="0"/>
              <a:t>full-length, negative-strand </a:t>
            </a:r>
            <a:r>
              <a:rPr lang="en-US" b="1" dirty="0"/>
              <a:t>intermediate</a:t>
            </a:r>
          </a:p>
          <a:p>
            <a:pPr algn="just"/>
            <a:r>
              <a:rPr lang="en-US" dirty="0"/>
              <a:t>The proteins in replication complexes direct </a:t>
            </a:r>
            <a:r>
              <a:rPr lang="en-US" dirty="0" smtClean="0"/>
              <a:t>both genome </a:t>
            </a:r>
            <a:r>
              <a:rPr lang="en-US" dirty="0"/>
              <a:t>replication and transcription, the </a:t>
            </a:r>
            <a:r>
              <a:rPr lang="en-US" dirty="0" smtClean="0"/>
              <a:t>production of </a:t>
            </a:r>
            <a:r>
              <a:rPr lang="en-US" dirty="0"/>
              <a:t>viral mRNAs. Genome replication </a:t>
            </a:r>
            <a:r>
              <a:rPr lang="en-US" dirty="0" smtClean="0"/>
              <a:t>requires the </a:t>
            </a:r>
            <a:r>
              <a:rPr lang="en-US" dirty="0"/>
              <a:t>synthesis of a full-length, negative-strand </a:t>
            </a:r>
            <a:r>
              <a:rPr lang="en-US" dirty="0" smtClean="0"/>
              <a:t>copy of </a:t>
            </a:r>
            <a:r>
              <a:rPr lang="en-US" dirty="0"/>
              <a:t>the viral genome, which in turn is used to </a:t>
            </a:r>
            <a:r>
              <a:rPr lang="en-US" dirty="0" smtClean="0"/>
              <a:t>direct synthesis </a:t>
            </a:r>
            <a:r>
              <a:rPr lang="en-US" dirty="0"/>
              <a:t>of full-length, positive-strand </a:t>
            </a:r>
            <a:r>
              <a:rPr lang="en-US" dirty="0" smtClean="0"/>
              <a:t>genome RNAs</a:t>
            </a:r>
            <a:r>
              <a:rPr lang="en-US" dirty="0"/>
              <a:t>. Negative-strand templates account for </a:t>
            </a:r>
            <a:r>
              <a:rPr lang="en-US" dirty="0" smtClean="0"/>
              <a:t>only 1 </a:t>
            </a:r>
            <a:r>
              <a:rPr lang="en-US" dirty="0"/>
              <a:t>to 2% of total viral RNA produced in an </a:t>
            </a:r>
            <a:r>
              <a:rPr lang="en-US" dirty="0" smtClean="0"/>
              <a:t>infected cell</a:t>
            </a:r>
            <a:r>
              <a:rPr lang="en-US" dirty="0"/>
              <a:t>.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5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060704"/>
            <a:ext cx="9601196" cy="4815164"/>
          </a:xfrm>
        </p:spPr>
        <p:txBody>
          <a:bodyPr>
            <a:normAutofit fontScale="92500"/>
          </a:bodyPr>
          <a:lstStyle/>
          <a:p>
            <a:pPr algn="just"/>
            <a:r>
              <a:rPr lang="en-US" b="1" dirty="0"/>
              <a:t>Transcription produces a nested </a:t>
            </a:r>
            <a:r>
              <a:rPr lang="en-US" b="1" dirty="0" smtClean="0"/>
              <a:t>set of </a:t>
            </a:r>
            <a:r>
              <a:rPr lang="en-US" b="1" dirty="0" err="1"/>
              <a:t>subgenomic</a:t>
            </a:r>
            <a:r>
              <a:rPr lang="en-US" b="1" dirty="0"/>
              <a:t> mRNAs</a:t>
            </a:r>
          </a:p>
          <a:p>
            <a:pPr algn="just"/>
            <a:r>
              <a:rPr lang="en-US" dirty="0"/>
              <a:t>The expression of all coronavirus genes downstream </a:t>
            </a:r>
            <a:r>
              <a:rPr lang="en-US" dirty="0" smtClean="0"/>
              <a:t>of the </a:t>
            </a:r>
            <a:r>
              <a:rPr lang="en-US" dirty="0" err="1"/>
              <a:t>replicase</a:t>
            </a:r>
            <a:r>
              <a:rPr lang="en-US" dirty="0"/>
              <a:t> gene occurs from a series of </a:t>
            </a:r>
            <a:r>
              <a:rPr lang="en-US" b="1" dirty="0" err="1" smtClean="0"/>
              <a:t>subgenomic</a:t>
            </a:r>
            <a:r>
              <a:rPr lang="en-US" b="1" dirty="0"/>
              <a:t> </a:t>
            </a:r>
            <a:r>
              <a:rPr lang="en-US" b="1" dirty="0" smtClean="0"/>
              <a:t>mRNAs</a:t>
            </a:r>
            <a:r>
              <a:rPr lang="en-US" dirty="0" smtClean="0"/>
              <a:t>. </a:t>
            </a:r>
            <a:r>
              <a:rPr lang="en-US" dirty="0"/>
              <a:t>These mRNAs have a </a:t>
            </a:r>
            <a:r>
              <a:rPr lang="en-US" dirty="0" smtClean="0"/>
              <a:t>unique structure</a:t>
            </a:r>
            <a:r>
              <a:rPr lang="en-US" dirty="0"/>
              <a:t>. The sequence of the </a:t>
            </a:r>
            <a:r>
              <a:rPr lang="en-US" dirty="0" smtClean="0"/>
              <a:t>first </a:t>
            </a:r>
            <a:r>
              <a:rPr lang="en-US" dirty="0"/>
              <a:t>60 to 100 </a:t>
            </a:r>
            <a:r>
              <a:rPr lang="en-US" dirty="0" smtClean="0"/>
              <a:t>nucleotides starting </a:t>
            </a:r>
            <a:r>
              <a:rPr lang="en-US" dirty="0"/>
              <a:t>from their capped 5' ends is identical </a:t>
            </a:r>
            <a:r>
              <a:rPr lang="en-US" dirty="0" smtClean="0"/>
              <a:t>to the </a:t>
            </a:r>
            <a:r>
              <a:rPr lang="en-US" dirty="0"/>
              <a:t>same region at the 5' end of genome RNA. </a:t>
            </a:r>
            <a:r>
              <a:rPr lang="en-US" dirty="0" smtClean="0"/>
              <a:t>This untranslated </a:t>
            </a:r>
            <a:r>
              <a:rPr lang="en-US" dirty="0"/>
              <a:t>“leader” sequence is joined to an </a:t>
            </a:r>
            <a:r>
              <a:rPr lang="en-US" dirty="0" smtClean="0"/>
              <a:t>mRNA “body</a:t>
            </a:r>
            <a:r>
              <a:rPr lang="en-US" dirty="0"/>
              <a:t>” </a:t>
            </a:r>
            <a:r>
              <a:rPr lang="en-US" dirty="0" smtClean="0"/>
              <a:t>sequence. All </a:t>
            </a:r>
            <a:r>
              <a:rPr lang="en-US" dirty="0"/>
              <a:t>six of these </a:t>
            </a:r>
            <a:r>
              <a:rPr lang="en-US" dirty="0" err="1"/>
              <a:t>subgenomic</a:t>
            </a:r>
            <a:r>
              <a:rPr lang="en-US" dirty="0"/>
              <a:t> RNAs extend </a:t>
            </a:r>
            <a:r>
              <a:rPr lang="en-US" dirty="0" smtClean="0"/>
              <a:t>to the </a:t>
            </a:r>
            <a:r>
              <a:rPr lang="en-US" dirty="0"/>
              <a:t>3' end of the genome RNA and, like genome </a:t>
            </a:r>
            <a:r>
              <a:rPr lang="en-US" dirty="0" smtClean="0"/>
              <a:t>RNA, have </a:t>
            </a:r>
            <a:r>
              <a:rPr lang="en-US" dirty="0"/>
              <a:t>poly(A) tails. Because they have different </a:t>
            </a:r>
            <a:r>
              <a:rPr lang="en-US" dirty="0" smtClean="0"/>
              <a:t>lengths but </a:t>
            </a:r>
            <a:r>
              <a:rPr lang="en-US" dirty="0"/>
              <a:t>share common sequences at their 3' ends, these </a:t>
            </a:r>
            <a:r>
              <a:rPr lang="en-US" dirty="0" smtClean="0"/>
              <a:t>are referred </a:t>
            </a:r>
            <a:r>
              <a:rPr lang="en-US" dirty="0"/>
              <a:t>to as a </a:t>
            </a:r>
            <a:r>
              <a:rPr lang="en-US" b="1" dirty="0"/>
              <a:t>nested set </a:t>
            </a:r>
            <a:r>
              <a:rPr lang="en-US" dirty="0"/>
              <a:t>of mRNAs. Each one of </a:t>
            </a:r>
            <a:r>
              <a:rPr lang="en-US" dirty="0" smtClean="0"/>
              <a:t>the </a:t>
            </a:r>
            <a:r>
              <a:rPr lang="en-US" dirty="0" err="1" smtClean="0"/>
              <a:t>subgenomic</a:t>
            </a:r>
            <a:r>
              <a:rPr lang="en-US" dirty="0" smtClean="0"/>
              <a:t> </a:t>
            </a:r>
            <a:r>
              <a:rPr lang="en-US" dirty="0"/>
              <a:t>mRNAs is translated to produce one </a:t>
            </a:r>
            <a:r>
              <a:rPr lang="en-US" dirty="0" smtClean="0"/>
              <a:t>or more </a:t>
            </a:r>
            <a:r>
              <a:rPr lang="en-US" dirty="0"/>
              <a:t>proteins coded by the open reading frames </a:t>
            </a:r>
            <a:r>
              <a:rPr lang="en-US" dirty="0" smtClean="0"/>
              <a:t>closest to </a:t>
            </a:r>
            <a:r>
              <a:rPr lang="en-US" dirty="0"/>
              <a:t>the 5' end of the mRNA. These include the </a:t>
            </a:r>
            <a:r>
              <a:rPr lang="en-US" dirty="0" err="1" smtClean="0"/>
              <a:t>virion</a:t>
            </a:r>
            <a:r>
              <a:rPr lang="en-US" dirty="0"/>
              <a:t> </a:t>
            </a:r>
            <a:r>
              <a:rPr lang="en-US" dirty="0" smtClean="0"/>
              <a:t>envelope </a:t>
            </a:r>
            <a:r>
              <a:rPr lang="en-US" dirty="0"/>
              <a:t>proteins HE, S, E, and M, and the </a:t>
            </a:r>
            <a:r>
              <a:rPr lang="en-US" dirty="0" err="1" smtClean="0"/>
              <a:t>nucleocapsid</a:t>
            </a:r>
            <a:r>
              <a:rPr lang="en-US" dirty="0"/>
              <a:t> </a:t>
            </a:r>
            <a:r>
              <a:rPr lang="en-US" dirty="0" smtClean="0"/>
              <a:t>protein </a:t>
            </a:r>
            <a:r>
              <a:rPr lang="en-US" dirty="0"/>
              <a:t>N, as well as several nonstructural or </a:t>
            </a:r>
            <a:r>
              <a:rPr lang="en-US" dirty="0" smtClean="0"/>
              <a:t>accessory proteins </a:t>
            </a:r>
            <a:r>
              <a:rPr lang="en-US" dirty="0"/>
              <a:t>that are distinct to each virus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0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95400" y="1626018"/>
            <a:ext cx="9601200" cy="374566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914400"/>
            <a:ext cx="9601196" cy="4961468"/>
          </a:xfrm>
        </p:spPr>
        <p:txBody>
          <a:bodyPr/>
          <a:lstStyle/>
          <a:p>
            <a:r>
              <a:rPr lang="en-US" dirty="0" smtClean="0"/>
              <a:t>Releasing 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7856" y="264871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736" y="304801"/>
            <a:ext cx="3605127" cy="631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3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152</TotalTime>
  <Words>646</Words>
  <Application>Microsoft Office PowerPoint</Application>
  <PresentationFormat>Widescreen</PresentationFormat>
  <Paragraphs>13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Garamond</vt:lpstr>
      <vt:lpstr>Nazanin</vt:lpstr>
      <vt:lpstr>Organic</vt:lpstr>
      <vt:lpstr>Virology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Virology</dc:title>
  <dc:creator>apple</dc:creator>
  <cp:lastModifiedBy>apple</cp:lastModifiedBy>
  <cp:revision>12</cp:revision>
  <dcterms:created xsi:type="dcterms:W3CDTF">2020-04-16T14:20:26Z</dcterms:created>
  <dcterms:modified xsi:type="dcterms:W3CDTF">2020-04-16T16:52:39Z</dcterms:modified>
</cp:coreProperties>
</file>