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lphacoronaviru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Orthocoronavirinae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hyperlink" Target="https://en.wikipedia.org/w/index.php?title=Alphaletovirus&amp;action=edit&amp;redlink=1" TargetMode="External"/><Relationship Id="rId11" Type="http://schemas.openxmlformats.org/officeDocument/2006/relationships/hyperlink" Target="https://en.wikipedia.org/wiki/Gammacoronavirus" TargetMode="External"/><Relationship Id="rId5" Type="http://schemas.openxmlformats.org/officeDocument/2006/relationships/hyperlink" Target="https://en.wikipedia.org/wiki/Letovirinae" TargetMode="External"/><Relationship Id="rId10" Type="http://schemas.openxmlformats.org/officeDocument/2006/relationships/hyperlink" Target="https://en.wikipedia.org/wiki/Deltacoronavirus" TargetMode="External"/><Relationship Id="rId4" Type="http://schemas.openxmlformats.org/officeDocument/2006/relationships/hyperlink" Target="https://en.wikipedia.org/wiki/Nidovirales" TargetMode="External"/><Relationship Id="rId9" Type="http://schemas.openxmlformats.org/officeDocument/2006/relationships/hyperlink" Target="https://en.wikipedia.org/wiki/Betacoronavir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جلسه هفتم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Classification and nomenclature</a:t>
            </a:r>
            <a:br>
              <a:rPr lang="en-US" b="1" dirty="0"/>
            </a:br>
            <a:r>
              <a:rPr lang="en-US" b="1" dirty="0"/>
              <a:t>of 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Taxonomic groups: </a:t>
            </a:r>
            <a:r>
              <a:rPr lang="en-US" dirty="0"/>
              <a:t>Order</a:t>
            </a:r>
          </a:p>
          <a:p>
            <a:r>
              <a:rPr lang="en-US" dirty="0"/>
              <a:t>Family</a:t>
            </a:r>
          </a:p>
          <a:p>
            <a:r>
              <a:rPr lang="en-US" dirty="0"/>
              <a:t>Subfamily</a:t>
            </a:r>
          </a:p>
          <a:p>
            <a:r>
              <a:rPr lang="en-US" dirty="0"/>
              <a:t>Genus</a:t>
            </a:r>
          </a:p>
          <a:p>
            <a:r>
              <a:rPr lang="en-US" dirty="0"/>
              <a:t>Species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4893736"/>
          </a:xfrm>
        </p:spPr>
        <p:txBody>
          <a:bodyPr>
            <a:normAutofit/>
          </a:bodyPr>
          <a:lstStyle/>
          <a:p>
            <a:r>
              <a:rPr lang="en-US" dirty="0"/>
              <a:t>• whether the nucleic acid is DNA or RNA</a:t>
            </a:r>
          </a:p>
          <a:p>
            <a:r>
              <a:rPr lang="en-US" dirty="0"/>
              <a:t>• whether the nucleic acid is single stranded or </a:t>
            </a:r>
            <a:r>
              <a:rPr lang="en-US" dirty="0" smtClean="0"/>
              <a:t>double stranded</a:t>
            </a:r>
            <a:endParaRPr lang="en-US" dirty="0"/>
          </a:p>
          <a:p>
            <a:r>
              <a:rPr lang="en-US" dirty="0"/>
              <a:t>• whether or not the genome is segmented</a:t>
            </a:r>
          </a:p>
          <a:p>
            <a:r>
              <a:rPr lang="en-US" dirty="0"/>
              <a:t>• the size of the </a:t>
            </a:r>
            <a:r>
              <a:rPr lang="en-US" dirty="0" err="1"/>
              <a:t>virion</a:t>
            </a:r>
            <a:endParaRPr lang="en-US" dirty="0"/>
          </a:p>
          <a:p>
            <a:r>
              <a:rPr lang="en-US" dirty="0"/>
              <a:t>• whether the capsid has helical symmetry or </a:t>
            </a:r>
            <a:r>
              <a:rPr lang="en-US" dirty="0" smtClean="0"/>
              <a:t>icosahedral symmetry</a:t>
            </a:r>
            <a:endParaRPr lang="en-US" dirty="0"/>
          </a:p>
          <a:p>
            <a:r>
              <a:rPr lang="en-US" dirty="0"/>
              <a:t>• whether the </a:t>
            </a:r>
            <a:r>
              <a:rPr lang="en-US" dirty="0" err="1"/>
              <a:t>virion</a:t>
            </a:r>
            <a:r>
              <a:rPr lang="en-US" dirty="0"/>
              <a:t> is naked or enveloped.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499616"/>
            <a:ext cx="9601196" cy="4376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By 1966 it was decided that some order had </a:t>
            </a:r>
            <a:r>
              <a:rPr lang="en-US" dirty="0" smtClean="0"/>
              <a:t>to be </a:t>
            </a:r>
            <a:r>
              <a:rPr lang="en-US" dirty="0"/>
              <a:t>brought to the business of naming viruses </a:t>
            </a:r>
            <a:r>
              <a:rPr lang="en-US" dirty="0" smtClean="0"/>
              <a:t>and classifying </a:t>
            </a:r>
            <a:r>
              <a:rPr lang="en-US" dirty="0"/>
              <a:t>them into groups, and the </a:t>
            </a:r>
            <a:r>
              <a:rPr lang="en-US" b="1" dirty="0" smtClean="0"/>
              <a:t>International Committee </a:t>
            </a:r>
            <a:r>
              <a:rPr lang="en-US" b="1" dirty="0"/>
              <a:t>on Taxonomy of Viruses (ICTV)</a:t>
            </a:r>
            <a:r>
              <a:rPr lang="en-US" dirty="0"/>
              <a:t> </a:t>
            </a:r>
            <a:r>
              <a:rPr lang="en-US" dirty="0" smtClean="0"/>
              <a:t>was formed</a:t>
            </a:r>
            <a:r>
              <a:rPr lang="en-US" dirty="0"/>
              <a:t>. The committee now has many working </a:t>
            </a:r>
            <a:r>
              <a:rPr lang="en-US" dirty="0" smtClean="0"/>
              <a:t>groups and </a:t>
            </a:r>
            <a:r>
              <a:rPr lang="en-US" dirty="0"/>
              <a:t>is advised by virologists around the world.</a:t>
            </a:r>
          </a:p>
          <a:p>
            <a:pPr marL="0" indent="0">
              <a:buNone/>
            </a:pPr>
            <a:r>
              <a:rPr lang="en-US" dirty="0"/>
              <a:t>The ICTV lays down the rules for the </a:t>
            </a:r>
            <a:r>
              <a:rPr lang="en-US" dirty="0" smtClean="0"/>
              <a:t>nomenclature and </a:t>
            </a:r>
            <a:r>
              <a:rPr lang="en-US" dirty="0"/>
              <a:t>classification of viruses, and it considers </a:t>
            </a:r>
            <a:r>
              <a:rPr lang="en-US" dirty="0" smtClean="0"/>
              <a:t>proposals for </a:t>
            </a:r>
            <a:r>
              <a:rPr lang="en-US" dirty="0"/>
              <a:t>new taxonomic groups and virus names.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719072"/>
            <a:ext cx="9601196" cy="4156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Each order, family, subfamily and genus is </a:t>
            </a:r>
            <a:r>
              <a:rPr lang="en-US" dirty="0" smtClean="0"/>
              <a:t>defined by </a:t>
            </a:r>
            <a:r>
              <a:rPr lang="en-US" dirty="0"/>
              <a:t>viral characteristics that are necessary for </a:t>
            </a:r>
            <a:r>
              <a:rPr lang="en-US" dirty="0" smtClean="0"/>
              <a:t>membership of </a:t>
            </a:r>
            <a:r>
              <a:rPr lang="en-US" dirty="0"/>
              <a:t>that group, whereas members of a species </a:t>
            </a:r>
            <a:r>
              <a:rPr lang="en-US" dirty="0" smtClean="0"/>
              <a:t>have characteristics </a:t>
            </a:r>
            <a:r>
              <a:rPr lang="en-US" dirty="0"/>
              <a:t>in common but no one characteristic </a:t>
            </a:r>
            <a:r>
              <a:rPr lang="en-US" dirty="0" smtClean="0"/>
              <a:t>is essential </a:t>
            </a:r>
            <a:r>
              <a:rPr lang="en-US" dirty="0"/>
              <a:t>for membership of the species. Many </a:t>
            </a:r>
            <a:r>
              <a:rPr lang="en-US" dirty="0" smtClean="0"/>
              <a:t>species contain </a:t>
            </a:r>
            <a:r>
              <a:rPr lang="en-US" dirty="0"/>
              <a:t>variants known as virus strains, serotypes (</a:t>
            </a:r>
            <a:r>
              <a:rPr lang="en-US" dirty="0" smtClean="0"/>
              <a:t>differences are </a:t>
            </a:r>
            <a:r>
              <a:rPr lang="en-US" dirty="0"/>
              <a:t>detected by differences in antigens) </a:t>
            </a:r>
            <a:r>
              <a:rPr lang="en-US" dirty="0" smtClean="0"/>
              <a:t>or genotypes </a:t>
            </a:r>
            <a:r>
              <a:rPr lang="en-US" dirty="0"/>
              <a:t>(differences are detected by differences </a:t>
            </a:r>
            <a:r>
              <a:rPr lang="en-US" dirty="0" smtClean="0"/>
              <a:t>in genome </a:t>
            </a:r>
            <a:r>
              <a:rPr lang="en-US" dirty="0"/>
              <a:t>sequence).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Taxonomic group </a:t>
            </a:r>
            <a:r>
              <a:rPr lang="en-US" dirty="0" smtClean="0"/>
              <a:t>     Suffix          Example </a:t>
            </a:r>
          </a:p>
          <a:p>
            <a:r>
              <a:rPr lang="en-US" dirty="0" smtClean="0"/>
              <a:t>Order </a:t>
            </a:r>
            <a:r>
              <a:rPr lang="en-US" dirty="0"/>
              <a:t> </a:t>
            </a:r>
            <a:r>
              <a:rPr lang="en-US" dirty="0" smtClean="0"/>
              <a:t>                      </a:t>
            </a:r>
            <a:r>
              <a:rPr lang="en-US" i="1" dirty="0" smtClean="0"/>
              <a:t>-</a:t>
            </a:r>
            <a:r>
              <a:rPr lang="en-US" i="1" dirty="0" err="1" smtClean="0"/>
              <a:t>virales</a:t>
            </a:r>
            <a:r>
              <a:rPr lang="en-US" i="1" dirty="0" smtClean="0"/>
              <a:t>           </a:t>
            </a:r>
            <a:r>
              <a:rPr lang="en-US" i="1" dirty="0" err="1" smtClean="0"/>
              <a:t>Mononegavirales</a:t>
            </a:r>
            <a:r>
              <a:rPr lang="en-US" i="1" dirty="0" smtClean="0"/>
              <a:t> </a:t>
            </a:r>
          </a:p>
          <a:p>
            <a:r>
              <a:rPr lang="en-US" dirty="0" smtClean="0"/>
              <a:t>Family                      </a:t>
            </a:r>
            <a:r>
              <a:rPr lang="en-US" i="1" dirty="0"/>
              <a:t>-</a:t>
            </a:r>
            <a:r>
              <a:rPr lang="en-US" i="1" dirty="0" err="1"/>
              <a:t>viridae</a:t>
            </a:r>
            <a:r>
              <a:rPr lang="en-US" i="1" dirty="0"/>
              <a:t> </a:t>
            </a:r>
            <a:r>
              <a:rPr lang="en-US" i="1" dirty="0" smtClean="0"/>
              <a:t>           </a:t>
            </a:r>
            <a:r>
              <a:rPr lang="en-US" i="1" dirty="0" err="1" smtClean="0"/>
              <a:t>Paramyxoviridae</a:t>
            </a:r>
            <a:r>
              <a:rPr lang="en-US" i="1" dirty="0" smtClean="0"/>
              <a:t> </a:t>
            </a:r>
          </a:p>
          <a:p>
            <a:r>
              <a:rPr lang="en-US" dirty="0" smtClean="0"/>
              <a:t>Subfamily                 </a:t>
            </a:r>
            <a:r>
              <a:rPr lang="en-US" i="1" dirty="0"/>
              <a:t>-</a:t>
            </a:r>
            <a:r>
              <a:rPr lang="en-US" i="1" dirty="0" err="1"/>
              <a:t>virinae</a:t>
            </a:r>
            <a:r>
              <a:rPr lang="en-US" i="1" dirty="0"/>
              <a:t> </a:t>
            </a:r>
            <a:r>
              <a:rPr lang="en-US" i="1" dirty="0" smtClean="0"/>
              <a:t>          </a:t>
            </a:r>
            <a:r>
              <a:rPr lang="en-US" i="1" dirty="0" err="1" smtClean="0"/>
              <a:t>Paramyxovirinae</a:t>
            </a:r>
            <a:r>
              <a:rPr lang="en-US" i="1" dirty="0" smtClean="0"/>
              <a:t> </a:t>
            </a:r>
            <a:endParaRPr lang="en-US" dirty="0"/>
          </a:p>
          <a:p>
            <a:r>
              <a:rPr lang="en-US" dirty="0"/>
              <a:t>Genus </a:t>
            </a:r>
            <a:r>
              <a:rPr lang="en-US" dirty="0" smtClean="0"/>
              <a:t>                  </a:t>
            </a:r>
            <a:r>
              <a:rPr lang="en-US" i="1" dirty="0" smtClean="0"/>
              <a:t>-</a:t>
            </a:r>
            <a:r>
              <a:rPr lang="en-US" i="1" dirty="0"/>
              <a:t>virus </a:t>
            </a:r>
            <a:r>
              <a:rPr lang="en-US" i="1" dirty="0" smtClean="0"/>
              <a:t>                 </a:t>
            </a:r>
            <a:r>
              <a:rPr lang="en-US" i="1" dirty="0" err="1" smtClean="0"/>
              <a:t>Morbillivirus</a:t>
            </a:r>
            <a:r>
              <a:rPr lang="en-US" i="1" dirty="0" smtClean="0"/>
              <a:t>  </a:t>
            </a:r>
            <a:endParaRPr lang="en-US" i="1" dirty="0"/>
          </a:p>
          <a:p>
            <a:r>
              <a:rPr lang="en-US" dirty="0"/>
              <a:t>Species </a:t>
            </a:r>
            <a:r>
              <a:rPr lang="en-US" dirty="0" smtClean="0"/>
              <a:t>                                          </a:t>
            </a:r>
            <a:r>
              <a:rPr lang="en-US" dirty="0" smtClean="0"/>
              <a:t>measles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637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Coronaviridae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853184"/>
            <a:ext cx="9601196" cy="4022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Latin </a:t>
            </a:r>
            <a:r>
              <a:rPr lang="en-US" i="1" dirty="0"/>
              <a:t>corona </a:t>
            </a:r>
            <a:r>
              <a:rPr lang="en-US" dirty="0"/>
              <a:t>(crown), referring to </a:t>
            </a:r>
            <a:r>
              <a:rPr lang="en-US" dirty="0" smtClean="0"/>
              <a:t>spikes projecting </a:t>
            </a:r>
            <a:r>
              <a:rPr lang="en-US" dirty="0"/>
              <a:t>from envelope</a:t>
            </a:r>
          </a:p>
          <a:p>
            <a:pPr marL="0" indent="0">
              <a:buNone/>
            </a:pPr>
            <a:r>
              <a:rPr lang="en-US" b="1" dirty="0" smtClean="0"/>
              <a:t>VIRION           </a:t>
            </a:r>
            <a:r>
              <a:rPr lang="en-US" dirty="0" smtClean="0"/>
              <a:t>Spherical </a:t>
            </a:r>
            <a:r>
              <a:rPr lang="en-US" dirty="0"/>
              <a:t>enveloped particles studded with </a:t>
            </a:r>
            <a:r>
              <a:rPr lang="en-US" dirty="0" smtClean="0"/>
              <a:t>clubbed spikes. Diameter </a:t>
            </a:r>
            <a:r>
              <a:rPr lang="en-US" dirty="0"/>
              <a:t>120–160 </a:t>
            </a:r>
            <a:r>
              <a:rPr lang="en-US" dirty="0" smtClean="0"/>
              <a:t>nm. Coiled </a:t>
            </a:r>
            <a:r>
              <a:rPr lang="en-US" dirty="0"/>
              <a:t>helical </a:t>
            </a:r>
            <a:r>
              <a:rPr lang="en-US" dirty="0" err="1"/>
              <a:t>nucleocapsid</a:t>
            </a:r>
            <a:r>
              <a:rPr lang="en-US" dirty="0"/>
              <a:t> and/or </a:t>
            </a:r>
            <a:r>
              <a:rPr lang="en-US" dirty="0" err="1"/>
              <a:t>nucleocapsid</a:t>
            </a:r>
            <a:r>
              <a:rPr lang="en-US" dirty="0"/>
              <a:t> shell</a:t>
            </a:r>
          </a:p>
          <a:p>
            <a:pPr marL="0" indent="0">
              <a:buNone/>
            </a:pPr>
            <a:r>
              <a:rPr lang="en-US" b="1" dirty="0" smtClean="0"/>
              <a:t>GENOME    </a:t>
            </a:r>
            <a:r>
              <a:rPr lang="en-US" dirty="0" smtClean="0"/>
              <a:t>Linear </a:t>
            </a:r>
            <a:r>
              <a:rPr lang="en-US" dirty="0"/>
              <a:t>single-stranded RNA, </a:t>
            </a:r>
            <a:r>
              <a:rPr lang="en-US" dirty="0" smtClean="0"/>
              <a:t>positive-strand. 27–32 kb.   5</a:t>
            </a:r>
            <a:r>
              <a:rPr lang="en-US" dirty="0"/>
              <a:t>'-terminal cap, 3' poly(A) tail.</a:t>
            </a:r>
          </a:p>
          <a:p>
            <a:pPr marL="0" indent="0">
              <a:buNone/>
            </a:pPr>
            <a:r>
              <a:rPr lang="en-US" b="1" dirty="0"/>
              <a:t>GENES AND PROTEINS</a:t>
            </a:r>
          </a:p>
          <a:p>
            <a:pPr marL="0" indent="0">
              <a:buNone/>
            </a:pPr>
            <a:r>
              <a:rPr lang="en-US" dirty="0"/>
              <a:t>Six to nine genes code for more than 20 </a:t>
            </a:r>
            <a:r>
              <a:rPr lang="en-US" dirty="0" smtClean="0"/>
              <a:t>proteins.    </a:t>
            </a:r>
            <a:r>
              <a:rPr lang="en-US" dirty="0" err="1" smtClean="0"/>
              <a:t>Replicase</a:t>
            </a:r>
            <a:r>
              <a:rPr lang="en-US" dirty="0" smtClean="0"/>
              <a:t> </a:t>
            </a:r>
            <a:r>
              <a:rPr lang="en-US" dirty="0"/>
              <a:t>genes are translated directly </a:t>
            </a:r>
            <a:r>
              <a:rPr lang="en-US" dirty="0" smtClean="0"/>
              <a:t>from genome </a:t>
            </a:r>
            <a:r>
              <a:rPr lang="en-US" dirty="0"/>
              <a:t>RNA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489373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Coronaviruses cause respiratory </a:t>
            </a:r>
            <a:r>
              <a:rPr lang="en-US" b="1" dirty="0" smtClean="0"/>
              <a:t>illnesses in </a:t>
            </a:r>
            <a:r>
              <a:rPr lang="en-US" b="1" dirty="0"/>
              <a:t>humans and important veterinary diseases</a:t>
            </a:r>
          </a:p>
          <a:p>
            <a:r>
              <a:rPr lang="en-US" dirty="0"/>
              <a:t>The search for viruses that cause upper </a:t>
            </a:r>
            <a:r>
              <a:rPr lang="en-US" dirty="0" smtClean="0"/>
              <a:t>respiratory infections </a:t>
            </a:r>
            <a:r>
              <a:rPr lang="en-US" dirty="0"/>
              <a:t>in humans (the “common cold”) was </a:t>
            </a:r>
            <a:r>
              <a:rPr lang="en-US" dirty="0" smtClean="0"/>
              <a:t>intense in </a:t>
            </a:r>
            <a:r>
              <a:rPr lang="en-US" dirty="0"/>
              <a:t>the mid-1960s. The laboratories of David </a:t>
            </a:r>
            <a:r>
              <a:rPr lang="en-US" dirty="0" smtClean="0"/>
              <a:t>Tyrrell, Dorothy </a:t>
            </a:r>
            <a:r>
              <a:rPr lang="en-US" dirty="0" err="1"/>
              <a:t>Hamre</a:t>
            </a:r>
            <a:r>
              <a:rPr lang="en-US" dirty="0"/>
              <a:t>, and Robert </a:t>
            </a:r>
            <a:r>
              <a:rPr lang="en-US" dirty="0" err="1"/>
              <a:t>Chanock</a:t>
            </a:r>
            <a:r>
              <a:rPr lang="en-US" dirty="0"/>
              <a:t> isolated </a:t>
            </a:r>
            <a:r>
              <a:rPr lang="en-US" dirty="0" smtClean="0"/>
              <a:t>viruses from </a:t>
            </a:r>
            <a:r>
              <a:rPr lang="en-US" dirty="0"/>
              <a:t>humans that could replicate on fragments of </a:t>
            </a:r>
            <a:r>
              <a:rPr lang="en-US" dirty="0" smtClean="0"/>
              <a:t>tracheal tissue </a:t>
            </a:r>
            <a:r>
              <a:rPr lang="en-US" dirty="0"/>
              <a:t>or in human cells in culture. When examined </a:t>
            </a:r>
            <a:r>
              <a:rPr lang="en-US" dirty="0" smtClean="0"/>
              <a:t>by electron </a:t>
            </a:r>
            <a:r>
              <a:rPr lang="en-US" dirty="0"/>
              <a:t>microscopy, the enveloped </a:t>
            </a:r>
            <a:r>
              <a:rPr lang="en-US" dirty="0" err="1"/>
              <a:t>virion</a:t>
            </a:r>
            <a:r>
              <a:rPr lang="en-US" dirty="0"/>
              <a:t> appeared </a:t>
            </a:r>
            <a:r>
              <a:rPr lang="en-US" dirty="0" smtClean="0"/>
              <a:t>to be </a:t>
            </a:r>
            <a:r>
              <a:rPr lang="en-US" dirty="0"/>
              <a:t>surrounded by a crown or </a:t>
            </a:r>
            <a:r>
              <a:rPr lang="en-US" i="1" dirty="0"/>
              <a:t>corona </a:t>
            </a:r>
            <a:r>
              <a:rPr lang="en-US" dirty="0"/>
              <a:t>of studded </a:t>
            </a:r>
            <a:r>
              <a:rPr lang="en-US" dirty="0" err="1" smtClean="0"/>
              <a:t>projections,and</a:t>
            </a:r>
            <a:r>
              <a:rPr lang="en-US" dirty="0" smtClean="0"/>
              <a:t> </a:t>
            </a:r>
            <a:r>
              <a:rPr lang="en-US" dirty="0"/>
              <a:t>was therefore named a coronavirus</a:t>
            </a:r>
            <a:r>
              <a:rPr lang="en-US" dirty="0" smtClean="0"/>
              <a:t>.</a:t>
            </a:r>
          </a:p>
          <a:p>
            <a:r>
              <a:rPr lang="en-US" dirty="0"/>
              <a:t>These viruses </a:t>
            </a:r>
            <a:r>
              <a:rPr lang="en-US" dirty="0" smtClean="0"/>
              <a:t>typically cause </a:t>
            </a:r>
            <a:r>
              <a:rPr lang="en-US" dirty="0"/>
              <a:t>mild to moderate respiratory illness in </a:t>
            </a:r>
            <a:r>
              <a:rPr lang="en-US" dirty="0" smtClean="0"/>
              <a:t>healthy individuals</a:t>
            </a:r>
            <a:r>
              <a:rPr lang="en-US" dirty="0"/>
              <a:t>, being responsible for up to 30% of </a:t>
            </a:r>
            <a:r>
              <a:rPr lang="en-US" dirty="0" smtClean="0"/>
              <a:t>colds in </a:t>
            </a:r>
            <a:r>
              <a:rPr lang="en-US" dirty="0"/>
              <a:t>some outbreaks. They only rarely cause more </a:t>
            </a:r>
            <a:r>
              <a:rPr lang="en-US" dirty="0" smtClean="0"/>
              <a:t>severe respiratory </a:t>
            </a:r>
            <a:r>
              <a:rPr lang="en-US" dirty="0"/>
              <a:t>diseases, </a:t>
            </a:r>
            <a:r>
              <a:rPr lang="en-US" b="1" dirty="0"/>
              <a:t>gastroenteritis</a:t>
            </a:r>
            <a:r>
              <a:rPr lang="en-US" dirty="0"/>
              <a:t>, and </a:t>
            </a:r>
            <a:r>
              <a:rPr lang="en-US" b="1" dirty="0" smtClean="0"/>
              <a:t>encephalitis</a:t>
            </a:r>
            <a:r>
              <a:rPr lang="en-US" dirty="0" smtClean="0"/>
              <a:t>. These </a:t>
            </a:r>
            <a:r>
              <a:rPr lang="en-US" dirty="0"/>
              <a:t>human coronaviruses can cause repeated </a:t>
            </a:r>
            <a:r>
              <a:rPr lang="en-US" dirty="0" smtClean="0"/>
              <a:t>respiratory infections </a:t>
            </a:r>
            <a:r>
              <a:rPr lang="en-US" dirty="0"/>
              <a:t>on an alternating 2- to 3-year basis </a:t>
            </a:r>
            <a:r>
              <a:rPr lang="en-US" dirty="0" smtClean="0"/>
              <a:t>in otherwise </a:t>
            </a:r>
            <a:r>
              <a:rPr lang="en-US" dirty="0"/>
              <a:t>healthy hosts, and do not appear to </a:t>
            </a:r>
            <a:r>
              <a:rPr lang="en-US" dirty="0" smtClean="0"/>
              <a:t>induce long-lasting </a:t>
            </a:r>
            <a:r>
              <a:rPr lang="en-US" dirty="0"/>
              <a:t>immunity.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816864"/>
            <a:ext cx="9601196" cy="5059004"/>
          </a:xfrm>
        </p:spPr>
        <p:txBody>
          <a:bodyPr>
            <a:normAutofit/>
          </a:bodyPr>
          <a:lstStyle/>
          <a:p>
            <a:r>
              <a:rPr lang="en-US" b="1" dirty="0"/>
              <a:t>A newly emerged coronavirus </a:t>
            </a:r>
            <a:r>
              <a:rPr lang="en-US" b="1" dirty="0" smtClean="0"/>
              <a:t>caused a </a:t>
            </a:r>
            <a:r>
              <a:rPr lang="en-US" b="1" dirty="0"/>
              <a:t>worldwide epidemic of severe </a:t>
            </a:r>
            <a:r>
              <a:rPr lang="en-US" b="1" dirty="0" smtClean="0"/>
              <a:t>acute respiratory </a:t>
            </a:r>
            <a:r>
              <a:rPr lang="en-US" b="1" dirty="0"/>
              <a:t>syndrome (SARS)</a:t>
            </a:r>
          </a:p>
          <a:p>
            <a:r>
              <a:rPr lang="en-US" dirty="0"/>
              <a:t>The </a:t>
            </a:r>
            <a:r>
              <a:rPr lang="en-US" dirty="0" smtClean="0"/>
              <a:t>field </a:t>
            </a:r>
            <a:r>
              <a:rPr lang="en-US" dirty="0"/>
              <a:t>of coronavirus research took an </a:t>
            </a:r>
            <a:r>
              <a:rPr lang="en-US" dirty="0" smtClean="0"/>
              <a:t>abrupt turn </a:t>
            </a:r>
            <a:r>
              <a:rPr lang="en-US" dirty="0"/>
              <a:t>when, in early 2003, an epidemic of severe </a:t>
            </a:r>
            <a:r>
              <a:rPr lang="en-US" dirty="0" smtClean="0"/>
              <a:t>and often </a:t>
            </a:r>
            <a:r>
              <a:rPr lang="en-US" dirty="0"/>
              <a:t>fatal pneumonia broke out in southeast </a:t>
            </a:r>
            <a:r>
              <a:rPr lang="en-US" dirty="0" smtClean="0"/>
              <a:t>China, Hong </a:t>
            </a:r>
            <a:r>
              <a:rPr lang="en-US" dirty="0"/>
              <a:t>Kong, and Vietnam, and subsequently spread </a:t>
            </a:r>
            <a:r>
              <a:rPr lang="en-US" dirty="0" smtClean="0"/>
              <a:t>to Toronto</a:t>
            </a:r>
            <a:r>
              <a:rPr lang="en-US" dirty="0"/>
              <a:t>, Canada. This new disease was named </a:t>
            </a:r>
            <a:r>
              <a:rPr lang="en-US" dirty="0" smtClean="0"/>
              <a:t>severe acute </a:t>
            </a:r>
            <a:r>
              <a:rPr lang="en-US" dirty="0"/>
              <a:t>respiratory syndrome (SARS), and the </a:t>
            </a:r>
            <a:r>
              <a:rPr lang="en-US" dirty="0" smtClean="0"/>
              <a:t>causative agent </a:t>
            </a:r>
            <a:r>
              <a:rPr lang="en-US" dirty="0"/>
              <a:t>was quickly </a:t>
            </a:r>
            <a:r>
              <a:rPr lang="en-US" dirty="0" smtClean="0"/>
              <a:t>identified </a:t>
            </a:r>
            <a:r>
              <a:rPr lang="en-US" dirty="0"/>
              <a:t>as a previously </a:t>
            </a:r>
            <a:r>
              <a:rPr lang="en-US" dirty="0" smtClean="0"/>
              <a:t>uncharacterized coronavirus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074101"/>
              </p:ext>
            </p:extLst>
          </p:nvPr>
        </p:nvGraphicFramePr>
        <p:xfrm>
          <a:off x="2461260" y="4243832"/>
          <a:ext cx="3037332" cy="731520"/>
        </p:xfrm>
        <a:graphic>
          <a:graphicData uri="http://schemas.openxmlformats.org/drawingml/2006/table">
            <a:tbl>
              <a:tblPr/>
              <a:tblGrid>
                <a:gridCol w="1162482"/>
                <a:gridCol w="1874850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Order: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i="1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Nidovirales"/>
                        </a:rPr>
                        <a:t>Nidovirales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Family: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i="1" dirty="0" err="1">
                          <a:effectLst/>
                        </a:rPr>
                        <a:t>Coronaviridae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953665"/>
              </p:ext>
            </p:extLst>
          </p:nvPr>
        </p:nvGraphicFramePr>
        <p:xfrm>
          <a:off x="6493142" y="3633216"/>
          <a:ext cx="3162922" cy="2374583"/>
        </p:xfrm>
        <a:graphic>
          <a:graphicData uri="http://schemas.openxmlformats.org/drawingml/2006/table">
            <a:tbl>
              <a:tblPr/>
              <a:tblGrid>
                <a:gridCol w="3162922"/>
              </a:tblGrid>
              <a:tr h="3777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Subfamilies and genera</a:t>
                      </a:r>
                    </a:p>
                  </a:txBody>
                  <a:tcPr marL="75406" marR="75406" marT="37703" marB="37703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E"/>
                    </a:solidFill>
                  </a:tcPr>
                </a:tc>
              </a:tr>
              <a:tr h="1996808"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Letovirinae"/>
                        </a:rPr>
                        <a:t>Letovirinae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42950" lvl="1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6" tooltip="Alphaletovirus (page does not exist)"/>
                        </a:rPr>
                        <a:t>Alphaletovirus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sng" dirty="0" err="1">
                          <a:solidFill>
                            <a:schemeClr val="tx1"/>
                          </a:solidFill>
                          <a:effectLst/>
                          <a:hlinkClick r:id="rId7"/>
                        </a:rPr>
                        <a:t>Orthocoronavirinae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42950" lvl="1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8" tooltip="Alphacoronavirus"/>
                        </a:rPr>
                        <a:t>Alphacoronavirus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42950" lvl="1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9" tooltip="Betacoronavirus"/>
                        </a:rPr>
                        <a:t>Betacoronavirus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42950" lvl="1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0" tooltip="Deltacoronavirus"/>
                        </a:rPr>
                        <a:t>Deltacoronavirus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42950" lvl="1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1" tooltip="Gammacoronavirus"/>
                        </a:rPr>
                        <a:t>Gammacoronavirus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5406" marR="75406" marT="37703" marB="37703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104</TotalTime>
  <Words>579</Words>
  <Application>Microsoft Office PowerPoint</Application>
  <PresentationFormat>Widescreen</PresentationFormat>
  <Paragraphs>46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Garamond</vt:lpstr>
      <vt:lpstr>Times New Roman</vt:lpstr>
      <vt:lpstr>Organic</vt:lpstr>
      <vt:lpstr>Virology</vt:lpstr>
      <vt:lpstr>Classification and nomenclature of viruses</vt:lpstr>
      <vt:lpstr>PowerPoint Presentation</vt:lpstr>
      <vt:lpstr>PowerPoint Presentation</vt:lpstr>
      <vt:lpstr>PowerPoint Presentation</vt:lpstr>
      <vt:lpstr>PowerPoint Presentation</vt:lpstr>
      <vt:lpstr>Coronaviridae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12</cp:revision>
  <dcterms:created xsi:type="dcterms:W3CDTF">2020-04-07T18:55:07Z</dcterms:created>
  <dcterms:modified xsi:type="dcterms:W3CDTF">2020-04-08T17:52:25Z</dcterms:modified>
</cp:coreProperties>
</file>