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ECB"/>
    <a:srgbClr val="D31BB0"/>
    <a:srgbClr val="FBD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/index.php?title=Fowl_aviadenovirus_A&amp;action=edit&amp;redlink=1" TargetMode="External"/><Relationship Id="rId13" Type="http://schemas.openxmlformats.org/officeDocument/2006/relationships/hyperlink" Target="https://en.wikipedia.org/wiki/Siadenoviru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Aviadenovirus" TargetMode="External"/><Relationship Id="rId12" Type="http://schemas.openxmlformats.org/officeDocument/2006/relationships/hyperlink" Target="https://en.wikipedia.org/w/index.php?title=Human_mastadenovirus_C&amp;action=edit&amp;redlink=1" TargetMode="Externa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hyperlink" Target="https://en.wikipedia.org/w/index.php?title=Ovine_atadenovirus_D&amp;action=edit&amp;redlink=1" TargetMode="External"/><Relationship Id="rId11" Type="http://schemas.openxmlformats.org/officeDocument/2006/relationships/hyperlink" Target="https://en.wikipedia.org/wiki/Mastadenovirus" TargetMode="External"/><Relationship Id="rId5" Type="http://schemas.openxmlformats.org/officeDocument/2006/relationships/hyperlink" Target="https://en.wikipedia.org/wiki/Atadenovirus" TargetMode="External"/><Relationship Id="rId15" Type="http://schemas.openxmlformats.org/officeDocument/2006/relationships/image" Target="../media/image6.png"/><Relationship Id="rId10" Type="http://schemas.openxmlformats.org/officeDocument/2006/relationships/hyperlink" Target="https://en.wikipedia.org/wiki/Sturgeon_ichtadenovirus_A" TargetMode="External"/><Relationship Id="rId4" Type="http://schemas.openxmlformats.org/officeDocument/2006/relationships/hyperlink" Target="https://en.wikipedia.org/wiki/Genus" TargetMode="External"/><Relationship Id="rId9" Type="http://schemas.openxmlformats.org/officeDocument/2006/relationships/hyperlink" Target="https://en.wikipedia.org/wiki/Ichtadenovirus" TargetMode="External"/><Relationship Id="rId14" Type="http://schemas.openxmlformats.org/officeDocument/2006/relationships/hyperlink" Target="https://en.wikipedia.org/w/index.php?title=Frog_siadenovirus_A&amp;action=edit&amp;redlink=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ell_(biology)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Host_(biology)" TargetMode="Externa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hyperlink" Target="https://en.wikipedia.org/wiki/Capsid" TargetMode="External"/><Relationship Id="rId5" Type="http://schemas.openxmlformats.org/officeDocument/2006/relationships/hyperlink" Target="https://en.wikipedia.org/wiki/Fiber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en.wikipedia.org/wiki/Endosome" TargetMode="External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8.e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343912"/>
          </a:xfrm>
        </p:spPr>
        <p:txBody>
          <a:bodyPr/>
          <a:lstStyle/>
          <a:p>
            <a:pPr algn="ctr"/>
            <a:r>
              <a:rPr lang="en-US" dirty="0" smtClean="0"/>
              <a:t>Virology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279392"/>
            <a:ext cx="8825658" cy="1359408"/>
          </a:xfrm>
        </p:spPr>
        <p:txBody>
          <a:bodyPr>
            <a:normAutofit/>
          </a:bodyPr>
          <a:lstStyle/>
          <a:p>
            <a:pPr algn="ctr"/>
            <a:r>
              <a:rPr lang="fa-IR" sz="4800" dirty="0" smtClean="0">
                <a:cs typeface="B Nazanin" panose="00000400000000000000" pitchFamily="2" charset="-78"/>
              </a:rPr>
              <a:t>جلسه دهم</a:t>
            </a:r>
            <a:endParaRPr lang="en-US" sz="4800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88508" y="816864"/>
            <a:ext cx="3684152" cy="556564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015792" cy="4195481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Two viral proteins have been implicated in cell </a:t>
            </a:r>
            <a:r>
              <a:rPr lang="en-US" dirty="0" smtClean="0"/>
              <a:t>killing and </a:t>
            </a:r>
            <a:r>
              <a:rPr lang="en-US" dirty="0"/>
              <a:t>virus release. One is the E3 11.6-kDa “</a:t>
            </a:r>
            <a:r>
              <a:rPr lang="en-US" dirty="0" smtClean="0"/>
              <a:t>death protein</a:t>
            </a:r>
            <a:r>
              <a:rPr lang="en-US" dirty="0"/>
              <a:t>”. Although it is nominally an early protein, </a:t>
            </a:r>
            <a:r>
              <a:rPr lang="en-US" dirty="0" smtClean="0"/>
              <a:t>the protein </a:t>
            </a:r>
            <a:r>
              <a:rPr lang="en-US" dirty="0"/>
              <a:t>is expressed at high levels </a:t>
            </a:r>
            <a:r>
              <a:rPr lang="en-US" dirty="0" smtClean="0"/>
              <a:t>during the </a:t>
            </a:r>
            <a:r>
              <a:rPr lang="en-US" dirty="0"/>
              <a:t>late phase when its mRNA is made using the </a:t>
            </a:r>
            <a:r>
              <a:rPr lang="en-US" dirty="0" smtClean="0"/>
              <a:t>major late </a:t>
            </a:r>
            <a:r>
              <a:rPr lang="en-US" dirty="0"/>
              <a:t>promoter and an E3 </a:t>
            </a:r>
            <a:r>
              <a:rPr lang="en-US" dirty="0" err="1"/>
              <a:t>polyadenylation</a:t>
            </a:r>
            <a:r>
              <a:rPr lang="en-US" dirty="0"/>
              <a:t> site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The </a:t>
            </a:r>
            <a:r>
              <a:rPr lang="en-US" dirty="0" smtClean="0"/>
              <a:t>E4 protein </a:t>
            </a:r>
            <a:r>
              <a:rPr lang="en-US" dirty="0"/>
              <a:t>also can induce cell death, </a:t>
            </a:r>
            <a:r>
              <a:rPr lang="en-US" dirty="0" smtClean="0"/>
              <a:t>via a </a:t>
            </a:r>
            <a:r>
              <a:rPr lang="en-US" dirty="0"/>
              <a:t>p53-independent mechanism. When expressed </a:t>
            </a:r>
            <a:r>
              <a:rPr lang="en-US" dirty="0" smtClean="0"/>
              <a:t>alone, E4 </a:t>
            </a:r>
            <a:r>
              <a:rPr lang="en-US" dirty="0"/>
              <a:t>kills a wide range of cancer cells, but it has </a:t>
            </a:r>
            <a:r>
              <a:rPr lang="en-US" dirty="0" smtClean="0"/>
              <a:t>little effect </a:t>
            </a:r>
            <a:r>
              <a:rPr lang="en-US" dirty="0"/>
              <a:t>on normal human cells.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r>
              <a:rPr lang="en-US" i="1" dirty="0" err="1" smtClean="0">
                <a:solidFill>
                  <a:srgbClr val="E84ECB"/>
                </a:solidFill>
              </a:rPr>
              <a:t>Adenoviridae</a:t>
            </a:r>
            <a:endParaRPr lang="en-US" i="1" dirty="0">
              <a:solidFill>
                <a:srgbClr val="E84EC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13328" cy="4195481"/>
          </a:xfrm>
        </p:spPr>
        <p:txBody>
          <a:bodyPr>
            <a:normAutofit/>
          </a:bodyPr>
          <a:lstStyle/>
          <a:p>
            <a:r>
              <a:rPr lang="en-US" dirty="0"/>
              <a:t>From Greek </a:t>
            </a:r>
            <a:r>
              <a:rPr lang="en-US" i="1" dirty="0" err="1"/>
              <a:t>adenos</a:t>
            </a:r>
            <a:r>
              <a:rPr lang="en-US" i="1" dirty="0"/>
              <a:t> </a:t>
            </a:r>
            <a:r>
              <a:rPr lang="en-US" dirty="0"/>
              <a:t>(gland), for site of </a:t>
            </a:r>
            <a:r>
              <a:rPr lang="en-US" dirty="0" smtClean="0"/>
              <a:t>first isolation, adenoids</a:t>
            </a:r>
            <a:endParaRPr lang="en-US" dirty="0"/>
          </a:p>
          <a:p>
            <a:r>
              <a:rPr lang="en-US" b="1" dirty="0"/>
              <a:t>VIRION</a:t>
            </a:r>
          </a:p>
          <a:p>
            <a:pPr marL="0" indent="0">
              <a:buNone/>
            </a:pPr>
            <a:r>
              <a:rPr lang="en-US" dirty="0"/>
              <a:t>Naked icosahedral </a:t>
            </a:r>
            <a:r>
              <a:rPr lang="en-US" dirty="0" smtClean="0"/>
              <a:t>capsid, Diameter </a:t>
            </a:r>
            <a:r>
              <a:rPr lang="en-US" dirty="0"/>
              <a:t>70–90 </a:t>
            </a:r>
            <a:r>
              <a:rPr lang="en-US" dirty="0" smtClean="0"/>
              <a:t>nm. Knobbed fibers </a:t>
            </a:r>
            <a:r>
              <a:rPr lang="en-US" dirty="0"/>
              <a:t>protruding from each of 12 </a:t>
            </a:r>
            <a:r>
              <a:rPr lang="en-US" dirty="0" smtClean="0"/>
              <a:t>vertices.</a:t>
            </a:r>
          </a:p>
          <a:p>
            <a:r>
              <a:rPr lang="en-US" b="1" dirty="0"/>
              <a:t>VIRUSES AND HOSTS</a:t>
            </a:r>
          </a:p>
          <a:p>
            <a:pPr marL="0" indent="0">
              <a:buNone/>
            </a:pPr>
            <a:r>
              <a:rPr lang="en-US" dirty="0"/>
              <a:t>Fifty human serotypes in six subgroups (A through F</a:t>
            </a:r>
            <a:r>
              <a:rPr lang="en-US" dirty="0" smtClean="0"/>
              <a:t>). Other </a:t>
            </a:r>
            <a:r>
              <a:rPr lang="en-US" dirty="0"/>
              <a:t>adenoviruses </a:t>
            </a:r>
            <a:r>
              <a:rPr lang="en-US" dirty="0" smtClean="0"/>
              <a:t>in cattle</a:t>
            </a:r>
            <a:r>
              <a:rPr lang="en-US" dirty="0"/>
              <a:t>, mice, birds, etc.</a:t>
            </a:r>
          </a:p>
          <a:p>
            <a:r>
              <a:rPr lang="en-US" b="1" dirty="0"/>
              <a:t>DISEASES</a:t>
            </a:r>
          </a:p>
          <a:p>
            <a:r>
              <a:rPr lang="en-US" dirty="0"/>
              <a:t>Respiratory syndromes including pneumonia, but </a:t>
            </a:r>
            <a:r>
              <a:rPr lang="en-US" dirty="0" smtClean="0"/>
              <a:t>not common colds. Eye </a:t>
            </a:r>
            <a:r>
              <a:rPr lang="en-US" dirty="0"/>
              <a:t>and gastrointestinal infections.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585216"/>
            <a:ext cx="10088944" cy="5663183"/>
          </a:xfrm>
        </p:spPr>
        <p:txBody>
          <a:bodyPr/>
          <a:lstStyle/>
          <a:p>
            <a:r>
              <a:rPr lang="en-US" dirty="0"/>
              <a:t>This family contains the following </a:t>
            </a:r>
            <a:r>
              <a:rPr lang="en-US" dirty="0">
                <a:hlinkClick r:id="rId4" tooltip="Genus"/>
              </a:rPr>
              <a:t>genera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Genus </a:t>
            </a:r>
            <a:r>
              <a:rPr lang="en-US" i="1" dirty="0" err="1">
                <a:hlinkClick r:id="rId5" tooltip="Atadenovirus"/>
              </a:rPr>
              <a:t>Atadenovirus</a:t>
            </a:r>
            <a:r>
              <a:rPr lang="en-US" dirty="0"/>
              <a:t>; type species: </a:t>
            </a:r>
            <a:r>
              <a:rPr lang="en-US" i="1" dirty="0">
                <a:hlinkClick r:id="rId6" tooltip="Ovine atadenovirus D (page does not exist)"/>
              </a:rPr>
              <a:t>Ovine </a:t>
            </a:r>
            <a:r>
              <a:rPr lang="en-US" i="1" dirty="0" err="1">
                <a:hlinkClick r:id="rId6" tooltip="Ovine atadenovirus D (page does not exist)"/>
              </a:rPr>
              <a:t>atadenovirus</a:t>
            </a:r>
            <a:r>
              <a:rPr lang="en-US" i="1" dirty="0">
                <a:hlinkClick r:id="rId6" tooltip="Ovine atadenovirus D (page does not exist)"/>
              </a:rPr>
              <a:t> 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Genus </a:t>
            </a:r>
            <a:r>
              <a:rPr lang="en-US" i="1" dirty="0" err="1">
                <a:hlinkClick r:id="rId7" tooltip="Aviadenovirus"/>
              </a:rPr>
              <a:t>Aviadenovirus</a:t>
            </a:r>
            <a:r>
              <a:rPr lang="en-US" dirty="0"/>
              <a:t>; type species: </a:t>
            </a:r>
            <a:r>
              <a:rPr lang="en-US" i="1" dirty="0">
                <a:hlinkClick r:id="rId8" tooltip="Fowl aviadenovirus A (page does not exist)"/>
              </a:rPr>
              <a:t>Fowl </a:t>
            </a:r>
            <a:r>
              <a:rPr lang="en-US" i="1" dirty="0" err="1">
                <a:hlinkClick r:id="rId8" tooltip="Fowl aviadenovirus A (page does not exist)"/>
              </a:rPr>
              <a:t>aviadenovirus</a:t>
            </a:r>
            <a:r>
              <a:rPr lang="en-US" i="1" dirty="0">
                <a:hlinkClick r:id="rId8" tooltip="Fowl aviadenovirus A (page does not exist)"/>
              </a:rPr>
              <a:t> 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Genus </a:t>
            </a:r>
            <a:r>
              <a:rPr lang="en-US" i="1" dirty="0" err="1">
                <a:hlinkClick r:id="rId9" tooltip="Ichtadenovirus"/>
              </a:rPr>
              <a:t>Ichtadenovirus</a:t>
            </a:r>
            <a:r>
              <a:rPr lang="en-US" dirty="0"/>
              <a:t>; type species: </a:t>
            </a:r>
            <a:r>
              <a:rPr lang="en-US" i="1" dirty="0">
                <a:hlinkClick r:id="rId10" tooltip="Sturgeon ichtadenovirus A"/>
              </a:rPr>
              <a:t>Sturgeon </a:t>
            </a:r>
            <a:r>
              <a:rPr lang="en-US" i="1" dirty="0" err="1">
                <a:hlinkClick r:id="rId10" tooltip="Sturgeon ichtadenovirus A"/>
              </a:rPr>
              <a:t>ichtadenovirus</a:t>
            </a:r>
            <a:r>
              <a:rPr lang="en-US" i="1" dirty="0">
                <a:hlinkClick r:id="rId10" tooltip="Sturgeon ichtadenovirus A"/>
              </a:rPr>
              <a:t> 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Genus </a:t>
            </a:r>
            <a:r>
              <a:rPr lang="en-US" i="1" dirty="0" err="1">
                <a:hlinkClick r:id="rId11" tooltip="Mastadenovirus"/>
              </a:rPr>
              <a:t>Mastadenovirus</a:t>
            </a:r>
            <a:r>
              <a:rPr lang="en-US" dirty="0"/>
              <a:t> (including all human adenoviruses); type species: </a:t>
            </a:r>
            <a:r>
              <a:rPr lang="en-US" i="1" dirty="0">
                <a:hlinkClick r:id="rId12" tooltip="Human mastadenovirus C (page does not exist)"/>
              </a:rPr>
              <a:t>Human </a:t>
            </a:r>
            <a:r>
              <a:rPr lang="en-US" i="1" dirty="0" err="1">
                <a:hlinkClick r:id="rId12" tooltip="Human mastadenovirus C (page does not exist)"/>
              </a:rPr>
              <a:t>mastadenovirus</a:t>
            </a:r>
            <a:r>
              <a:rPr lang="en-US" i="1" dirty="0">
                <a:hlinkClick r:id="rId12" tooltip="Human mastadenovirus C (page does not exist)"/>
              </a:rPr>
              <a:t> 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Genus </a:t>
            </a:r>
            <a:r>
              <a:rPr lang="en-US" i="1" dirty="0" err="1">
                <a:hlinkClick r:id="rId13" tooltip="Siadenovirus"/>
              </a:rPr>
              <a:t>Siadenovirus</a:t>
            </a:r>
            <a:r>
              <a:rPr lang="en-US" dirty="0"/>
              <a:t>; type species: </a:t>
            </a:r>
            <a:r>
              <a:rPr lang="en-US" i="1" dirty="0">
                <a:hlinkClick r:id="rId14" tooltip="Frog siadenovirus A (page does not exist)"/>
              </a:rPr>
              <a:t>Frog </a:t>
            </a:r>
            <a:r>
              <a:rPr lang="en-US" i="1" dirty="0" err="1">
                <a:hlinkClick r:id="rId14" tooltip="Frog siadenovirus A (page does not exist)"/>
              </a:rPr>
              <a:t>siadenovirus</a:t>
            </a:r>
            <a:r>
              <a:rPr lang="en-US" i="1" dirty="0">
                <a:hlinkClick r:id="rId14" tooltip="Frog siadenovirus A (page does not exist)"/>
              </a:rPr>
              <a:t> </a:t>
            </a:r>
            <a:r>
              <a:rPr lang="en-US" i="1" dirty="0" smtClean="0">
                <a:hlinkClick r:id="rId14" tooltip="Frog siadenovirus A (page does not exist)"/>
              </a:rPr>
              <a:t>A</a:t>
            </a:r>
            <a:endParaRPr lang="en-US" i="1" dirty="0" smtClean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In humans, there are 57 accepted human adenovirus types (HAdV-1 to 57) in seven species (Human adenovirus A to G)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475488"/>
            <a:ext cx="10540048" cy="5772911"/>
          </a:xfrm>
        </p:spPr>
        <p:txBody>
          <a:bodyPr/>
          <a:lstStyle/>
          <a:p>
            <a:r>
              <a:rPr lang="en-US" b="1" dirty="0" smtClean="0"/>
              <a:t>Structure</a:t>
            </a:r>
            <a:r>
              <a:rPr lang="en-US" dirty="0" smtClean="0"/>
              <a:t>[Adenoviruses </a:t>
            </a:r>
            <a:r>
              <a:rPr lang="en-US" dirty="0"/>
              <a:t>represent the largest known </a:t>
            </a:r>
            <a:r>
              <a:rPr lang="en-US" dirty="0" err="1"/>
              <a:t>nonenveloped</a:t>
            </a:r>
            <a:r>
              <a:rPr lang="en-US" dirty="0"/>
              <a:t> viruses. They are able to be transported through the </a:t>
            </a:r>
            <a:r>
              <a:rPr lang="en-US" dirty="0">
                <a:hlinkClick r:id="rId4" tooltip="Endosome"/>
              </a:rPr>
              <a:t>endosome</a:t>
            </a:r>
            <a:r>
              <a:rPr lang="en-US" dirty="0"/>
              <a:t> (i.e., envelope fusion is not necessary). The </a:t>
            </a:r>
            <a:r>
              <a:rPr lang="en-US" dirty="0" err="1"/>
              <a:t>virion</a:t>
            </a:r>
            <a:r>
              <a:rPr lang="en-US" dirty="0"/>
              <a:t> also has a unique "spike" or </a:t>
            </a:r>
            <a:r>
              <a:rPr lang="en-US" dirty="0">
                <a:hlinkClick r:id="rId5" tooltip="Fiber"/>
              </a:rPr>
              <a:t>fiber</a:t>
            </a:r>
            <a:r>
              <a:rPr lang="en-US" dirty="0"/>
              <a:t> associated with each penton base of the </a:t>
            </a:r>
            <a:r>
              <a:rPr lang="en-US" dirty="0">
                <a:hlinkClick r:id="rId6" tooltip="Capsid"/>
              </a:rPr>
              <a:t>capsid</a:t>
            </a:r>
            <a:r>
              <a:rPr lang="en-US" dirty="0"/>
              <a:t> (see picture below) that aids in attachment to the host cell via the receptor on the surface of the </a:t>
            </a:r>
            <a:r>
              <a:rPr lang="en-US" dirty="0">
                <a:hlinkClick r:id="rId7" tooltip="Host (biology)"/>
              </a:rPr>
              <a:t>host</a:t>
            </a:r>
            <a:r>
              <a:rPr lang="en-US" dirty="0"/>
              <a:t> </a:t>
            </a:r>
            <a:r>
              <a:rPr lang="en-US" dirty="0">
                <a:hlinkClick r:id="rId8" tooltip="Cell (biology)"/>
              </a:rPr>
              <a:t>cell</a:t>
            </a:r>
            <a:r>
              <a:rPr lang="en-US" dirty="0"/>
              <a:t>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255" y="2401824"/>
            <a:ext cx="4901185" cy="41909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560832"/>
            <a:ext cx="10223056" cy="568756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The 30- to 36-kb linear, double-stranded viral </a:t>
            </a:r>
            <a:r>
              <a:rPr lang="en-US" dirty="0" smtClean="0"/>
              <a:t>DNA genome </a:t>
            </a:r>
            <a:r>
              <a:rPr lang="en-US" dirty="0"/>
              <a:t>is organized into coiled domains by the </a:t>
            </a:r>
            <a:r>
              <a:rPr lang="en-US" dirty="0" err="1" smtClean="0"/>
              <a:t>histonelike</a:t>
            </a:r>
            <a:r>
              <a:rPr lang="en-US" dirty="0"/>
              <a:t> </a:t>
            </a:r>
            <a:r>
              <a:rPr lang="en-US" dirty="0" smtClean="0"/>
              <a:t>polypeptide </a:t>
            </a:r>
            <a:r>
              <a:rPr lang="en-US" dirty="0"/>
              <a:t>VII. </a:t>
            </a:r>
            <a:r>
              <a:rPr lang="en-US" dirty="0" smtClean="0"/>
              <a:t>A </a:t>
            </a:r>
            <a:r>
              <a:rPr lang="en-US" dirty="0"/>
              <a:t>55-kDa virus-coded </a:t>
            </a:r>
            <a:r>
              <a:rPr lang="en-US" b="1" dirty="0" smtClean="0"/>
              <a:t>terminal protein </a:t>
            </a:r>
            <a:r>
              <a:rPr lang="en-US" dirty="0"/>
              <a:t>is covalently linked via a serine residue </a:t>
            </a:r>
            <a:r>
              <a:rPr lang="en-US" dirty="0" smtClean="0"/>
              <a:t>to each </a:t>
            </a:r>
            <a:r>
              <a:rPr lang="en-US" dirty="0"/>
              <a:t>of the 5' ends of the viral DNA (Figure 23.3</a:t>
            </a:r>
            <a:r>
              <a:rPr lang="en-US" dirty="0" smtClean="0"/>
              <a:t>). The </a:t>
            </a:r>
            <a:r>
              <a:rPr lang="en-US" dirty="0"/>
              <a:t>viral DNA contains </a:t>
            </a:r>
            <a:r>
              <a:rPr lang="en-US" b="1" dirty="0"/>
              <a:t>inverted terminal </a:t>
            </a:r>
            <a:r>
              <a:rPr lang="en-US" b="1" dirty="0" smtClean="0"/>
              <a:t>repeat </a:t>
            </a:r>
            <a:r>
              <a:rPr lang="en-US" dirty="0" smtClean="0"/>
              <a:t>sequences </a:t>
            </a:r>
            <a:r>
              <a:rPr lang="en-US" dirty="0"/>
              <a:t>of approximately 100 </a:t>
            </a:r>
            <a:r>
              <a:rPr lang="en-US" dirty="0" err="1"/>
              <a:t>bp</a:t>
            </a:r>
            <a:r>
              <a:rPr lang="en-US" dirty="0"/>
              <a:t> (Figure 23.3). </a:t>
            </a:r>
            <a:r>
              <a:rPr lang="en-US" dirty="0" smtClean="0"/>
              <a:t>This means </a:t>
            </a:r>
            <a:r>
              <a:rPr lang="en-US" dirty="0"/>
              <a:t>that the </a:t>
            </a:r>
            <a:r>
              <a:rPr lang="en-US" dirty="0" smtClean="0"/>
              <a:t>first </a:t>
            </a:r>
            <a:r>
              <a:rPr lang="en-US" dirty="0"/>
              <a:t>100 </a:t>
            </a:r>
            <a:r>
              <a:rPr lang="en-US" dirty="0" err="1"/>
              <a:t>nt</a:t>
            </a:r>
            <a:r>
              <a:rPr lang="en-US" dirty="0"/>
              <a:t> at the 5' and 3' ends of </a:t>
            </a:r>
            <a:r>
              <a:rPr lang="en-US" dirty="0" smtClean="0"/>
              <a:t>each DNA </a:t>
            </a:r>
            <a:r>
              <a:rPr lang="en-US" dirty="0"/>
              <a:t>strand are complementary and can </a:t>
            </a:r>
            <a:r>
              <a:rPr lang="en-US" dirty="0" smtClean="0"/>
              <a:t>base-pair, allowing </a:t>
            </a:r>
            <a:r>
              <a:rPr lang="en-US" dirty="0"/>
              <a:t>single DNA strands to circularize, </a:t>
            </a:r>
            <a:r>
              <a:rPr lang="en-US" dirty="0" smtClean="0"/>
              <a:t>forming a </a:t>
            </a:r>
            <a:r>
              <a:rPr lang="en-US" dirty="0"/>
              <a:t>short panhandle end. Both the terminal protein </a:t>
            </a:r>
            <a:r>
              <a:rPr lang="en-US" dirty="0" smtClean="0"/>
              <a:t>and the </a:t>
            </a:r>
            <a:r>
              <a:rPr lang="en-US" dirty="0"/>
              <a:t>inverted terminal repeats are involved in viral </a:t>
            </a:r>
            <a:r>
              <a:rPr lang="en-US" dirty="0" smtClean="0"/>
              <a:t>DNA replication </a:t>
            </a:r>
            <a:r>
              <a:rPr lang="en-US" dirty="0"/>
              <a:t>(see below</a:t>
            </a:r>
            <a:r>
              <a:rPr lang="en-US" dirty="0" smtClean="0"/>
              <a:t>).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725" y="4318869"/>
            <a:ext cx="8288550" cy="15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844848" cy="4195481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Adenoviruses attach to </a:t>
            </a:r>
            <a:r>
              <a:rPr lang="en-US" dirty="0" smtClean="0"/>
              <a:t>specific </a:t>
            </a:r>
            <a:r>
              <a:rPr lang="en-US" dirty="0"/>
              <a:t>cellular receptors via </a:t>
            </a:r>
            <a:r>
              <a:rPr lang="en-US" dirty="0" smtClean="0"/>
              <a:t>the knob </a:t>
            </a:r>
            <a:r>
              <a:rPr lang="en-US" dirty="0"/>
              <a:t>of the </a:t>
            </a:r>
            <a:r>
              <a:rPr lang="en-US" dirty="0" smtClean="0"/>
              <a:t>fiber </a:t>
            </a:r>
            <a:r>
              <a:rPr lang="en-US" dirty="0"/>
              <a:t>protein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CAR is </a:t>
            </a:r>
            <a:r>
              <a:rPr lang="en-US" dirty="0" smtClean="0"/>
              <a:t>a cell </a:t>
            </a:r>
            <a:r>
              <a:rPr lang="en-US" dirty="0"/>
              <a:t>surface protein of unknown </a:t>
            </a:r>
            <a:r>
              <a:rPr lang="en-US" dirty="0" smtClean="0"/>
              <a:t>function. </a:t>
            </a:r>
            <a:r>
              <a:rPr lang="en-US" dirty="0"/>
              <a:t>Adenoviruses types 2 and 5 also utilize certain </a:t>
            </a:r>
            <a:r>
              <a:rPr lang="en-US" dirty="0" smtClean="0"/>
              <a:t>cell surface </a:t>
            </a:r>
            <a:r>
              <a:rPr lang="en-US" b="1" dirty="0"/>
              <a:t>integrin </a:t>
            </a:r>
            <a:r>
              <a:rPr lang="en-US" dirty="0" smtClean="0"/>
              <a:t>proteins, </a:t>
            </a:r>
            <a:r>
              <a:rPr lang="en-US" dirty="0"/>
              <a:t>as </a:t>
            </a:r>
            <a:r>
              <a:rPr lang="en-US" b="1" dirty="0"/>
              <a:t>secondary receptors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Binding to </a:t>
            </a:r>
            <a:r>
              <a:rPr lang="en-US" dirty="0" err="1"/>
              <a:t>integrins</a:t>
            </a:r>
            <a:r>
              <a:rPr lang="en-US" dirty="0"/>
              <a:t> leads to the migration </a:t>
            </a:r>
            <a:r>
              <a:rPr lang="en-US" dirty="0" smtClean="0"/>
              <a:t>of virus-receptor </a:t>
            </a:r>
            <a:r>
              <a:rPr lang="en-US" dirty="0"/>
              <a:t>complexes to </a:t>
            </a:r>
            <a:r>
              <a:rPr lang="en-US" dirty="0" err="1"/>
              <a:t>clathrin</a:t>
            </a:r>
            <a:r>
              <a:rPr lang="en-US" dirty="0"/>
              <a:t>-coated pits, </a:t>
            </a:r>
            <a:r>
              <a:rPr lang="en-US" dirty="0" smtClean="0"/>
              <a:t>where they </a:t>
            </a:r>
            <a:r>
              <a:rPr lang="en-US" dirty="0"/>
              <a:t>are taken up into </a:t>
            </a:r>
            <a:r>
              <a:rPr lang="en-US" dirty="0" smtClean="0"/>
              <a:t>endosomes.</a:t>
            </a:r>
            <a:r>
              <a:rPr lang="en-US" dirty="0"/>
              <a:t> </a:t>
            </a:r>
            <a:r>
              <a:rPr lang="en-US" dirty="0" smtClean="0"/>
              <a:t>After </a:t>
            </a:r>
            <a:r>
              <a:rPr lang="en-US" dirty="0"/>
              <a:t>which the </a:t>
            </a:r>
            <a:r>
              <a:rPr lang="en-US" dirty="0" err="1" smtClean="0"/>
              <a:t>virion</a:t>
            </a:r>
            <a:r>
              <a:rPr lang="en-US" dirty="0"/>
              <a:t> </a:t>
            </a:r>
            <a:r>
              <a:rPr lang="en-US" dirty="0" smtClean="0"/>
              <a:t>escapes </a:t>
            </a:r>
            <a:r>
              <a:rPr lang="en-US" dirty="0"/>
              <a:t>to the cytosol in a process dependent on </a:t>
            </a:r>
            <a:r>
              <a:rPr lang="en-US" dirty="0" smtClean="0"/>
              <a:t>the acidic </a:t>
            </a:r>
            <a:r>
              <a:rPr lang="en-US" dirty="0"/>
              <a:t>pH of the endosome. Virus particles are </a:t>
            </a:r>
            <a:r>
              <a:rPr lang="en-US" dirty="0" smtClean="0"/>
              <a:t>transported toward </a:t>
            </a:r>
            <a:r>
              <a:rPr lang="en-US" dirty="0"/>
              <a:t>the nucleus using </a:t>
            </a:r>
            <a:r>
              <a:rPr lang="en-US" dirty="0" smtClean="0"/>
              <a:t>microtubules</a:t>
            </a:r>
            <a:r>
              <a:rPr lang="en-US" dirty="0"/>
              <a:t>. They localize </a:t>
            </a:r>
            <a:r>
              <a:rPr lang="en-US" dirty="0" smtClean="0"/>
              <a:t>at nuclear </a:t>
            </a:r>
            <a:r>
              <a:rPr lang="en-US" dirty="0"/>
              <a:t>pores where they are disassembled in a </a:t>
            </a:r>
            <a:r>
              <a:rPr lang="en-US" dirty="0" smtClean="0"/>
              <a:t>sequential manner</a:t>
            </a:r>
            <a:r>
              <a:rPr lang="en-US" dirty="0"/>
              <a:t>, and the DNA is released into the nucleus.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353568"/>
            <a:ext cx="11753088" cy="5894831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Transcription units can be divided into three </a:t>
            </a:r>
            <a:r>
              <a:rPr lang="en-US" dirty="0" smtClean="0"/>
              <a:t>classes, depending </a:t>
            </a:r>
            <a:r>
              <a:rPr lang="en-US" dirty="0"/>
              <a:t>on the timing of their use during the </a:t>
            </a:r>
            <a:r>
              <a:rPr lang="en-US" dirty="0" smtClean="0"/>
              <a:t>infectious cycle</a:t>
            </a:r>
            <a:r>
              <a:rPr lang="en-US" dirty="0"/>
              <a:t>. The six </a:t>
            </a:r>
            <a:r>
              <a:rPr lang="en-US" i="1" dirty="0"/>
              <a:t>early </a:t>
            </a:r>
            <a:r>
              <a:rPr lang="en-US" dirty="0"/>
              <a:t>transcription units are </a:t>
            </a:r>
            <a:r>
              <a:rPr lang="en-US" dirty="0" smtClean="0"/>
              <a:t>named E1A</a:t>
            </a:r>
            <a:r>
              <a:rPr lang="en-US" dirty="0"/>
              <a:t>, E1B, E2A, E2B, E3, and E4. Note that E2A </a:t>
            </a:r>
            <a:r>
              <a:rPr lang="en-US" dirty="0" smtClean="0"/>
              <a:t>and E2B </a:t>
            </a:r>
            <a:r>
              <a:rPr lang="en-US" dirty="0"/>
              <a:t>use a common promoter but different </a:t>
            </a:r>
            <a:r>
              <a:rPr lang="en-US" dirty="0" err="1" smtClean="0"/>
              <a:t>polyadenylation</a:t>
            </a:r>
            <a:r>
              <a:rPr lang="en-US" dirty="0"/>
              <a:t> </a:t>
            </a:r>
            <a:r>
              <a:rPr lang="en-US" dirty="0" smtClean="0"/>
              <a:t>sites</a:t>
            </a:r>
            <a:r>
              <a:rPr lang="en-US" dirty="0"/>
              <a:t>. The two </a:t>
            </a:r>
            <a:r>
              <a:rPr lang="en-US" i="1" dirty="0"/>
              <a:t>intermediate </a:t>
            </a:r>
            <a:r>
              <a:rPr lang="en-US" dirty="0"/>
              <a:t>transcription units </a:t>
            </a:r>
            <a:r>
              <a:rPr lang="en-US" dirty="0" smtClean="0"/>
              <a:t>are named </a:t>
            </a:r>
            <a:r>
              <a:rPr lang="en-US" dirty="0"/>
              <a:t>IX and IVa2. Note that these genes use </a:t>
            </a:r>
            <a:r>
              <a:rPr lang="en-US" dirty="0" smtClean="0"/>
              <a:t>distinct promoters </a:t>
            </a:r>
            <a:r>
              <a:rPr lang="en-US" dirty="0"/>
              <a:t>but share </a:t>
            </a:r>
            <a:r>
              <a:rPr lang="en-US" dirty="0" err="1"/>
              <a:t>polyadenylation</a:t>
            </a:r>
            <a:r>
              <a:rPr lang="en-US" dirty="0"/>
              <a:t> sites in </a:t>
            </a:r>
            <a:r>
              <a:rPr lang="en-US" dirty="0" smtClean="0"/>
              <a:t>common with </a:t>
            </a:r>
            <a:r>
              <a:rPr lang="en-US" dirty="0"/>
              <a:t>E1B and E2B. There is only one </a:t>
            </a:r>
            <a:r>
              <a:rPr lang="en-US" i="1" dirty="0"/>
              <a:t>late </a:t>
            </a:r>
            <a:r>
              <a:rPr lang="en-US" dirty="0" smtClean="0"/>
              <a:t>transcription unit</a:t>
            </a:r>
            <a:r>
              <a:rPr lang="en-US" dirty="0"/>
              <a:t>, with a single promoter but </a:t>
            </a:r>
            <a:r>
              <a:rPr lang="en-US" dirty="0" smtClean="0"/>
              <a:t>five </a:t>
            </a:r>
            <a:r>
              <a:rPr lang="en-US" dirty="0"/>
              <a:t>different </a:t>
            </a:r>
            <a:r>
              <a:rPr lang="en-US" dirty="0" err="1" smtClean="0"/>
              <a:t>polyadenylation</a:t>
            </a:r>
            <a:r>
              <a:rPr lang="en-US" dirty="0"/>
              <a:t> </a:t>
            </a:r>
            <a:r>
              <a:rPr lang="en-US" dirty="0" smtClean="0"/>
              <a:t>sites</a:t>
            </a:r>
            <a:r>
              <a:rPr lang="en-US" dirty="0"/>
              <a:t>. This gives rise to </a:t>
            </a:r>
            <a:r>
              <a:rPr lang="en-US" dirty="0" smtClean="0"/>
              <a:t>five </a:t>
            </a:r>
            <a:r>
              <a:rPr lang="en-US" dirty="0"/>
              <a:t>families of </a:t>
            </a:r>
            <a:r>
              <a:rPr lang="en-US" dirty="0" smtClean="0"/>
              <a:t>late mRNAs</a:t>
            </a:r>
            <a:r>
              <a:rPr lang="en-US" dirty="0"/>
              <a:t>, named L1 through L5</a:t>
            </a:r>
            <a:r>
              <a:rPr lang="en-US" dirty="0" smtClean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E1A is the fi </a:t>
            </a:r>
            <a:r>
              <a:rPr lang="en-US" dirty="0" err="1"/>
              <a:t>rst</a:t>
            </a:r>
            <a:r>
              <a:rPr lang="en-US" dirty="0"/>
              <a:t> viral gene to be transcribed. The </a:t>
            </a:r>
            <a:r>
              <a:rPr lang="en-US" dirty="0" smtClean="0"/>
              <a:t>E1A promoter</a:t>
            </a:r>
            <a:r>
              <a:rPr lang="en-US" dirty="0"/>
              <a:t>, located near the left end of the </a:t>
            </a:r>
            <a:r>
              <a:rPr lang="en-US" dirty="0" smtClean="0"/>
              <a:t>genome, </a:t>
            </a:r>
            <a:r>
              <a:rPr lang="en-US" dirty="0"/>
              <a:t>is driven by a transcriptional </a:t>
            </a:r>
            <a:r>
              <a:rPr lang="en-US" dirty="0" smtClean="0"/>
              <a:t>enhancer that </a:t>
            </a:r>
            <a:r>
              <a:rPr lang="en-US" dirty="0"/>
              <a:t>requires only cellular transcription factors. </a:t>
            </a:r>
            <a:r>
              <a:rPr lang="en-US" dirty="0" smtClean="0"/>
              <a:t>Viruses that </a:t>
            </a:r>
            <a:r>
              <a:rPr lang="en-US" dirty="0"/>
              <a:t>contain mutations in E1A genes make </a:t>
            </a:r>
            <a:r>
              <a:rPr lang="en-US" dirty="0" smtClean="0"/>
              <a:t>strongly reduced </a:t>
            </a:r>
            <a:r>
              <a:rPr lang="en-US" dirty="0"/>
              <a:t>amounts of other early gene products, </a:t>
            </a:r>
            <a:r>
              <a:rPr lang="en-US" dirty="0" smtClean="0"/>
              <a:t>and therefore </a:t>
            </a:r>
            <a:r>
              <a:rPr lang="en-US" dirty="0"/>
              <a:t>little DNA or progeny </a:t>
            </a:r>
            <a:r>
              <a:rPr lang="en-US" dirty="0" err="1"/>
              <a:t>virions</a:t>
            </a:r>
            <a:r>
              <a:rPr lang="en-US" dirty="0" smtClean="0"/>
              <a:t>.</a:t>
            </a:r>
            <a:r>
              <a:rPr lang="en-US" dirty="0"/>
              <a:t> The E1A proteins </a:t>
            </a:r>
            <a:r>
              <a:rPr lang="en-US" dirty="0" smtClean="0"/>
              <a:t>help provide </a:t>
            </a:r>
            <a:r>
              <a:rPr lang="en-US" dirty="0"/>
              <a:t>these required cellular proteins by </a:t>
            </a:r>
            <a:r>
              <a:rPr lang="en-US" dirty="0" smtClean="0"/>
              <a:t>inducing non-dividing </a:t>
            </a:r>
            <a:r>
              <a:rPr lang="en-US" dirty="0"/>
              <a:t>cells to enter the S, or DNA </a:t>
            </a:r>
            <a:r>
              <a:rPr lang="en-US" dirty="0" smtClean="0"/>
              <a:t>synthesis, phase </a:t>
            </a:r>
            <a:r>
              <a:rPr lang="en-US" dirty="0"/>
              <a:t>of the cell cycle.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584" y="536448"/>
            <a:ext cx="10552240" cy="572414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E1B proteins suppress E1A-induced </a:t>
            </a:r>
            <a:r>
              <a:rPr lang="en-US" dirty="0" smtClean="0"/>
              <a:t>apoptosis and </a:t>
            </a:r>
            <a:r>
              <a:rPr lang="en-US" dirty="0"/>
              <a:t>target key proteins for </a:t>
            </a:r>
            <a:r>
              <a:rPr lang="en-US" dirty="0" smtClean="0"/>
              <a:t>degradation, allowing </a:t>
            </a:r>
            <a:r>
              <a:rPr lang="en-US" dirty="0"/>
              <a:t>virus replication to </a:t>
            </a:r>
            <a:r>
              <a:rPr lang="en-US" dirty="0" smtClean="0"/>
              <a:t>proceed.</a:t>
            </a:r>
          </a:p>
          <a:p>
            <a:pPr algn="just"/>
            <a:r>
              <a:rPr lang="en-US" dirty="0" smtClean="0"/>
              <a:t>E1B </a:t>
            </a:r>
            <a:r>
              <a:rPr lang="en-US" dirty="0"/>
              <a:t>proteins protect </a:t>
            </a:r>
            <a:r>
              <a:rPr lang="en-US" dirty="0" smtClean="0"/>
              <a:t>infected cells </a:t>
            </a:r>
            <a:r>
              <a:rPr lang="en-US" dirty="0"/>
              <a:t>from both p53-dependent and </a:t>
            </a:r>
            <a:r>
              <a:rPr lang="en-US" dirty="0" smtClean="0"/>
              <a:t>p53-independent apoptosis</a:t>
            </a:r>
            <a:r>
              <a:rPr lang="en-US" dirty="0"/>
              <a:t>, reversing activities stimulated by E1A </a:t>
            </a:r>
            <a:r>
              <a:rPr lang="en-US" dirty="0" smtClean="0"/>
              <a:t>proteins. This </a:t>
            </a:r>
            <a:r>
              <a:rPr lang="en-US" dirty="0"/>
              <a:t>allows the cell to survive long enough to </a:t>
            </a:r>
            <a:r>
              <a:rPr lang="en-US" dirty="0" smtClean="0"/>
              <a:t>produce high </a:t>
            </a:r>
            <a:r>
              <a:rPr lang="en-US" dirty="0"/>
              <a:t>levels of progeny adenovirus </a:t>
            </a:r>
            <a:r>
              <a:rPr lang="en-US" dirty="0" err="1"/>
              <a:t>virions</a:t>
            </a:r>
            <a:r>
              <a:rPr lang="en-US" dirty="0"/>
              <a:t> </a:t>
            </a:r>
            <a:r>
              <a:rPr lang="en-US" dirty="0" smtClean="0"/>
              <a:t>before eventually </a:t>
            </a:r>
            <a:r>
              <a:rPr lang="en-US" dirty="0"/>
              <a:t>succumbing to the effects of virus infection</a:t>
            </a:r>
            <a:r>
              <a:rPr lang="en-US" dirty="0" smtClean="0"/>
              <a:t>.</a:t>
            </a:r>
          </a:p>
          <a:p>
            <a:pPr algn="just"/>
            <a:r>
              <a:rPr lang="en-US" b="1" dirty="0" smtClean="0"/>
              <a:t>Replication of DNA</a:t>
            </a:r>
          </a:p>
          <a:p>
            <a:pPr algn="just"/>
            <a:r>
              <a:rPr lang="en-US" dirty="0"/>
              <a:t>Once E1A has induced the cell to enter S phase and </a:t>
            </a:r>
            <a:r>
              <a:rPr lang="en-US" dirty="0" smtClean="0"/>
              <a:t>the early </a:t>
            </a:r>
            <a:r>
              <a:rPr lang="en-US" dirty="0"/>
              <a:t>viral gene products have accumulated, viral </a:t>
            </a:r>
            <a:r>
              <a:rPr lang="en-US" dirty="0" smtClean="0"/>
              <a:t>DNA replication </a:t>
            </a:r>
            <a:r>
              <a:rPr lang="en-US" dirty="0"/>
              <a:t>begins. Three essential proteins made by </a:t>
            </a:r>
            <a:r>
              <a:rPr lang="en-US" dirty="0" smtClean="0"/>
              <a:t>E2 genes </a:t>
            </a:r>
            <a:r>
              <a:rPr lang="en-US" dirty="0"/>
              <a:t>carry out viral DNA replication. A </a:t>
            </a:r>
            <a:r>
              <a:rPr lang="en-US" dirty="0" smtClean="0"/>
              <a:t>single-stranded DNA </a:t>
            </a:r>
            <a:r>
              <a:rPr lang="en-US" dirty="0"/>
              <a:t>binding protein (</a:t>
            </a:r>
            <a:r>
              <a:rPr lang="en-US" dirty="0" err="1"/>
              <a:t>ssDBP</a:t>
            </a:r>
            <a:r>
              <a:rPr lang="en-US" dirty="0"/>
              <a:t>) is produced from </a:t>
            </a:r>
            <a:r>
              <a:rPr lang="en-US" dirty="0" smtClean="0"/>
              <a:t>the E2A </a:t>
            </a:r>
            <a:r>
              <a:rPr lang="en-US" dirty="0"/>
              <a:t>region, while both a viral DNA polymerase and </a:t>
            </a:r>
            <a:r>
              <a:rPr lang="en-US" dirty="0" smtClean="0"/>
              <a:t>an 80-kDa </a:t>
            </a:r>
            <a:r>
              <a:rPr lang="en-US" dirty="0" err="1"/>
              <a:t>preterminal</a:t>
            </a:r>
            <a:r>
              <a:rPr lang="en-US" dirty="0"/>
              <a:t> protein (</a:t>
            </a:r>
            <a:r>
              <a:rPr lang="en-US" dirty="0" err="1"/>
              <a:t>pTP</a:t>
            </a:r>
            <a:r>
              <a:rPr lang="en-US" dirty="0"/>
              <a:t>) are encoded by </a:t>
            </a:r>
            <a:r>
              <a:rPr lang="en-US" dirty="0" smtClean="0"/>
              <a:t>E2B.</a:t>
            </a:r>
          </a:p>
          <a:p>
            <a:pPr algn="just"/>
            <a:r>
              <a:rPr lang="en-US" dirty="0"/>
              <a:t>DNA replication can begin at either end of </a:t>
            </a:r>
            <a:r>
              <a:rPr lang="en-US" dirty="0" smtClean="0"/>
              <a:t>the linear </a:t>
            </a:r>
            <a:r>
              <a:rPr lang="en-US" dirty="0"/>
              <a:t>DNA molecule (Figure 23.8). The </a:t>
            </a:r>
            <a:r>
              <a:rPr lang="en-US" dirty="0" smtClean="0"/>
              <a:t>replication origins</a:t>
            </a:r>
            <a:r>
              <a:rPr lang="en-US" dirty="0"/>
              <a:t>, including the </a:t>
            </a:r>
            <a:r>
              <a:rPr lang="en-US" dirty="0" smtClean="0"/>
              <a:t>first </a:t>
            </a:r>
            <a:r>
              <a:rPr lang="en-US" dirty="0"/>
              <a:t>50 </a:t>
            </a:r>
            <a:r>
              <a:rPr lang="en-US" dirty="0" err="1"/>
              <a:t>nt</a:t>
            </a:r>
            <a:r>
              <a:rPr lang="en-US" dirty="0"/>
              <a:t> of each inverted </a:t>
            </a:r>
            <a:r>
              <a:rPr lang="en-US" dirty="0" smtClean="0"/>
              <a:t>terminal repeat</a:t>
            </a:r>
            <a:r>
              <a:rPr lang="en-US" dirty="0"/>
              <a:t>, contain binding sites for a complex </a:t>
            </a:r>
            <a:r>
              <a:rPr lang="en-US" dirty="0" smtClean="0"/>
              <a:t>between the </a:t>
            </a:r>
            <a:r>
              <a:rPr lang="en-US" dirty="0"/>
              <a:t>adenovirus DNA polymerase and </a:t>
            </a:r>
            <a:r>
              <a:rPr lang="en-US" dirty="0" err="1"/>
              <a:t>preterminal</a:t>
            </a:r>
            <a:r>
              <a:rPr lang="en-US" dirty="0"/>
              <a:t> protein</a:t>
            </a:r>
            <a:r>
              <a:rPr lang="en-US" dirty="0" smtClean="0"/>
              <a:t>.</a:t>
            </a:r>
          </a:p>
          <a:p>
            <a:r>
              <a:rPr lang="en-US" dirty="0"/>
              <a:t>The fi </a:t>
            </a:r>
            <a:r>
              <a:rPr lang="en-US" dirty="0" err="1"/>
              <a:t>rst</a:t>
            </a:r>
            <a:r>
              <a:rPr lang="en-US" dirty="0"/>
              <a:t> step in DNA replication is </a:t>
            </a:r>
            <a:r>
              <a:rPr lang="en-US" dirty="0" smtClean="0"/>
              <a:t>unusual. Instead </a:t>
            </a:r>
            <a:r>
              <a:rPr lang="en-US" dirty="0"/>
              <a:t>of an RNA primer (used by cells and by </a:t>
            </a:r>
            <a:r>
              <a:rPr lang="en-US" dirty="0" smtClean="0"/>
              <a:t>most DNA </a:t>
            </a:r>
            <a:r>
              <a:rPr lang="en-US" dirty="0"/>
              <a:t>viruses) or a DNA primer (used by parvoviruses</a:t>
            </a:r>
            <a:r>
              <a:rPr lang="en-US" dirty="0" smtClean="0"/>
              <a:t>), adenoviruses </a:t>
            </a:r>
            <a:r>
              <a:rPr lang="en-US" dirty="0"/>
              <a:t>use the </a:t>
            </a:r>
            <a:r>
              <a:rPr lang="en-US" dirty="0" err="1"/>
              <a:t>preterminal</a:t>
            </a:r>
            <a:r>
              <a:rPr lang="en-US" dirty="0"/>
              <a:t> protein as a </a:t>
            </a:r>
            <a:r>
              <a:rPr lang="en-US" dirty="0" smtClean="0"/>
              <a:t>primer for </a:t>
            </a:r>
            <a:r>
              <a:rPr lang="en-US" dirty="0"/>
              <a:t>replication.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4377" y="1341120"/>
            <a:ext cx="5209661" cy="490728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146</TotalTime>
  <Words>863</Words>
  <Application>Microsoft Office PowerPoint</Application>
  <PresentationFormat>Widescreen</PresentationFormat>
  <Paragraphs>35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 Nazanin</vt:lpstr>
      <vt:lpstr>Century Gothic</vt:lpstr>
      <vt:lpstr>Wingdings 3</vt:lpstr>
      <vt:lpstr>Ion</vt:lpstr>
      <vt:lpstr>Virology</vt:lpstr>
      <vt:lpstr>Adenoviridae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Virology</dc:title>
  <dc:creator>apple</dc:creator>
  <cp:lastModifiedBy>apple</cp:lastModifiedBy>
  <cp:revision>14</cp:revision>
  <dcterms:created xsi:type="dcterms:W3CDTF">2020-05-02T18:20:48Z</dcterms:created>
  <dcterms:modified xsi:type="dcterms:W3CDTF">2020-05-02T20:47:44Z</dcterms:modified>
</cp:coreProperties>
</file>