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79" d="100"/>
          <a:sy n="79" d="100"/>
        </p:scale>
        <p:origin x="1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55136" y="685799"/>
            <a:ext cx="4930076" cy="2971801"/>
          </a:xfrm>
        </p:spPr>
        <p:txBody>
          <a:bodyPr/>
          <a:lstStyle/>
          <a:p>
            <a:r>
              <a:rPr lang="fa-IR" dirty="0" smtClean="0"/>
              <a:t>ویروس شناسی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13504" y="4267200"/>
            <a:ext cx="2671508" cy="1524000"/>
          </a:xfrm>
        </p:spPr>
        <p:txBody>
          <a:bodyPr>
            <a:normAutofit/>
          </a:bodyPr>
          <a:lstStyle/>
          <a:p>
            <a:r>
              <a:rPr lang="fa-IR" sz="2800" dirty="0" smtClean="0">
                <a:solidFill>
                  <a:srgbClr val="002060"/>
                </a:solidFill>
              </a:rPr>
              <a:t>جلسه دوازدهم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10081324" cy="5922264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dirty="0" err="1">
                <a:solidFill>
                  <a:schemeClr val="bg1"/>
                </a:solidFill>
                <a:latin typeface="JansonText-Roman"/>
              </a:rPr>
              <a:t>Reovirus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 RNA replication and </a:t>
            </a:r>
            <a:r>
              <a:rPr lang="en-US" dirty="0" err="1" smtClean="0">
                <a:solidFill>
                  <a:schemeClr val="bg1"/>
                </a:solidFill>
                <a:latin typeface="JansonText-Roman"/>
              </a:rPr>
              <a:t>virion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 assembly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take place in </a:t>
            </a:r>
            <a:r>
              <a:rPr lang="en-US" dirty="0" err="1">
                <a:solidFill>
                  <a:schemeClr val="bg1"/>
                </a:solidFill>
                <a:latin typeface="JansonText-Roman"/>
              </a:rPr>
              <a:t>intracytoplasmic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inclusions, detectable as early as 8 hours </a:t>
            </a:r>
            <a:r>
              <a:rPr lang="en-US" dirty="0" err="1" smtClean="0">
                <a:solidFill>
                  <a:schemeClr val="bg1"/>
                </a:solidFill>
                <a:latin typeface="JansonText-Roman"/>
              </a:rPr>
              <a:t>postinfection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. These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“virus factories” grow larger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and coalesce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as the virus replication cycle progresses.</a:t>
            </a:r>
          </a:p>
          <a:p>
            <a:pPr algn="just"/>
            <a:r>
              <a:rPr lang="en-US" dirty="0">
                <a:solidFill>
                  <a:schemeClr val="bg1"/>
                </a:solidFill>
                <a:latin typeface="JansonText-Roman"/>
              </a:rPr>
              <a:t>They contain viral proteins and double-stranded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RNA, </a:t>
            </a:r>
            <a:r>
              <a:rPr lang="en-US" dirty="0" err="1" smtClean="0">
                <a:solidFill>
                  <a:schemeClr val="bg1"/>
                </a:solidFill>
                <a:latin typeface="JansonText-Roman"/>
              </a:rPr>
              <a:t>virions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at various stages of maturation, and at late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times crystalline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arrays of mature </a:t>
            </a:r>
            <a:r>
              <a:rPr lang="en-US" dirty="0" err="1" smtClean="0">
                <a:solidFill>
                  <a:schemeClr val="bg1"/>
                </a:solidFill>
                <a:latin typeface="JansonText-Roman"/>
              </a:rPr>
              <a:t>virions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.</a:t>
            </a:r>
          </a:p>
          <a:p>
            <a:pPr algn="just"/>
            <a:r>
              <a:rPr lang="en-US" dirty="0" smtClean="0">
                <a:solidFill>
                  <a:schemeClr val="bg1"/>
                </a:solidFill>
                <a:latin typeface="JansonText-Roman"/>
              </a:rPr>
              <a:t> </a:t>
            </a:r>
            <a:r>
              <a:rPr lang="fr-FR" b="1" i="1" dirty="0" err="1" smtClean="0">
                <a:solidFill>
                  <a:schemeClr val="bg1"/>
                </a:solidFill>
                <a:latin typeface="JansonText-BoldItalicOsF"/>
              </a:rPr>
              <a:t>Replicase</a:t>
            </a:r>
            <a:r>
              <a:rPr lang="fr-FR" b="1" i="1" dirty="0" smtClean="0">
                <a:solidFill>
                  <a:schemeClr val="bg1"/>
                </a:solidFill>
                <a:latin typeface="JansonText-BoldItalicOsF"/>
              </a:rPr>
              <a:t> </a:t>
            </a:r>
            <a:r>
              <a:rPr lang="fr-FR" b="1" i="1" dirty="0" err="1">
                <a:solidFill>
                  <a:schemeClr val="bg1"/>
                </a:solidFill>
                <a:latin typeface="JansonText-BoldItalicOsF"/>
              </a:rPr>
              <a:t>particles</a:t>
            </a:r>
            <a:r>
              <a:rPr lang="fr-FR" b="1" i="1" dirty="0">
                <a:solidFill>
                  <a:schemeClr val="bg1"/>
                </a:solidFill>
                <a:latin typeface="JansonText-BoldItalicOsF"/>
              </a:rPr>
              <a:t>. </a:t>
            </a:r>
            <a:r>
              <a:rPr lang="fr-FR" dirty="0">
                <a:solidFill>
                  <a:schemeClr val="bg1"/>
                </a:solidFill>
                <a:latin typeface="JansonText-Roman"/>
              </a:rPr>
              <a:t>Complexes </a:t>
            </a:r>
            <a:r>
              <a:rPr lang="fr-FR" dirty="0" err="1">
                <a:solidFill>
                  <a:schemeClr val="bg1"/>
                </a:solidFill>
                <a:latin typeface="JansonText-Roman"/>
              </a:rPr>
              <a:t>that</a:t>
            </a:r>
            <a:r>
              <a:rPr lang="fr-FR" dirty="0">
                <a:solidFill>
                  <a:schemeClr val="bg1"/>
                </a:solidFill>
                <a:latin typeface="JansonText-Roman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JansonText-Roman"/>
              </a:rPr>
              <a:t>contain</a:t>
            </a:r>
            <a:r>
              <a:rPr lang="fr-FR" dirty="0">
                <a:solidFill>
                  <a:schemeClr val="bg1"/>
                </a:solidFill>
                <a:latin typeface="JansonText-Roman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JansonText-Roman"/>
              </a:rPr>
              <a:t>reovirus</a:t>
            </a:r>
            <a:r>
              <a:rPr lang="fr-FR" dirty="0" smtClean="0">
                <a:solidFill>
                  <a:schemeClr val="bg1"/>
                </a:solidFill>
                <a:latin typeface="JansonText-Roman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mRNAs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bound to nonstructural viral proteins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and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outer capsid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protein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are postulated to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represent the first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step in </a:t>
            </a:r>
            <a:r>
              <a:rPr lang="en-US" dirty="0" err="1">
                <a:solidFill>
                  <a:schemeClr val="bg1"/>
                </a:solidFill>
                <a:latin typeface="JansonText-Roman"/>
              </a:rPr>
              <a:t>reovirus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 assembly (Figure 19.8).</a:t>
            </a:r>
          </a:p>
          <a:p>
            <a:pPr algn="just"/>
            <a:r>
              <a:rPr lang="en-US" dirty="0">
                <a:solidFill>
                  <a:schemeClr val="bg1"/>
                </a:solidFill>
                <a:latin typeface="JansonText-Roman"/>
              </a:rPr>
              <a:t>The next step probably involves formation of “</a:t>
            </a:r>
            <a:r>
              <a:rPr lang="en-US" dirty="0" err="1" smtClean="0">
                <a:solidFill>
                  <a:schemeClr val="bg1"/>
                </a:solidFill>
                <a:latin typeface="JansonText-Roman"/>
              </a:rPr>
              <a:t>replicase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 particles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” engaged in minus-strand synthesis. These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particles contain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reduced levels of both core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proteins and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outer capsid proteins compared with mature </a:t>
            </a:r>
            <a:r>
              <a:rPr lang="en-US" dirty="0" err="1" smtClean="0">
                <a:solidFill>
                  <a:schemeClr val="bg1"/>
                </a:solidFill>
                <a:latin typeface="JansonText-Roman"/>
              </a:rPr>
              <a:t>virions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. </a:t>
            </a:r>
            <a:r>
              <a:rPr lang="en-US" dirty="0" err="1" smtClean="0">
                <a:solidFill>
                  <a:schemeClr val="bg1"/>
                </a:solidFill>
                <a:latin typeface="JansonText-Roman"/>
              </a:rPr>
              <a:t>Replicase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particles can synthesize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full-length, double-stranded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RNAs by copying the packaged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plus strand mRNAs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using the viral RNA-dependent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RNA polymerase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. The same RNA polymerase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therefore participates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in two very different reactions: (1)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synthesis of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single-stranded mRNAs in viral cores,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using a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double-stranded RNA template that remains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intact and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can be used multiple times, and (2) synthesis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of double-stranded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genome RNAs within </a:t>
            </a:r>
            <a:r>
              <a:rPr lang="en-US" dirty="0" err="1">
                <a:solidFill>
                  <a:schemeClr val="bg1"/>
                </a:solidFill>
                <a:latin typeface="JansonText-Roman"/>
              </a:rPr>
              <a:t>replicase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particles, using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a single-stranded mRNA template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to which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the negative-strand copy remains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hydrogen bonded after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synthesis.</a:t>
            </a:r>
            <a:endParaRPr lang="en-US" dirty="0" smtClean="0">
              <a:solidFill>
                <a:schemeClr val="bg1"/>
              </a:solidFill>
              <a:latin typeface="JansonText-Roman"/>
            </a:endParaRPr>
          </a:p>
          <a:p>
            <a:pPr algn="just"/>
            <a:endParaRPr lang="en-US" dirty="0" smtClean="0">
              <a:solidFill>
                <a:schemeClr val="bg1"/>
              </a:solidFill>
              <a:latin typeface="JansonText-Roman"/>
            </a:endParaRPr>
          </a:p>
          <a:p>
            <a:pPr algn="just"/>
            <a:endParaRPr lang="en-US" dirty="0" smtClean="0">
              <a:solidFill>
                <a:schemeClr val="bg1"/>
              </a:solidFill>
              <a:latin typeface="JansonText-Roman"/>
            </a:endParaRPr>
          </a:p>
          <a:p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0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10447084" cy="5202936"/>
          </a:xfrm>
        </p:spPr>
        <p:txBody>
          <a:bodyPr>
            <a:normAutofit/>
          </a:bodyPr>
          <a:lstStyle/>
          <a:p>
            <a:pPr algn="just"/>
            <a:r>
              <a:rPr lang="en-US" b="1" i="1" dirty="0">
                <a:solidFill>
                  <a:schemeClr val="bg1"/>
                </a:solidFill>
                <a:latin typeface="JansonText-BoldItalic"/>
              </a:rPr>
              <a:t>Secondary transcription and </a:t>
            </a:r>
            <a:r>
              <a:rPr lang="en-US" b="1" i="1" dirty="0" err="1">
                <a:solidFill>
                  <a:schemeClr val="bg1"/>
                </a:solidFill>
                <a:latin typeface="JansonText-BoldItalic"/>
              </a:rPr>
              <a:t>encapsidation</a:t>
            </a:r>
            <a:r>
              <a:rPr lang="en-US" b="1" i="1" dirty="0">
                <a:solidFill>
                  <a:schemeClr val="bg1"/>
                </a:solidFill>
                <a:latin typeface="JansonText-BoldItalic"/>
              </a:rPr>
              <a:t>.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Once </a:t>
            </a:r>
            <a:r>
              <a:rPr lang="en-US" dirty="0" err="1" smtClean="0">
                <a:solidFill>
                  <a:schemeClr val="bg1"/>
                </a:solidFill>
                <a:latin typeface="JansonText-Roman"/>
              </a:rPr>
              <a:t>doublestranded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 RNA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is made, the </a:t>
            </a:r>
            <a:r>
              <a:rPr lang="en-US" dirty="0" err="1">
                <a:solidFill>
                  <a:schemeClr val="bg1"/>
                </a:solidFill>
                <a:latin typeface="JansonText-Roman"/>
              </a:rPr>
              <a:t>replicase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 particles are able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to synthesize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more plus-strand viral mRNAs.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Transcription by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these “secondary transcriptase particles” accounts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for the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bulk of the mRNA made in </a:t>
            </a:r>
            <a:r>
              <a:rPr lang="en-US" dirty="0" err="1">
                <a:solidFill>
                  <a:schemeClr val="bg1"/>
                </a:solidFill>
                <a:latin typeface="JansonText-Roman"/>
              </a:rPr>
              <a:t>reovirus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-infected cells.</a:t>
            </a:r>
          </a:p>
          <a:p>
            <a:pPr algn="just"/>
            <a:r>
              <a:rPr lang="fr-FR" dirty="0" err="1">
                <a:solidFill>
                  <a:schemeClr val="bg1"/>
                </a:solidFill>
                <a:latin typeface="JansonText-Roman"/>
              </a:rPr>
              <a:t>Secondary</a:t>
            </a:r>
            <a:r>
              <a:rPr lang="fr-FR" dirty="0">
                <a:solidFill>
                  <a:schemeClr val="bg1"/>
                </a:solidFill>
                <a:latin typeface="JansonText-Roman"/>
              </a:rPr>
              <a:t> transcriptase </a:t>
            </a:r>
            <a:r>
              <a:rPr lang="fr-FR" dirty="0" err="1">
                <a:solidFill>
                  <a:schemeClr val="bg1"/>
                </a:solidFill>
                <a:latin typeface="JansonText-Roman"/>
              </a:rPr>
              <a:t>particles</a:t>
            </a:r>
            <a:r>
              <a:rPr lang="fr-FR" dirty="0">
                <a:solidFill>
                  <a:schemeClr val="bg1"/>
                </a:solidFill>
                <a:latin typeface="JansonText-Roman"/>
              </a:rPr>
              <a:t>, </a:t>
            </a:r>
            <a:r>
              <a:rPr lang="fr-FR" dirty="0" err="1">
                <a:solidFill>
                  <a:schemeClr val="bg1"/>
                </a:solidFill>
                <a:latin typeface="JansonText-Roman"/>
              </a:rPr>
              <a:t>like</a:t>
            </a:r>
            <a:r>
              <a:rPr lang="fr-FR" dirty="0">
                <a:solidFill>
                  <a:schemeClr val="bg1"/>
                </a:solidFill>
                <a:latin typeface="JansonText-Roman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JansonText-Roman"/>
              </a:rPr>
              <a:t>replicase</a:t>
            </a:r>
            <a:r>
              <a:rPr lang="fr-FR" dirty="0">
                <a:solidFill>
                  <a:schemeClr val="bg1"/>
                </a:solidFill>
                <a:latin typeface="JansonText-Roman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JansonText-Roman"/>
              </a:rPr>
              <a:t>particles</a:t>
            </a:r>
            <a:r>
              <a:rPr lang="fr-FR" dirty="0" smtClean="0">
                <a:solidFill>
                  <a:schemeClr val="bg1"/>
                </a:solidFill>
                <a:latin typeface="JansonText-Roman"/>
              </a:rPr>
              <a:t>,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lack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the full complement of </a:t>
            </a:r>
            <a:r>
              <a:rPr lang="en-US" dirty="0" err="1">
                <a:solidFill>
                  <a:schemeClr val="bg1"/>
                </a:solidFill>
                <a:latin typeface="JansonText-Roman"/>
              </a:rPr>
              <a:t>virion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 proteins, but the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two particle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forms are </a:t>
            </a:r>
            <a:r>
              <a:rPr lang="en-US" dirty="0" err="1">
                <a:solidFill>
                  <a:schemeClr val="bg1"/>
                </a:solidFill>
                <a:latin typeface="JansonText-Roman"/>
              </a:rPr>
              <a:t>physicochemically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 distinct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.</a:t>
            </a:r>
          </a:p>
          <a:p>
            <a:pPr algn="just"/>
            <a:r>
              <a:rPr lang="en-US" dirty="0" smtClean="0">
                <a:solidFill>
                  <a:schemeClr val="bg1"/>
                </a:solidFill>
                <a:latin typeface="JansonText-Roman"/>
              </a:rPr>
              <a:t>When sufficient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capsid proteins have been synthesized,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assembly is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completed by the addition of a layer of outer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capsid proteins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to </a:t>
            </a:r>
            <a:r>
              <a:rPr lang="en-US" dirty="0" err="1">
                <a:solidFill>
                  <a:schemeClr val="bg1"/>
                </a:solidFill>
                <a:latin typeface="JansonText-Roman"/>
              </a:rPr>
              <a:t>replicase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 particles, resulting in the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formation of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infectious double-shelled </a:t>
            </a:r>
            <a:r>
              <a:rPr lang="en-US" dirty="0" err="1">
                <a:solidFill>
                  <a:schemeClr val="bg1"/>
                </a:solidFill>
                <a:latin typeface="JansonText-Roman"/>
              </a:rPr>
              <a:t>virions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 (Figure 19.8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).</a:t>
            </a:r>
          </a:p>
          <a:p>
            <a:pPr algn="just"/>
            <a:r>
              <a:rPr lang="en-US" dirty="0" err="1">
                <a:solidFill>
                  <a:schemeClr val="bg1"/>
                </a:solidFill>
                <a:latin typeface="JansonText-Roman"/>
              </a:rPr>
              <a:t>Reoviruses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 can induce </a:t>
            </a:r>
            <a:r>
              <a:rPr lang="en-US" b="1" dirty="0">
                <a:solidFill>
                  <a:schemeClr val="bg1"/>
                </a:solidFill>
                <a:latin typeface="JansonText-Bold"/>
              </a:rPr>
              <a:t>apoptosis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(programmed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cell death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) in cultured cells and in host animals.</a:t>
            </a:r>
            <a:endParaRPr lang="en-US" dirty="0" smtClean="0">
              <a:solidFill>
                <a:schemeClr val="bg1"/>
              </a:solidFill>
              <a:latin typeface="JansonText-Roman"/>
            </a:endParaRPr>
          </a:p>
          <a:p>
            <a:pPr algn="just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02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0225" y="685800"/>
            <a:ext cx="5368212" cy="58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002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9703372" cy="551992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b="1" i="1" dirty="0" err="1">
                <a:solidFill>
                  <a:srgbClr val="265AE6"/>
                </a:solidFill>
                <a:latin typeface="AkzidenzGroteskBE-MdEx"/>
              </a:rPr>
              <a:t>Reoviridae</a:t>
            </a:r>
            <a:endParaRPr lang="en-US" sz="2800" b="1" i="1" dirty="0">
              <a:solidFill>
                <a:srgbClr val="265AE6"/>
              </a:solidFill>
              <a:latin typeface="AkzidenzGroteskBE-MdEx"/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AkzidenzGroteskBE-Regular"/>
              </a:rPr>
              <a:t>From </a:t>
            </a:r>
            <a:r>
              <a:rPr lang="en-US" i="1" dirty="0">
                <a:solidFill>
                  <a:srgbClr val="000000"/>
                </a:solidFill>
                <a:latin typeface="JansonText-Italic"/>
              </a:rPr>
              <a:t>r</a:t>
            </a:r>
            <a:r>
              <a:rPr lang="en-US" dirty="0">
                <a:solidFill>
                  <a:srgbClr val="000000"/>
                </a:solidFill>
                <a:latin typeface="AkzidenzGroteskBE-Regular"/>
              </a:rPr>
              <a:t>espiratory </a:t>
            </a:r>
            <a:r>
              <a:rPr lang="en-US" i="1" dirty="0">
                <a:solidFill>
                  <a:srgbClr val="000000"/>
                </a:solidFill>
                <a:latin typeface="JansonText-Italic"/>
              </a:rPr>
              <a:t>e</a:t>
            </a:r>
            <a:r>
              <a:rPr lang="en-US" dirty="0">
                <a:solidFill>
                  <a:srgbClr val="000000"/>
                </a:solidFill>
                <a:latin typeface="AkzidenzGroteskBE-Regular"/>
              </a:rPr>
              <a:t>nteric </a:t>
            </a:r>
            <a:r>
              <a:rPr lang="en-US" i="1" dirty="0">
                <a:solidFill>
                  <a:srgbClr val="000000"/>
                </a:solidFill>
                <a:latin typeface="JansonText-Italic"/>
              </a:rPr>
              <a:t>o</a:t>
            </a:r>
            <a:r>
              <a:rPr lang="en-US" dirty="0">
                <a:solidFill>
                  <a:srgbClr val="000000"/>
                </a:solidFill>
                <a:latin typeface="AkzidenzGroteskBE-Regular"/>
              </a:rPr>
              <a:t>rphan </a:t>
            </a:r>
            <a:r>
              <a:rPr lang="en-US" dirty="0" smtClean="0">
                <a:solidFill>
                  <a:srgbClr val="000000"/>
                </a:solidFill>
                <a:latin typeface="AkzidenzGroteskBE-Regular"/>
              </a:rPr>
              <a:t>viruses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2060"/>
                </a:solidFill>
                <a:latin typeface="AkzidenzGroteskBE-MdEx"/>
              </a:rPr>
              <a:t>VIRION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AkzidenzGroteskBE-Regular"/>
              </a:rPr>
              <a:t>Naked icosahedral capsid </a:t>
            </a:r>
            <a:r>
              <a:rPr lang="en-US" dirty="0" smtClean="0">
                <a:solidFill>
                  <a:srgbClr val="000000"/>
                </a:solidFill>
                <a:latin typeface="AkzidenzGroteskBE-Regular"/>
              </a:rPr>
              <a:t>, Diameter 60–85 </a:t>
            </a:r>
            <a:r>
              <a:rPr lang="en-US" dirty="0">
                <a:solidFill>
                  <a:srgbClr val="000000"/>
                </a:solidFill>
                <a:latin typeface="AkzidenzGroteskBE-Regular"/>
              </a:rPr>
              <a:t>nm.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AkzidenzGroteskBE-Regular"/>
              </a:rPr>
              <a:t>Capsid consists of two or three </a:t>
            </a:r>
            <a:r>
              <a:rPr lang="en-US" dirty="0" smtClean="0">
                <a:solidFill>
                  <a:srgbClr val="000000"/>
                </a:solidFill>
                <a:latin typeface="AkzidenzGroteskBE-Regular"/>
              </a:rPr>
              <a:t>concentric protein </a:t>
            </a:r>
            <a:r>
              <a:rPr lang="en-US" dirty="0">
                <a:solidFill>
                  <a:srgbClr val="000000"/>
                </a:solidFill>
                <a:latin typeface="AkzidenzGroteskBE-Regular"/>
              </a:rPr>
              <a:t>shells.</a:t>
            </a:r>
          </a:p>
          <a:p>
            <a:pPr marL="0" indent="0">
              <a:buNone/>
            </a:pPr>
            <a:r>
              <a:rPr lang="fr-FR" dirty="0" err="1">
                <a:solidFill>
                  <a:srgbClr val="000000"/>
                </a:solidFill>
                <a:latin typeface="AkzidenzGroteskBE-Regular"/>
              </a:rPr>
              <a:t>Inner</a:t>
            </a:r>
            <a:r>
              <a:rPr lang="fr-FR" dirty="0">
                <a:solidFill>
                  <a:srgbClr val="000000"/>
                </a:solidFill>
                <a:latin typeface="AkzidenzGroteskBE-Regular"/>
              </a:rPr>
              <a:t> </a:t>
            </a:r>
            <a:r>
              <a:rPr lang="fr-FR" dirty="0" err="1" smtClean="0">
                <a:solidFill>
                  <a:srgbClr val="000000"/>
                </a:solidFill>
                <a:latin typeface="AkzidenzGroteskBE-Regular"/>
              </a:rPr>
              <a:t>capsid</a:t>
            </a:r>
            <a:r>
              <a:rPr lang="fr-FR" dirty="0" smtClean="0">
                <a:solidFill>
                  <a:srgbClr val="000000"/>
                </a:solidFill>
                <a:latin typeface="AkzidenzGroteskBE-Regular"/>
              </a:rPr>
              <a:t>, </a:t>
            </a:r>
            <a:r>
              <a:rPr lang="fr-FR" dirty="0">
                <a:solidFill>
                  <a:srgbClr val="000000"/>
                </a:solidFill>
                <a:latin typeface="AkzidenzGroteskBE-Regular"/>
              </a:rPr>
              <a:t>or </a:t>
            </a:r>
            <a:r>
              <a:rPr lang="fr-FR" i="1" dirty="0" err="1">
                <a:solidFill>
                  <a:srgbClr val="000000"/>
                </a:solidFill>
                <a:latin typeface="AkzidenzGroteskBE-It"/>
              </a:rPr>
              <a:t>core</a:t>
            </a:r>
            <a:r>
              <a:rPr lang="fr-FR" i="1" dirty="0">
                <a:solidFill>
                  <a:srgbClr val="000000"/>
                </a:solidFill>
                <a:latin typeface="AkzidenzGroteskBE-It"/>
              </a:rPr>
              <a:t>, </a:t>
            </a:r>
            <a:r>
              <a:rPr lang="fr-FR" dirty="0" err="1">
                <a:solidFill>
                  <a:srgbClr val="000000"/>
                </a:solidFill>
                <a:latin typeface="AkzidenzGroteskBE-Regular"/>
              </a:rPr>
              <a:t>contains</a:t>
            </a:r>
            <a:r>
              <a:rPr lang="fr-FR" dirty="0">
                <a:solidFill>
                  <a:srgbClr val="000000"/>
                </a:solidFill>
                <a:latin typeface="AkzidenzGroteskBE-Regular"/>
              </a:rPr>
              <a:t> RNA </a:t>
            </a:r>
            <a:r>
              <a:rPr lang="fr-FR" dirty="0" err="1" smtClean="0">
                <a:solidFill>
                  <a:srgbClr val="000000"/>
                </a:solidFill>
                <a:latin typeface="AkzidenzGroteskBE-Regular"/>
              </a:rPr>
              <a:t>polymerase</a:t>
            </a:r>
            <a:r>
              <a:rPr lang="fr-FR" dirty="0" smtClean="0">
                <a:solidFill>
                  <a:srgbClr val="000000"/>
                </a:solidFill>
                <a:latin typeface="AkzidenzGroteskBE-Regular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kzidenzGroteskBE-Regular"/>
              </a:rPr>
              <a:t>and </a:t>
            </a:r>
            <a:r>
              <a:rPr lang="en-US" dirty="0">
                <a:solidFill>
                  <a:srgbClr val="000000"/>
                </a:solidFill>
                <a:latin typeface="AkzidenzGroteskBE-Regular"/>
              </a:rPr>
              <a:t>capping enzymes</a:t>
            </a:r>
            <a:r>
              <a:rPr lang="en-US" dirty="0" smtClean="0">
                <a:solidFill>
                  <a:srgbClr val="000000"/>
                </a:solidFill>
                <a:latin typeface="AkzidenzGroteskBE-Regular"/>
              </a:rPr>
              <a:t>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2060"/>
                </a:solidFill>
                <a:latin typeface="AkzidenzGroteskBE-MdEx"/>
              </a:rPr>
              <a:t>GENOME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AkzidenzGroteskBE-Regular"/>
              </a:rPr>
              <a:t>Linear double-stranded RNA, 10–12 </a:t>
            </a:r>
            <a:r>
              <a:rPr lang="en-US" dirty="0" smtClean="0">
                <a:solidFill>
                  <a:srgbClr val="000000"/>
                </a:solidFill>
                <a:latin typeface="AkzidenzGroteskBE-Regular"/>
              </a:rPr>
              <a:t>segments. Total </a:t>
            </a:r>
            <a:r>
              <a:rPr lang="en-US" dirty="0">
                <a:solidFill>
                  <a:srgbClr val="000000"/>
                </a:solidFill>
                <a:latin typeface="AkzidenzGroteskBE-Regular"/>
              </a:rPr>
              <a:t>genome length 18–24 kb.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2060"/>
                </a:solidFill>
                <a:latin typeface="AkzidenzGroteskBE-MdEx"/>
              </a:rPr>
              <a:t>GENES AND PROTEINS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AkzidenzGroteskBE-Regular"/>
              </a:rPr>
              <a:t>mRNAs are full-length copies of each </a:t>
            </a:r>
            <a:r>
              <a:rPr lang="en-US" dirty="0" smtClean="0">
                <a:solidFill>
                  <a:srgbClr val="000000"/>
                </a:solidFill>
                <a:latin typeface="AkzidenzGroteskBE-Regular"/>
              </a:rPr>
              <a:t>genome segment</a:t>
            </a:r>
            <a:r>
              <a:rPr lang="en-US" dirty="0">
                <a:solidFill>
                  <a:srgbClr val="000000"/>
                </a:solidFill>
                <a:latin typeface="AkzidenzGroteskBE-Regular"/>
              </a:rPr>
              <a:t>.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AkzidenzGroteskBE-Regular"/>
              </a:rPr>
              <a:t>Typically one protein is encoded per genome segment.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AkzidenzGroteskBE-Regular"/>
              </a:rPr>
              <a:t>6–8 capsid proteins.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AkzidenzGroteskBE-Regular"/>
              </a:rPr>
              <a:t>3–6 nonstructural proteins.</a:t>
            </a:r>
            <a:endParaRPr lang="en-US" dirty="0" smtClean="0">
              <a:solidFill>
                <a:srgbClr val="000000"/>
              </a:solidFill>
              <a:latin typeface="AkzidenzGroteskBE-Regular"/>
            </a:endParaRP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47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10898188" cy="3615267"/>
          </a:xfrm>
        </p:spPr>
        <p:txBody>
          <a:bodyPr>
            <a:normAutofit lnSpcReduction="10000"/>
          </a:bodyPr>
          <a:lstStyle/>
          <a:p>
            <a:r>
              <a:rPr lang="en-US" b="1" dirty="0">
                <a:solidFill>
                  <a:srgbClr val="002060"/>
                </a:solidFill>
                <a:latin typeface="AkzidenzGroteskBE-MdEx"/>
              </a:rPr>
              <a:t>VIRUSES AND </a:t>
            </a:r>
            <a:r>
              <a:rPr lang="en-US" b="1" dirty="0" smtClean="0">
                <a:solidFill>
                  <a:srgbClr val="002060"/>
                </a:solidFill>
                <a:latin typeface="AkzidenzGroteskBE-MdEx"/>
              </a:rPr>
              <a:t>HOSTS</a:t>
            </a:r>
          </a:p>
          <a:p>
            <a:r>
              <a:rPr lang="en-US" dirty="0" smtClean="0">
                <a:solidFill>
                  <a:srgbClr val="000000"/>
                </a:solidFill>
                <a:latin typeface="AkzidenzGroteskBE-Regular"/>
              </a:rPr>
              <a:t>including </a:t>
            </a:r>
            <a:r>
              <a:rPr lang="en-US" i="1" dirty="0" err="1">
                <a:solidFill>
                  <a:srgbClr val="000000"/>
                </a:solidFill>
                <a:latin typeface="AkzidenzGroteskBE-It"/>
              </a:rPr>
              <a:t>Orthoreovirus</a:t>
            </a:r>
            <a:r>
              <a:rPr lang="en-US" i="1" dirty="0">
                <a:solidFill>
                  <a:srgbClr val="000000"/>
                </a:solidFill>
                <a:latin typeface="AkzidenzGroteskBE-It"/>
              </a:rPr>
              <a:t>, Rotavirus, </a:t>
            </a:r>
            <a:r>
              <a:rPr lang="en-US" i="1" dirty="0" err="1" smtClean="0">
                <a:solidFill>
                  <a:srgbClr val="000000"/>
                </a:solidFill>
                <a:latin typeface="AkzidenzGroteskBE-It"/>
              </a:rPr>
              <a:t>Orbivirus</a:t>
            </a:r>
            <a:r>
              <a:rPr lang="en-US" i="1" dirty="0" smtClean="0">
                <a:solidFill>
                  <a:srgbClr val="000000"/>
                </a:solidFill>
                <a:latin typeface="AkzidenzGroteskBE-It"/>
              </a:rPr>
              <a:t>. </a:t>
            </a:r>
            <a:r>
              <a:rPr lang="en-US" dirty="0" smtClean="0">
                <a:solidFill>
                  <a:srgbClr val="000000"/>
                </a:solidFill>
                <a:latin typeface="AkzidenzGroteskBE-Regular"/>
              </a:rPr>
              <a:t>Infect </a:t>
            </a:r>
            <a:r>
              <a:rPr lang="en-US" dirty="0">
                <a:solidFill>
                  <a:srgbClr val="000000"/>
                </a:solidFill>
                <a:latin typeface="AkzidenzGroteskBE-Regular"/>
              </a:rPr>
              <a:t>humans (</a:t>
            </a:r>
            <a:r>
              <a:rPr lang="en-US" dirty="0" err="1">
                <a:solidFill>
                  <a:srgbClr val="000000"/>
                </a:solidFill>
                <a:latin typeface="AkzidenzGroteskBE-Regular"/>
              </a:rPr>
              <a:t>reoviruses</a:t>
            </a:r>
            <a:r>
              <a:rPr lang="en-US" dirty="0">
                <a:solidFill>
                  <a:srgbClr val="000000"/>
                </a:solidFill>
                <a:latin typeface="AkzidenzGroteskBE-Regular"/>
              </a:rPr>
              <a:t> types </a:t>
            </a:r>
            <a:r>
              <a:rPr lang="en-US" dirty="0" smtClean="0">
                <a:solidFill>
                  <a:srgbClr val="000000"/>
                </a:solidFill>
                <a:latin typeface="AkzidenzGroteskBE-Regular"/>
              </a:rPr>
              <a:t>1–3, rotaviruses</a:t>
            </a:r>
            <a:r>
              <a:rPr lang="en-US" dirty="0">
                <a:solidFill>
                  <a:srgbClr val="000000"/>
                </a:solidFill>
                <a:latin typeface="AkzidenzGroteskBE-Regular"/>
              </a:rPr>
              <a:t>, </a:t>
            </a:r>
            <a:r>
              <a:rPr lang="en-US" dirty="0" smtClean="0">
                <a:solidFill>
                  <a:srgbClr val="000000"/>
                </a:solidFill>
                <a:latin typeface="AkzidenzGroteskBE-Regular"/>
              </a:rPr>
              <a:t>and Colorado </a:t>
            </a:r>
            <a:r>
              <a:rPr lang="en-US" dirty="0">
                <a:solidFill>
                  <a:srgbClr val="000000"/>
                </a:solidFill>
                <a:latin typeface="AkzidenzGroteskBE-Regular"/>
              </a:rPr>
              <a:t>tick fever virus), mammals, birds, </a:t>
            </a:r>
            <a:r>
              <a:rPr lang="en-US" dirty="0" smtClean="0">
                <a:solidFill>
                  <a:srgbClr val="000000"/>
                </a:solidFill>
                <a:latin typeface="AkzidenzGroteskBE-Regular"/>
              </a:rPr>
              <a:t>fish, mollusks</a:t>
            </a:r>
            <a:r>
              <a:rPr lang="en-US" dirty="0">
                <a:solidFill>
                  <a:srgbClr val="000000"/>
                </a:solidFill>
                <a:latin typeface="AkzidenzGroteskBE-Regular"/>
              </a:rPr>
              <a:t>, plants, insects, and fungi</a:t>
            </a:r>
            <a:r>
              <a:rPr lang="en-US" dirty="0" smtClean="0">
                <a:solidFill>
                  <a:srgbClr val="000000"/>
                </a:solidFill>
                <a:latin typeface="AkzidenzGroteskBE-Regular"/>
              </a:rPr>
              <a:t>.</a:t>
            </a:r>
          </a:p>
          <a:p>
            <a:r>
              <a:rPr lang="en-US" b="1" dirty="0">
                <a:solidFill>
                  <a:srgbClr val="002060"/>
                </a:solidFill>
                <a:latin typeface="AkzidenzGroteskBE-MdEx"/>
              </a:rPr>
              <a:t>DISEASES</a:t>
            </a:r>
          </a:p>
          <a:p>
            <a:r>
              <a:rPr lang="en-US" dirty="0">
                <a:solidFill>
                  <a:srgbClr val="000000"/>
                </a:solidFill>
                <a:latin typeface="AkzidenzGroteskBE-Regular"/>
              </a:rPr>
              <a:t>Members of genus </a:t>
            </a:r>
            <a:r>
              <a:rPr lang="en-US" i="1" dirty="0" err="1">
                <a:solidFill>
                  <a:srgbClr val="000000"/>
                </a:solidFill>
                <a:latin typeface="AkzidenzGroteskBE-It"/>
              </a:rPr>
              <a:t>Orthoreovirus</a:t>
            </a:r>
            <a:r>
              <a:rPr lang="en-US" i="1" dirty="0">
                <a:solidFill>
                  <a:srgbClr val="000000"/>
                </a:solidFill>
                <a:latin typeface="AkzidenzGroteskBE-It"/>
              </a:rPr>
              <a:t> </a:t>
            </a:r>
            <a:r>
              <a:rPr lang="en-US" dirty="0">
                <a:solidFill>
                  <a:srgbClr val="000000"/>
                </a:solidFill>
                <a:latin typeface="AkzidenzGroteskBE-Regular"/>
              </a:rPr>
              <a:t>cause little </a:t>
            </a:r>
            <a:r>
              <a:rPr lang="en-US" dirty="0" smtClean="0">
                <a:solidFill>
                  <a:srgbClr val="000000"/>
                </a:solidFill>
                <a:latin typeface="AkzidenzGroteskBE-Regular"/>
              </a:rPr>
              <a:t>or no </a:t>
            </a:r>
            <a:r>
              <a:rPr lang="en-US" dirty="0">
                <a:solidFill>
                  <a:srgbClr val="000000"/>
                </a:solidFill>
                <a:latin typeface="AkzidenzGroteskBE-Regular"/>
              </a:rPr>
              <a:t>disease in humans.</a:t>
            </a:r>
          </a:p>
          <a:p>
            <a:r>
              <a:rPr lang="en-US" dirty="0">
                <a:solidFill>
                  <a:srgbClr val="000000"/>
                </a:solidFill>
                <a:latin typeface="AkzidenzGroteskBE-Regular"/>
              </a:rPr>
              <a:t>Rotavirus is an important cause of </a:t>
            </a:r>
            <a:r>
              <a:rPr lang="en-US" dirty="0" smtClean="0">
                <a:solidFill>
                  <a:srgbClr val="000000"/>
                </a:solidFill>
                <a:latin typeface="AkzidenzGroteskBE-Regular"/>
              </a:rPr>
              <a:t>gastroenteritis worldwide </a:t>
            </a:r>
            <a:r>
              <a:rPr lang="en-US" dirty="0">
                <a:solidFill>
                  <a:srgbClr val="000000"/>
                </a:solidFill>
                <a:latin typeface="AkzidenzGroteskBE-Regular"/>
              </a:rPr>
              <a:t>and infant mortality in </a:t>
            </a:r>
            <a:r>
              <a:rPr lang="en-US" dirty="0" smtClean="0">
                <a:solidFill>
                  <a:srgbClr val="000000"/>
                </a:solidFill>
                <a:latin typeface="AkzidenzGroteskBE-Regular"/>
              </a:rPr>
              <a:t>the developing </a:t>
            </a:r>
            <a:r>
              <a:rPr lang="en-US" dirty="0">
                <a:solidFill>
                  <a:srgbClr val="000000"/>
                </a:solidFill>
                <a:latin typeface="AkzidenzGroteskBE-Regular"/>
              </a:rPr>
              <a:t>world.</a:t>
            </a:r>
          </a:p>
          <a:p>
            <a:r>
              <a:rPr lang="en-US" dirty="0">
                <a:solidFill>
                  <a:srgbClr val="000000"/>
                </a:solidFill>
                <a:latin typeface="AkzidenzGroteskBE-Regular"/>
              </a:rPr>
              <a:t>Viruses spread between hosts by direct </a:t>
            </a:r>
            <a:r>
              <a:rPr lang="en-US" dirty="0" smtClean="0">
                <a:solidFill>
                  <a:srgbClr val="000000"/>
                </a:solidFill>
                <a:latin typeface="AkzidenzGroteskBE-Regular"/>
              </a:rPr>
              <a:t>transmission, contaminated </a:t>
            </a:r>
            <a:r>
              <a:rPr lang="en-US" dirty="0">
                <a:solidFill>
                  <a:srgbClr val="000000"/>
                </a:solidFill>
                <a:latin typeface="AkzidenzGroteskBE-Regular"/>
              </a:rPr>
              <a:t>food or water, or </a:t>
            </a:r>
            <a:r>
              <a:rPr lang="en-US" dirty="0" smtClean="0">
                <a:solidFill>
                  <a:srgbClr val="000000"/>
                </a:solidFill>
                <a:latin typeface="AkzidenzGroteskBE-Regular"/>
              </a:rPr>
              <a:t>arthropod vectors</a:t>
            </a:r>
            <a:r>
              <a:rPr lang="en-US" dirty="0">
                <a:solidFill>
                  <a:srgbClr val="000000"/>
                </a:solidFill>
                <a:latin typeface="AkzidenzGroteskBE-Regular"/>
              </a:rPr>
              <a:t>.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65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10861612" cy="503224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AkzidenzGroteskBE-MdEx"/>
              </a:rPr>
              <a:t>DISTINCTIVE CHARACTERISTICS</a:t>
            </a:r>
          </a:p>
          <a:p>
            <a:r>
              <a:rPr lang="en-US" dirty="0" err="1">
                <a:solidFill>
                  <a:srgbClr val="000000"/>
                </a:solidFill>
                <a:latin typeface="AkzidenzGroteskBE-Regular"/>
              </a:rPr>
              <a:t>Reovirus</a:t>
            </a:r>
            <a:r>
              <a:rPr lang="en-US" dirty="0">
                <a:solidFill>
                  <a:srgbClr val="000000"/>
                </a:solidFill>
                <a:latin typeface="AkzidenzGroteskBE-Regular"/>
              </a:rPr>
              <a:t> family has members that infect a broad </a:t>
            </a:r>
            <a:r>
              <a:rPr lang="en-US" dirty="0" smtClean="0">
                <a:solidFill>
                  <a:srgbClr val="000000"/>
                </a:solidFill>
                <a:latin typeface="AkzidenzGroteskBE-Regular"/>
              </a:rPr>
              <a:t>range of </a:t>
            </a:r>
            <a:r>
              <a:rPr lang="en-US" dirty="0">
                <a:solidFill>
                  <a:srgbClr val="000000"/>
                </a:solidFill>
                <a:latin typeface="AkzidenzGroteskBE-Regular"/>
              </a:rPr>
              <a:t>hosts from fungi to humans.</a:t>
            </a:r>
          </a:p>
          <a:p>
            <a:r>
              <a:rPr lang="en-US" dirty="0">
                <a:solidFill>
                  <a:srgbClr val="000000"/>
                </a:solidFill>
                <a:latin typeface="AkzidenzGroteskBE-Regular"/>
              </a:rPr>
              <a:t>mRNAs are synthesized and capped inside </a:t>
            </a:r>
            <a:r>
              <a:rPr lang="en-US" dirty="0" smtClean="0">
                <a:solidFill>
                  <a:srgbClr val="000000"/>
                </a:solidFill>
                <a:latin typeface="AkzidenzGroteskBE-Regular"/>
              </a:rPr>
              <a:t>intact cores </a:t>
            </a:r>
            <a:r>
              <a:rPr lang="en-US" dirty="0">
                <a:solidFill>
                  <a:srgbClr val="000000"/>
                </a:solidFill>
                <a:latin typeface="AkzidenzGroteskBE-Regular"/>
              </a:rPr>
              <a:t>and extruded through channels </a:t>
            </a:r>
            <a:r>
              <a:rPr lang="en-US" dirty="0" smtClean="0">
                <a:solidFill>
                  <a:srgbClr val="000000"/>
                </a:solidFill>
                <a:latin typeface="AkzidenzGroteskBE-Regular"/>
              </a:rPr>
              <a:t>into the </a:t>
            </a:r>
            <a:r>
              <a:rPr lang="en-US" dirty="0">
                <a:solidFill>
                  <a:srgbClr val="000000"/>
                </a:solidFill>
                <a:latin typeface="AkzidenzGroteskBE-Regular"/>
              </a:rPr>
              <a:t>cytosol.</a:t>
            </a:r>
          </a:p>
          <a:p>
            <a:r>
              <a:rPr lang="en-US" dirty="0">
                <a:solidFill>
                  <a:srgbClr val="000000"/>
                </a:solidFill>
                <a:latin typeface="AkzidenzGroteskBE-Regular"/>
              </a:rPr>
              <a:t>Synthesis of double-stranded genome RNAs </a:t>
            </a:r>
            <a:r>
              <a:rPr lang="en-US" dirty="0" smtClean="0">
                <a:solidFill>
                  <a:srgbClr val="000000"/>
                </a:solidFill>
                <a:latin typeface="AkzidenzGroteskBE-Regular"/>
              </a:rPr>
              <a:t>occurs within </a:t>
            </a:r>
            <a:r>
              <a:rPr lang="en-US" dirty="0">
                <a:solidFill>
                  <a:srgbClr val="000000"/>
                </a:solidFill>
                <a:latin typeface="AkzidenzGroteskBE-Regular"/>
              </a:rPr>
              <a:t>core-like </a:t>
            </a:r>
            <a:r>
              <a:rPr lang="en-US" dirty="0" err="1">
                <a:solidFill>
                  <a:srgbClr val="000000"/>
                </a:solidFill>
                <a:latin typeface="AkzidenzGroteskBE-Regular"/>
              </a:rPr>
              <a:t>subvirion</a:t>
            </a:r>
            <a:r>
              <a:rPr lang="en-US" dirty="0">
                <a:solidFill>
                  <a:srgbClr val="000000"/>
                </a:solidFill>
                <a:latin typeface="AkzidenzGroteskBE-Regular"/>
              </a:rPr>
              <a:t> particles.</a:t>
            </a:r>
          </a:p>
          <a:p>
            <a:r>
              <a:rPr lang="en-US" dirty="0">
                <a:solidFill>
                  <a:srgbClr val="000000"/>
                </a:solidFill>
                <a:latin typeface="AkzidenzGroteskBE-Regular"/>
              </a:rPr>
              <a:t>A single copy of each gene segment is packaged </a:t>
            </a:r>
            <a:r>
              <a:rPr lang="en-US" dirty="0" smtClean="0">
                <a:solidFill>
                  <a:srgbClr val="000000"/>
                </a:solidFill>
                <a:latin typeface="AkzidenzGroteskBE-Regular"/>
              </a:rPr>
              <a:t>into each </a:t>
            </a:r>
            <a:r>
              <a:rPr lang="en-US" dirty="0" err="1">
                <a:solidFill>
                  <a:srgbClr val="000000"/>
                </a:solidFill>
                <a:latin typeface="AkzidenzGroteskBE-Regular"/>
              </a:rPr>
              <a:t>virion</a:t>
            </a:r>
            <a:r>
              <a:rPr lang="en-US" dirty="0">
                <a:solidFill>
                  <a:srgbClr val="000000"/>
                </a:solidFill>
                <a:latin typeface="AkzidenzGroteskBE-Regular"/>
              </a:rPr>
              <a:t> by an unknown sorting mechanism.</a:t>
            </a:r>
          </a:p>
          <a:p>
            <a:r>
              <a:rPr lang="en-US" dirty="0">
                <a:solidFill>
                  <a:srgbClr val="000000"/>
                </a:solidFill>
                <a:latin typeface="AkzidenzGroteskBE-Regular"/>
              </a:rPr>
              <a:t>Gene segments can be </a:t>
            </a:r>
            <a:r>
              <a:rPr lang="en-US" dirty="0" err="1">
                <a:solidFill>
                  <a:srgbClr val="000000"/>
                </a:solidFill>
                <a:latin typeface="AkzidenzGroteskBE-Regular"/>
              </a:rPr>
              <a:t>reassorted</a:t>
            </a:r>
            <a:r>
              <a:rPr lang="en-US" dirty="0">
                <a:solidFill>
                  <a:srgbClr val="000000"/>
                </a:solidFill>
                <a:latin typeface="AkzidenzGroteskBE-Regular"/>
              </a:rPr>
              <a:t> during </a:t>
            </a:r>
            <a:r>
              <a:rPr lang="en-US" dirty="0" err="1" smtClean="0">
                <a:solidFill>
                  <a:srgbClr val="000000"/>
                </a:solidFill>
                <a:latin typeface="AkzidenzGroteskBE-Regular"/>
              </a:rPr>
              <a:t>coinfection</a:t>
            </a:r>
            <a:r>
              <a:rPr lang="en-US" dirty="0" smtClean="0">
                <a:solidFill>
                  <a:srgbClr val="000000"/>
                </a:solidFill>
                <a:latin typeface="AkzidenzGroteskBE-Regular"/>
              </a:rPr>
              <a:t> of </a:t>
            </a:r>
            <a:r>
              <a:rPr lang="en-US" dirty="0">
                <a:solidFill>
                  <a:srgbClr val="000000"/>
                </a:solidFill>
                <a:latin typeface="AkzidenzGroteskBE-Regular"/>
              </a:rPr>
              <a:t>cells by different strains.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203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0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11068876" cy="6068568"/>
          </a:xfrm>
        </p:spPr>
        <p:txBody>
          <a:bodyPr>
            <a:normAutofit/>
          </a:bodyPr>
          <a:lstStyle/>
          <a:p>
            <a:pPr algn="just"/>
            <a:r>
              <a:rPr lang="en-US" i="1" dirty="0" err="1">
                <a:solidFill>
                  <a:schemeClr val="bg1"/>
                </a:solidFill>
                <a:latin typeface="JansonText-Italic"/>
              </a:rPr>
              <a:t>Reoviridae</a:t>
            </a:r>
            <a:r>
              <a:rPr lang="en-US" i="1" dirty="0">
                <a:solidFill>
                  <a:schemeClr val="bg1"/>
                </a:solidFill>
                <a:latin typeface="JansonText-Italic"/>
              </a:rPr>
              <a:t>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that infect animals have genomes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consisting of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10 to 12 discrete, linear segments of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double-stranded RNA. </a:t>
            </a:r>
            <a:r>
              <a:rPr lang="en-US" dirty="0" err="1">
                <a:solidFill>
                  <a:schemeClr val="bg1"/>
                </a:solidFill>
                <a:latin typeface="JansonText-Roman"/>
              </a:rPr>
              <a:t>Reovirus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 gene segments range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from approximately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1200 to 3900 </a:t>
            </a:r>
            <a:r>
              <a:rPr lang="en-US" dirty="0" err="1">
                <a:solidFill>
                  <a:schemeClr val="bg1"/>
                </a:solidFill>
                <a:latin typeface="JansonText-Roman"/>
              </a:rPr>
              <a:t>bp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 in length. They are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classified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as large (L), medium (M), or small (S) based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on their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relative mobility in polyacrylamide gels; there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are three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L genes, three M genes, and four S genes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.</a:t>
            </a:r>
          </a:p>
          <a:p>
            <a:pPr algn="just"/>
            <a:r>
              <a:rPr lang="en-US" dirty="0" err="1" smtClean="0">
                <a:solidFill>
                  <a:schemeClr val="bg1"/>
                </a:solidFill>
                <a:latin typeface="JansonText-Roman"/>
              </a:rPr>
              <a:t>Nontranslated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 regions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on different gene segments range from 12 to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83 nucleotides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in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length.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The extreme 5'-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terminal four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nucleotides (5'-GCUA-3') and 3'-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terminal five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nucleotides (5'-UCAUC-3') are conserved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among all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10 </a:t>
            </a:r>
            <a:r>
              <a:rPr lang="en-US" dirty="0" err="1">
                <a:solidFill>
                  <a:schemeClr val="bg1"/>
                </a:solidFill>
                <a:latin typeface="JansonText-Roman"/>
              </a:rPr>
              <a:t>reovirus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 gene segments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.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 Furthermore,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sizable regions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of </a:t>
            </a:r>
            <a:r>
              <a:rPr lang="en-US" dirty="0" err="1">
                <a:solidFill>
                  <a:schemeClr val="bg1"/>
                </a:solidFill>
                <a:latin typeface="JansonText-Roman"/>
              </a:rPr>
              <a:t>subterminal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 sequence are conserved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among homologous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genes of different virus strains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.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 Suggested functions of these conserved sequences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are recognition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by viral RNA polymerase, RNA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packaging into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capsids, and translational control, but the role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of these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sequence elements has not been precisely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defined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51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10837228" cy="5824728"/>
          </a:xfrm>
        </p:spPr>
        <p:txBody>
          <a:bodyPr>
            <a:normAutofit/>
          </a:bodyPr>
          <a:lstStyle/>
          <a:p>
            <a:pPr algn="just"/>
            <a:r>
              <a:rPr lang="en-US" b="1" dirty="0" smtClean="0">
                <a:solidFill>
                  <a:schemeClr val="bg1"/>
                </a:solidFill>
              </a:rPr>
              <a:t>Attachment</a:t>
            </a:r>
          </a:p>
          <a:p>
            <a:pPr algn="just"/>
            <a:r>
              <a:rPr lang="en-US" dirty="0">
                <a:solidFill>
                  <a:schemeClr val="bg1"/>
                </a:solidFill>
                <a:latin typeface="JansonText-Roman"/>
              </a:rPr>
              <a:t>The </a:t>
            </a:r>
            <a:r>
              <a:rPr lang="en-US" dirty="0" err="1">
                <a:solidFill>
                  <a:schemeClr val="bg1"/>
                </a:solidFill>
                <a:latin typeface="JansonText-Roman"/>
              </a:rPr>
              <a:t>reovirus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 attachment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protein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is a long, </a:t>
            </a:r>
            <a:r>
              <a:rPr lang="en-US" dirty="0" err="1" smtClean="0">
                <a:solidFill>
                  <a:schemeClr val="bg1"/>
                </a:solidFill>
                <a:latin typeface="JansonText-Roman"/>
              </a:rPr>
              <a:t>fiberlike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 molecule. The protein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has the most sequence diversity of any </a:t>
            </a:r>
            <a:r>
              <a:rPr lang="en-US" dirty="0" err="1" smtClean="0">
                <a:solidFill>
                  <a:schemeClr val="bg1"/>
                </a:solidFill>
                <a:latin typeface="JansonText-Roman"/>
              </a:rPr>
              <a:t>reovirus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 protein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and is the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serotype-specific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antigen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.</a:t>
            </a:r>
          </a:p>
          <a:p>
            <a:pPr algn="just"/>
            <a:r>
              <a:rPr lang="en-US" dirty="0">
                <a:solidFill>
                  <a:schemeClr val="bg1"/>
                </a:solidFill>
                <a:latin typeface="JansonText-Roman"/>
              </a:rPr>
              <a:t>Following binding to receptors on the cell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surface, </a:t>
            </a:r>
            <a:r>
              <a:rPr lang="en-US" dirty="0" err="1" smtClean="0">
                <a:solidFill>
                  <a:schemeClr val="bg1"/>
                </a:solidFill>
                <a:latin typeface="JansonText-Roman"/>
              </a:rPr>
              <a:t>reovirus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JansonText-Roman"/>
              </a:rPr>
              <a:t>virions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 enter cells by </a:t>
            </a:r>
            <a:r>
              <a:rPr lang="en-US" dirty="0" err="1">
                <a:solidFill>
                  <a:schemeClr val="bg1"/>
                </a:solidFill>
                <a:latin typeface="JansonText-Roman"/>
              </a:rPr>
              <a:t>clathrin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-mediated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endocytosis. In </a:t>
            </a:r>
            <a:r>
              <a:rPr lang="en-US" dirty="0" err="1">
                <a:solidFill>
                  <a:schemeClr val="bg1"/>
                </a:solidFill>
                <a:latin typeface="JansonText-Roman"/>
              </a:rPr>
              <a:t>endocytic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 vesicles, </a:t>
            </a:r>
            <a:r>
              <a:rPr lang="en-US" dirty="0" err="1">
                <a:solidFill>
                  <a:schemeClr val="bg1"/>
                </a:solidFill>
                <a:latin typeface="JansonText-Roman"/>
              </a:rPr>
              <a:t>virions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 undergo partial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degradation by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cellular proteases, resulting in the generation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of </a:t>
            </a:r>
            <a:r>
              <a:rPr lang="fr-FR" b="1" dirty="0" err="1" smtClean="0">
                <a:solidFill>
                  <a:schemeClr val="bg1"/>
                </a:solidFill>
                <a:latin typeface="JansonText-Bold"/>
              </a:rPr>
              <a:t>infectious</a:t>
            </a:r>
            <a:r>
              <a:rPr lang="fr-FR" b="1" dirty="0" smtClean="0">
                <a:solidFill>
                  <a:schemeClr val="bg1"/>
                </a:solidFill>
                <a:latin typeface="JansonText-Bold"/>
              </a:rPr>
              <a:t> </a:t>
            </a:r>
            <a:r>
              <a:rPr lang="fr-FR" b="1" dirty="0" err="1">
                <a:solidFill>
                  <a:schemeClr val="bg1"/>
                </a:solidFill>
                <a:latin typeface="JansonText-Bold"/>
              </a:rPr>
              <a:t>subvirion</a:t>
            </a:r>
            <a:r>
              <a:rPr lang="fr-FR" b="1" dirty="0">
                <a:solidFill>
                  <a:schemeClr val="bg1"/>
                </a:solidFill>
                <a:latin typeface="JansonText-Bold"/>
              </a:rPr>
              <a:t> </a:t>
            </a:r>
            <a:r>
              <a:rPr lang="fr-FR" b="1" dirty="0" err="1">
                <a:solidFill>
                  <a:schemeClr val="bg1"/>
                </a:solidFill>
                <a:latin typeface="JansonText-Bold"/>
              </a:rPr>
              <a:t>particles</a:t>
            </a:r>
            <a:r>
              <a:rPr lang="fr-FR" b="1" dirty="0">
                <a:solidFill>
                  <a:schemeClr val="bg1"/>
                </a:solidFill>
                <a:latin typeface="JansonText-Bold"/>
              </a:rPr>
              <a:t> (</a:t>
            </a:r>
            <a:r>
              <a:rPr lang="fr-FR" b="1" dirty="0" err="1">
                <a:solidFill>
                  <a:schemeClr val="bg1"/>
                </a:solidFill>
                <a:latin typeface="JansonText-Bold"/>
              </a:rPr>
              <a:t>ISVPs</a:t>
            </a:r>
            <a:r>
              <a:rPr lang="fr-FR" b="1" dirty="0">
                <a:solidFill>
                  <a:schemeClr val="bg1"/>
                </a:solidFill>
                <a:latin typeface="JansonText-Bold"/>
              </a:rPr>
              <a:t>)</a:t>
            </a:r>
            <a:r>
              <a:rPr lang="fr-FR" dirty="0">
                <a:solidFill>
                  <a:schemeClr val="bg1"/>
                </a:solidFill>
                <a:latin typeface="JansonText-Roman"/>
              </a:rPr>
              <a:t>. </a:t>
            </a:r>
            <a:r>
              <a:rPr lang="fr-FR" b="1" dirty="0" err="1">
                <a:solidFill>
                  <a:schemeClr val="bg1"/>
                </a:solidFill>
                <a:latin typeface="JansonText-Bold"/>
              </a:rPr>
              <a:t>Cathepsins</a:t>
            </a:r>
            <a:r>
              <a:rPr lang="fr-FR" b="1" dirty="0">
                <a:solidFill>
                  <a:schemeClr val="bg1"/>
                </a:solidFill>
                <a:latin typeface="JansonText-Bold"/>
              </a:rPr>
              <a:t> </a:t>
            </a:r>
            <a:r>
              <a:rPr lang="fr-FR" dirty="0" smtClean="0">
                <a:solidFill>
                  <a:schemeClr val="bg1"/>
                </a:solidFill>
                <a:latin typeface="JansonText-Roman"/>
              </a:rPr>
              <a:t>B,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L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, or S, which are proteases located in </a:t>
            </a:r>
            <a:r>
              <a:rPr lang="en-US" dirty="0" err="1">
                <a:solidFill>
                  <a:schemeClr val="bg1"/>
                </a:solidFill>
                <a:latin typeface="JansonText-Roman"/>
              </a:rPr>
              <a:t>endocytic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vesicles, can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carry out this reaction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.</a:t>
            </a:r>
          </a:p>
          <a:p>
            <a:pPr algn="just"/>
            <a:r>
              <a:rPr lang="en-US" dirty="0" smtClean="0">
                <a:solidFill>
                  <a:schemeClr val="bg1"/>
                </a:solidFill>
                <a:latin typeface="JansonText-Roman"/>
              </a:rPr>
              <a:t>Infectious </a:t>
            </a:r>
            <a:r>
              <a:rPr lang="en-US" dirty="0" err="1" smtClean="0">
                <a:solidFill>
                  <a:schemeClr val="bg1"/>
                </a:solidFill>
                <a:latin typeface="JansonText-Roman"/>
              </a:rPr>
              <a:t>subvirion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particles can be formed </a:t>
            </a:r>
            <a:r>
              <a:rPr lang="en-US" dirty="0" err="1">
                <a:solidFill>
                  <a:schemeClr val="bg1"/>
                </a:solidFill>
                <a:latin typeface="JansonText-Roman"/>
              </a:rPr>
              <a:t>extracellularly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 in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the intestine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or in the laboratory by </a:t>
            </a:r>
            <a:r>
              <a:rPr lang="en-US" i="1" dirty="0">
                <a:solidFill>
                  <a:schemeClr val="bg1"/>
                </a:solidFill>
                <a:latin typeface="JansonText-Italic"/>
              </a:rPr>
              <a:t>in vitro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treatment of </a:t>
            </a:r>
            <a:r>
              <a:rPr lang="en-US" dirty="0" err="1" smtClean="0">
                <a:solidFill>
                  <a:schemeClr val="bg1"/>
                </a:solidFill>
                <a:latin typeface="JansonText-Roman"/>
              </a:rPr>
              <a:t>reovirus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JansonText-Roman"/>
              </a:rPr>
              <a:t>virions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with proteases. ISVPs may in fact be the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form of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virus particle that infects intestinal cells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.</a:t>
            </a:r>
          </a:p>
          <a:p>
            <a:pPr algn="just"/>
            <a:r>
              <a:rPr lang="en-US" dirty="0">
                <a:solidFill>
                  <a:schemeClr val="bg1"/>
                </a:solidFill>
                <a:latin typeface="JansonText-Roman"/>
              </a:rPr>
              <a:t>These changes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facilitate interactions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of the ISVP with </a:t>
            </a:r>
            <a:r>
              <a:rPr lang="en-US" dirty="0" err="1">
                <a:solidFill>
                  <a:schemeClr val="bg1"/>
                </a:solidFill>
                <a:latin typeface="JansonText-Roman"/>
              </a:rPr>
              <a:t>endosomal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membranes, leading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to delivery of the core particle into the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cytoplasm and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activation of the viral transcriptase.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18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5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10471468" cy="5873496"/>
          </a:xfrm>
        </p:spPr>
        <p:txBody>
          <a:bodyPr>
            <a:normAutofit/>
          </a:bodyPr>
          <a:lstStyle/>
          <a:p>
            <a:pPr algn="just"/>
            <a:r>
              <a:rPr lang="en-US" dirty="0">
                <a:solidFill>
                  <a:schemeClr val="bg1"/>
                </a:solidFill>
                <a:latin typeface="JansonText-Roman"/>
              </a:rPr>
              <a:t>The core particles released into the cytoplasm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contain all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of the machinery needed by the virus to make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and cap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messenger RNAs. These enzymes are activated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on removal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of the outer capsid, and </a:t>
            </a:r>
            <a:r>
              <a:rPr lang="en-US" dirty="0" err="1">
                <a:solidFill>
                  <a:schemeClr val="bg1"/>
                </a:solidFill>
                <a:latin typeface="JansonText-Roman"/>
              </a:rPr>
              <a:t>ribonucleoside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triphosphates required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for RNA synthesis diffuse into the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core from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the cytoplasm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.</a:t>
            </a:r>
          </a:p>
          <a:p>
            <a:pPr algn="just"/>
            <a:r>
              <a:rPr lang="en-US" dirty="0">
                <a:solidFill>
                  <a:schemeClr val="bg1"/>
                </a:solidFill>
                <a:latin typeface="JansonText-Roman"/>
              </a:rPr>
              <a:t>The </a:t>
            </a:r>
            <a:r>
              <a:rPr lang="en-US" dirty="0" err="1">
                <a:solidFill>
                  <a:schemeClr val="bg1"/>
                </a:solidFill>
                <a:latin typeface="JansonText-Roman"/>
              </a:rPr>
              <a:t>reovirus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 core is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a highly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structured “mRNA factory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”.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 All 10 </a:t>
            </a:r>
            <a:r>
              <a:rPr lang="en-US" dirty="0" err="1" smtClean="0">
                <a:solidFill>
                  <a:schemeClr val="bg1"/>
                </a:solidFill>
                <a:latin typeface="JansonText-Roman"/>
              </a:rPr>
              <a:t>reovirus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 double-stranded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RNAs are simultaneously transcribed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,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 probably by translocation through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fixed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RNA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polymerase complexes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, generating a full-length,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plus-strand RNA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copy. This strategy has been termed the “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moving template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” model of transcription, because it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postulates that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the template RNA moves through the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fixed RNA polymerase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. It is possible that the double-stranded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gene segments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are maintained in circular form during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transcription, facilitating </a:t>
            </a:r>
            <a:r>
              <a:rPr lang="en-US" dirty="0" err="1">
                <a:solidFill>
                  <a:schemeClr val="bg1"/>
                </a:solidFill>
                <a:latin typeface="JansonText-Roman"/>
              </a:rPr>
              <a:t>reinitiation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 and multiple rounds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of transcription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at the same locus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.</a:t>
            </a:r>
          </a:p>
          <a:p>
            <a:pPr algn="just"/>
            <a:r>
              <a:rPr lang="en-US" dirty="0">
                <a:solidFill>
                  <a:schemeClr val="bg1"/>
                </a:solidFill>
                <a:latin typeface="JansonText-Roman"/>
              </a:rPr>
              <a:t>During the initial stages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of synthesis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of each mRNA molecule, the 2 spike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protein catalyzes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cap addition to the RNA 5' end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.</a:t>
            </a:r>
          </a:p>
          <a:p>
            <a:pPr algn="just"/>
            <a:r>
              <a:rPr lang="en-US" dirty="0">
                <a:solidFill>
                  <a:schemeClr val="bg1"/>
                </a:solidFill>
                <a:latin typeface="JansonText-Roman"/>
              </a:rPr>
              <a:t>The capped RNA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transcripts are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extruded through channels within the spikes to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the exterior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, where they are released into the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cytoplasm.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The double-stranded RNA templates remain within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the core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and can be repeatedly transcribed, giving rise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to multiple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copies of all mRNAs.</a:t>
            </a:r>
            <a:endParaRPr lang="en-US" dirty="0" smtClean="0">
              <a:solidFill>
                <a:schemeClr val="bg1"/>
              </a:solidFill>
              <a:latin typeface="JansonText-Roman"/>
            </a:endParaRPr>
          </a:p>
          <a:p>
            <a:pPr algn="just"/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39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10130092" cy="6068568"/>
          </a:xfrm>
        </p:spPr>
        <p:txBody>
          <a:bodyPr>
            <a:normAutofit/>
          </a:bodyPr>
          <a:lstStyle/>
          <a:p>
            <a:pPr algn="just"/>
            <a:r>
              <a:rPr lang="en-US" dirty="0">
                <a:solidFill>
                  <a:schemeClr val="bg1"/>
                </a:solidFill>
                <a:latin typeface="JansonText-Roman"/>
              </a:rPr>
              <a:t>Newly synthesized viral proteins can be detected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in infected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cells as early as two hours after infection,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and as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their synthesis increases, there is a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concomitant decrease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in synthesis of cellular proteins. Not all </a:t>
            </a:r>
            <a:r>
              <a:rPr lang="en-US" dirty="0" err="1" smtClean="0">
                <a:solidFill>
                  <a:schemeClr val="bg1"/>
                </a:solidFill>
                <a:latin typeface="JansonText-Roman"/>
              </a:rPr>
              <a:t>reovirus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 proteins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are produced in the same amount.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One factor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affecting protein abundance is the length of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the mRNA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; the longer the transcript, the longer the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time required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for its synthesis, and therefore long </a:t>
            </a:r>
            <a:r>
              <a:rPr lang="en-US" dirty="0" err="1" smtClean="0">
                <a:solidFill>
                  <a:schemeClr val="bg1"/>
                </a:solidFill>
                <a:latin typeface="JansonText-Roman"/>
              </a:rPr>
              <a:t>mRNAs</a:t>
            </a:r>
            <a:r>
              <a:rPr lang="en-US" dirty="0" err="1">
                <a:solidFill>
                  <a:schemeClr val="bg1"/>
                </a:solidFill>
                <a:latin typeface="JansonText-Roman"/>
              </a:rPr>
              <a:t>are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 less abundant than shorter transcripts.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Sequences surrounding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the initiator AUG codons and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differences in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the length and secondary structure of 5' </a:t>
            </a:r>
            <a:r>
              <a:rPr lang="en-US" dirty="0" err="1" smtClean="0">
                <a:solidFill>
                  <a:schemeClr val="bg1"/>
                </a:solidFill>
                <a:latin typeface="JansonText-Roman"/>
              </a:rPr>
              <a:t>nontranslated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 regions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also likely account for different levels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of synthesis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of viral proteins.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36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10776268" cy="6300216"/>
          </a:xfrm>
        </p:spPr>
        <p:txBody>
          <a:bodyPr>
            <a:normAutofit/>
          </a:bodyPr>
          <a:lstStyle/>
          <a:p>
            <a:pPr algn="just"/>
            <a:r>
              <a:rPr lang="en-US" dirty="0">
                <a:solidFill>
                  <a:schemeClr val="bg1"/>
                </a:solidFill>
                <a:latin typeface="JansonText-Roman"/>
              </a:rPr>
              <a:t>In addition to being used for protein synthesis, </a:t>
            </a:r>
            <a:r>
              <a:rPr lang="en-US" dirty="0" err="1" smtClean="0">
                <a:solidFill>
                  <a:schemeClr val="bg1"/>
                </a:solidFill>
                <a:latin typeface="JansonText-Roman"/>
              </a:rPr>
              <a:t>reovirus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 mRNAs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have a second function: they serve as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templates for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the synthesis of progeny double-stranded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genome RNAs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. Production of genome RNAs (see below)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is a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two-step process. First, one copy of each of the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10 </a:t>
            </a:r>
            <a:r>
              <a:rPr lang="en-US" dirty="0" err="1" smtClean="0">
                <a:solidFill>
                  <a:schemeClr val="bg1"/>
                </a:solidFill>
                <a:latin typeface="JansonText-Roman"/>
              </a:rPr>
              <a:t>reovirus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mRNA molecules is assembled into a </a:t>
            </a:r>
            <a:r>
              <a:rPr lang="en-US" dirty="0" err="1" smtClean="0">
                <a:solidFill>
                  <a:schemeClr val="bg1"/>
                </a:solidFill>
                <a:latin typeface="JansonText-Roman"/>
              </a:rPr>
              <a:t>subviral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 particle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; second, each plus-strand mRNA within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this particle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is copied by viral RNA polymerase to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form the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10 different double-stranded genome RNAs.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This mechanism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ensures that one molecule of each gene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segment is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incorporated into every </a:t>
            </a:r>
            <a:r>
              <a:rPr lang="en-US" dirty="0" err="1">
                <a:solidFill>
                  <a:schemeClr val="bg1"/>
                </a:solidFill>
                <a:latin typeface="JansonText-Roman"/>
              </a:rPr>
              <a:t>virion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.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Furthermore, it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keeps most viral double-stranded RNA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segregated within </a:t>
            </a:r>
            <a:r>
              <a:rPr lang="en-US" dirty="0" err="1">
                <a:solidFill>
                  <a:schemeClr val="bg1"/>
                </a:solidFill>
                <a:latin typeface="JansonText-Roman"/>
              </a:rPr>
              <a:t>subviral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 particles and away from the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cytosol, reducing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activation of cellular signaling pathways 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that suppress </a:t>
            </a:r>
            <a:r>
              <a:rPr lang="en-US" dirty="0">
                <a:solidFill>
                  <a:schemeClr val="bg1"/>
                </a:solidFill>
                <a:latin typeface="JansonText-Roman"/>
              </a:rPr>
              <a:t>virus replication</a:t>
            </a:r>
            <a:r>
              <a:rPr lang="en-US" dirty="0" smtClean="0">
                <a:solidFill>
                  <a:schemeClr val="bg1"/>
                </a:solidFill>
                <a:latin typeface="JansonText-Roman"/>
              </a:rPr>
              <a:t>.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34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5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156</TotalTime>
  <Words>1370</Words>
  <Application>Microsoft Office PowerPoint</Application>
  <PresentationFormat>Widescreen</PresentationFormat>
  <Paragraphs>49</Paragraphs>
  <Slides>12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AkzidenzGroteskBE-It</vt:lpstr>
      <vt:lpstr>AkzidenzGroteskBE-MdEx</vt:lpstr>
      <vt:lpstr>AkzidenzGroteskBE-Regular</vt:lpstr>
      <vt:lpstr>Century Gothic</vt:lpstr>
      <vt:lpstr>JansonText-Bold</vt:lpstr>
      <vt:lpstr>JansonText-BoldItalic</vt:lpstr>
      <vt:lpstr>JansonText-BoldItalicOsF</vt:lpstr>
      <vt:lpstr>JansonText-Italic</vt:lpstr>
      <vt:lpstr>JansonText-Roman</vt:lpstr>
      <vt:lpstr>Tahoma</vt:lpstr>
      <vt:lpstr>Wingdings 3</vt:lpstr>
      <vt:lpstr>Slice</vt:lpstr>
      <vt:lpstr>ویروس شناسی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ویروس شناسی</dc:title>
  <dc:creator>apple</dc:creator>
  <cp:lastModifiedBy>apple</cp:lastModifiedBy>
  <cp:revision>17</cp:revision>
  <dcterms:created xsi:type="dcterms:W3CDTF">2020-05-15T09:12:44Z</dcterms:created>
  <dcterms:modified xsi:type="dcterms:W3CDTF">2020-05-15T11:49:00Z</dcterms:modified>
</cp:coreProperties>
</file>